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82" r:id="rId3"/>
    <p:sldId id="283" r:id="rId4"/>
    <p:sldId id="306" r:id="rId5"/>
    <p:sldId id="308" r:id="rId6"/>
    <p:sldId id="307" r:id="rId7"/>
    <p:sldId id="289" r:id="rId8"/>
    <p:sldId id="277" r:id="rId9"/>
    <p:sldId id="310" r:id="rId10"/>
    <p:sldId id="291" r:id="rId11"/>
    <p:sldId id="276" r:id="rId12"/>
    <p:sldId id="297" r:id="rId13"/>
    <p:sldId id="298" r:id="rId14"/>
    <p:sldId id="274" r:id="rId15"/>
    <p:sldId id="272" r:id="rId16"/>
    <p:sldId id="261" r:id="rId17"/>
    <p:sldId id="294" r:id="rId18"/>
    <p:sldId id="280" r:id="rId19"/>
    <p:sldId id="295" r:id="rId20"/>
    <p:sldId id="278" r:id="rId21"/>
    <p:sldId id="265" r:id="rId22"/>
    <p:sldId id="286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FF00"/>
    <a:srgbClr val="9E0040"/>
    <a:srgbClr val="EAE764"/>
    <a:srgbClr val="FF66FF"/>
    <a:srgbClr val="F4F2AC"/>
    <a:srgbClr val="CC6600"/>
    <a:srgbClr val="006296"/>
    <a:srgbClr val="CC0000"/>
    <a:srgbClr val="C69200"/>
    <a:srgbClr val="115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82137" autoAdjust="0"/>
  </p:normalViewPr>
  <p:slideViewPr>
    <p:cSldViewPr>
      <p:cViewPr>
        <p:scale>
          <a:sx n="53" d="100"/>
          <a:sy n="53" d="100"/>
        </p:scale>
        <p:origin x="-158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805875-9B49-4062-897D-79BA37708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 smtClean="0"/>
              <a:t>Specturm</a:t>
            </a:r>
            <a:r>
              <a:rPr lang="en-US" sz="1200" baseline="0" dirty="0" smtClean="0"/>
              <a:t>-based :</a:t>
            </a:r>
            <a:r>
              <a:rPr lang="en-US" sz="1200" dirty="0" smtClean="0"/>
              <a:t>Small </a:t>
            </a:r>
            <a:r>
              <a:rPr lang="en-US" sz="1200" dirty="0" smtClean="0"/>
              <a:t>CPU time and good </a:t>
            </a:r>
            <a:r>
              <a:rPr lang="en-US" sz="1200" dirty="0" smtClean="0"/>
              <a:t>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Many </a:t>
            </a:r>
            <a:r>
              <a:rPr lang="en-US" sz="1200" dirty="0" smtClean="0"/>
              <a:t>association measures have been proposed, but have not been evaluated for fault localization.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Cosine example with</a:t>
            </a:r>
            <a:r>
              <a:rPr lang="en-US" baseline="0" dirty="0" smtClean="0"/>
              <a:t> formula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Siemens</a:t>
            </a:r>
            <a:r>
              <a:rPr lang="en-US" baseline="0" dirty="0" smtClean="0"/>
              <a:t> </a:t>
            </a:r>
            <a:r>
              <a:rPr lang="en-US" baseline="0" dirty="0" smtClean="0"/>
              <a:t>dataset contains : original version and test cases.. So we can obtained the pass/fail information</a:t>
            </a:r>
            <a:endParaRPr lang="en-US" dirty="0" smtClean="0"/>
          </a:p>
          <a:p>
            <a:r>
              <a:rPr lang="en-US" dirty="0" smtClean="0"/>
              <a:t>Each</a:t>
            </a:r>
            <a:r>
              <a:rPr lang="en-US" baseline="0" dirty="0" smtClean="0"/>
              <a:t> dataset has one bug, but </a:t>
            </a:r>
            <a:r>
              <a:rPr lang="en-US" baseline="0" dirty="0" smtClean="0"/>
              <a:t>it can </a:t>
            </a:r>
            <a:r>
              <a:rPr lang="en-US" baseline="0" dirty="0" smtClean="0"/>
              <a:t>span to multiple locations (</a:t>
            </a:r>
            <a:r>
              <a:rPr lang="en-US" baseline="0" dirty="0" smtClean="0"/>
              <a:t>blocks)</a:t>
            </a:r>
            <a:endParaRPr lang="en-US" baseline="0" dirty="0" smtClean="0"/>
          </a:p>
          <a:p>
            <a:r>
              <a:rPr lang="en-US" baseline="0" dirty="0" smtClean="0"/>
              <a:t>Each dataset has several buggy versions</a:t>
            </a:r>
          </a:p>
          <a:p>
            <a:r>
              <a:rPr lang="en-US" dirty="0" smtClean="0"/>
              <a:t>We excludes versions containing</a:t>
            </a:r>
            <a:r>
              <a:rPr lang="en-US" baseline="0" dirty="0" smtClean="0"/>
              <a:t> bug in data declarations</a:t>
            </a:r>
          </a:p>
          <a:p>
            <a:r>
              <a:rPr lang="en-US" baseline="0" dirty="0" smtClean="0"/>
              <a:t>And also identical to the original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805875-9B49-4062-897D-79BA37708F5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FOS_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8750"/>
            <a:ext cx="2111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2" descr="si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381000"/>
            <a:ext cx="2343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70167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1295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752600" y="6477000"/>
            <a:ext cx="4419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3810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6A37000-A563-45CF-A41D-6D0E2DACE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99309-BEC5-4300-9E92-0EF1ACB8F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88925"/>
            <a:ext cx="2076450" cy="3267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88925"/>
            <a:ext cx="6076950" cy="3267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12EA7-D1D3-4784-B067-EC2D5FF0B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8FFCA-7BED-4EF0-AF77-E722E2965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F3002-36C5-4326-91E7-A50602772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A2FC7-C54E-4405-AB5F-E628E6BF9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EB01-6683-4216-9835-368A0DBB1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959E-B50F-423D-AF20-676A3F543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9585-3C81-4DB8-BBE2-C7B9E64B6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B00A5-1AFE-4D3F-A4A6-CC52A8F51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C1CBB-98A8-4F6E-A732-9D280769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FOS_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5975350"/>
            <a:ext cx="12954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657975"/>
            <a:ext cx="9144000" cy="228600"/>
          </a:xfrm>
          <a:prstGeom prst="rect">
            <a:avLst/>
          </a:prstGeom>
          <a:solidFill>
            <a:srgbClr val="C692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115DA3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88925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553200"/>
            <a:ext cx="525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08900" y="6691313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9576C865-B652-477E-A192-3C1277935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27" descr="si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099175"/>
            <a:ext cx="1381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C692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smu.edu/phdis2009/lucia.2009/Dataset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81200"/>
            <a:ext cx="7543800" cy="1938338"/>
          </a:xfrm>
        </p:spPr>
        <p:txBody>
          <a:bodyPr/>
          <a:lstStyle/>
          <a:p>
            <a:pPr eaLnBrk="1" hangingPunct="1"/>
            <a:r>
              <a:rPr lang="en-US" dirty="0" smtClean="0"/>
              <a:t>Comprehensive Evaluation of Association Measures for Software Fault Localization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19600"/>
            <a:ext cx="7772400" cy="9048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LUCIA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, David LO, Lingxiao JIANG, Aditya BUDI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Singapore Management University</a:t>
            </a:r>
          </a:p>
        </p:txBody>
      </p:sp>
    </p:spTree>
  </p:cSld>
  <p:clrMapOvr>
    <a:masterClrMapping/>
  </p:clrMapOvr>
  <p:transition advTm="15887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5325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Evaluate the accuracies of 20 association measures for fault localization.</a:t>
            </a:r>
          </a:p>
          <a:p>
            <a:endParaRPr lang="en-US" sz="2800" dirty="0" smtClean="0"/>
          </a:p>
          <a:p>
            <a:r>
              <a:rPr lang="en-US" sz="2800" dirty="0" smtClean="0"/>
              <a:t>Evaluate their relative performance as compared to Tarantula and </a:t>
            </a:r>
            <a:r>
              <a:rPr lang="en-US" sz="2800" dirty="0" err="1" smtClean="0"/>
              <a:t>Ochiai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6559"/>
            <a:ext cx="9144000" cy="1015663"/>
          </a:xfrm>
        </p:spPr>
        <p:txBody>
          <a:bodyPr/>
          <a:lstStyle/>
          <a:p>
            <a:r>
              <a:rPr lang="en-US" dirty="0" smtClean="0"/>
              <a:t>Existing Association Measures </a:t>
            </a:r>
            <a:br>
              <a:rPr lang="en-US" dirty="0" smtClean="0"/>
            </a:br>
            <a:r>
              <a:rPr lang="en-US" sz="2400" dirty="0" smtClean="0"/>
              <a:t>(Tan et.al, 2002, </a:t>
            </a:r>
            <a:r>
              <a:rPr lang="en-US" sz="2400" dirty="0" err="1" smtClean="0"/>
              <a:t>Geng</a:t>
            </a:r>
            <a:r>
              <a:rPr lang="en-US" sz="2400" dirty="0" smtClean="0"/>
              <a:t> and Hamilton, 2006, Cheng et.al.,2009)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219200" y="1143000"/>
          <a:ext cx="3429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590800"/>
              </a:tblGrid>
              <a:tr h="381000"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Associatio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n M.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Coefficient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Odd Ratio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Yule’s Q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Yule ‘s 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Kappa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J-Measure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Gini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Index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Confidence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Laplace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62400" y="1143000"/>
          <a:ext cx="3581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819400"/>
              </a:tblGrid>
              <a:tr h="228600"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Associatio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n M.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Conviction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Interest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Cosine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Piatetsky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-Shapiro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Factor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Added Value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Collective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Strength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Jaccard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Klosgen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557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Gain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716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Modeling Fault Localization with Association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352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4114800"/>
          <a:ext cx="4267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5240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Block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Execute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!Execute</a:t>
                      </a:r>
                    </a:p>
                  </a:txBody>
                  <a:tcPr/>
                </a:tc>
              </a:tr>
              <a:tr h="4226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Failed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3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Passed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95800" y="4114800"/>
          <a:ext cx="4343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447800"/>
                <a:gridCol w="15240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Block 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Execute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!Execute</a:t>
                      </a:r>
                    </a:p>
                  </a:txBody>
                  <a:tcPr/>
                </a:tc>
              </a:tr>
              <a:tr h="4226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Failed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3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Passed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315200" y="1828800"/>
            <a:ext cx="533400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39000" y="3352800"/>
            <a:ext cx="5334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15000" y="1828800"/>
            <a:ext cx="15240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8800" y="3276600"/>
            <a:ext cx="1600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981200" y="4572000"/>
            <a:ext cx="609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81200" y="5029200"/>
            <a:ext cx="6096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315200" y="2895600"/>
            <a:ext cx="4572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19800" y="2971800"/>
            <a:ext cx="1295400" cy="381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324600" y="4648200"/>
            <a:ext cx="5334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324600" y="5105400"/>
            <a:ext cx="533400" cy="381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848600" y="5105400"/>
            <a:ext cx="533400" cy="3810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Modeling Fault Localization with Association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524000"/>
          <a:ext cx="4191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15240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Block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Execute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!Execute</a:t>
                      </a:r>
                    </a:p>
                  </a:txBody>
                  <a:tcPr/>
                </a:tc>
              </a:tr>
              <a:tr h="4226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Failed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3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Passed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1524000"/>
          <a:ext cx="4191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15240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Block 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Execute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!Execute</a:t>
                      </a:r>
                    </a:p>
                  </a:txBody>
                  <a:tcPr/>
                </a:tc>
              </a:tr>
              <a:tr h="4226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Failed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3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Passed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33600" y="3200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e.g. Cosine</a:t>
            </a:r>
            <a:endParaRPr lang="en-US" sz="2800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9919" y="4953000"/>
            <a:ext cx="187828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Arrow Connector 24"/>
          <p:cNvCxnSpPr/>
          <p:nvPr/>
        </p:nvCxnSpPr>
        <p:spPr>
          <a:xfrm rot="5400000">
            <a:off x="1067197" y="3885803"/>
            <a:ext cx="1066800" cy="794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6922819" y="3694906"/>
            <a:ext cx="990600" cy="1588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105400"/>
            <a:ext cx="303903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791200" y="4419600"/>
            <a:ext cx="3331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A=Execute, B=Failed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4419600"/>
            <a:ext cx="3331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A=Execute, B=Failed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8431" y="3200399"/>
            <a:ext cx="1938969" cy="115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3581400" y="5638800"/>
            <a:ext cx="25362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A=Not Execute </a:t>
            </a:r>
          </a:p>
          <a:p>
            <a:r>
              <a:rPr lang="en-US" sz="2400" b="1" dirty="0" smtClean="0"/>
              <a:t>B=Failed</a:t>
            </a:r>
            <a:endParaRPr lang="en-US" sz="2400" b="1" dirty="0"/>
          </a:p>
        </p:txBody>
      </p:sp>
      <p:cxnSp>
        <p:nvCxnSpPr>
          <p:cNvPr id="20" name="Straight Arrow Connector 19"/>
          <p:cNvCxnSpPr>
            <a:endCxn id="16" idx="1"/>
          </p:cNvCxnSpPr>
          <p:nvPr/>
        </p:nvCxnSpPr>
        <p:spPr>
          <a:xfrm>
            <a:off x="2971800" y="5791200"/>
            <a:ext cx="609600" cy="263099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1219994" y="5029994"/>
            <a:ext cx="381000" cy="74612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295401"/>
            <a:ext cx="8639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Modeling Fault Localization with Association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295400"/>
            <a:ext cx="16002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using Siemens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257800"/>
            <a:ext cx="8229600" cy="584775"/>
          </a:xfrm>
        </p:spPr>
        <p:txBody>
          <a:bodyPr/>
          <a:lstStyle/>
          <a:p>
            <a:r>
              <a:rPr lang="en-US" dirty="0" smtClean="0"/>
              <a:t>dad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1295400"/>
          <a:ext cx="670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/>
                <a:gridCol w="117348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Dataset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LOC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#Faulty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Versions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No. of Test Cases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Print_tokens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472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4030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Print_tokens2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399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4115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Replace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512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5542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Schedule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292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2650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Schedule2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301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2710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Tcas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1608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Tot_Info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1052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Tota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l : 120 buggy versions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352550"/>
            <a:ext cx="845544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534400" cy="1200329"/>
          </a:xfrm>
        </p:spPr>
        <p:txBody>
          <a:bodyPr/>
          <a:lstStyle/>
          <a:p>
            <a:r>
              <a:rPr lang="en-US" dirty="0" smtClean="0"/>
              <a:t>Some measures are not as good as </a:t>
            </a:r>
            <a:r>
              <a:rPr lang="en-US" dirty="0" err="1" smtClean="0"/>
              <a:t>Ochiai</a:t>
            </a:r>
            <a:r>
              <a:rPr lang="en-US" dirty="0" smtClean="0"/>
              <a:t> and Tarantula.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9813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D7193C-A693-4242-8013-E87DC4BDB0A7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 advTm="7589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19200"/>
            <a:ext cx="4495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534400" cy="1200329"/>
          </a:xfrm>
        </p:spPr>
        <p:txBody>
          <a:bodyPr/>
          <a:lstStyle/>
          <a:p>
            <a:r>
              <a:rPr lang="en-US" dirty="0" smtClean="0"/>
              <a:t>Some measures are comparable </a:t>
            </a:r>
            <a:r>
              <a:rPr lang="en-US" dirty="0" err="1" smtClean="0"/>
              <a:t>Ochiai</a:t>
            </a:r>
            <a:r>
              <a:rPr lang="en-US" dirty="0" smtClean="0"/>
              <a:t> and Tarantula.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D7193C-A693-4242-8013-E87DC4BDB0A7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95400"/>
            <a:ext cx="449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589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81000" y="286435"/>
            <a:ext cx="8534400" cy="646331"/>
          </a:xfrm>
        </p:spPr>
        <p:txBody>
          <a:bodyPr/>
          <a:lstStyle/>
          <a:p>
            <a:r>
              <a:rPr lang="en-US" dirty="0" smtClean="0"/>
              <a:t>Improvement by Association Measure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9813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D7193C-A693-4242-8013-E87DC4BDB0A7}" type="slidenum">
              <a:rPr lang="en-US" smtClean="0"/>
              <a:pPr/>
              <a:t>18</a:t>
            </a:fld>
            <a:endParaRPr lang="en-US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Arrow Connector 27"/>
          <p:cNvCxnSpPr/>
          <p:nvPr/>
        </p:nvCxnSpPr>
        <p:spPr>
          <a:xfrm rot="16200000" flipH="1">
            <a:off x="1562100" y="3086100"/>
            <a:ext cx="457200" cy="381000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3505994" y="2285206"/>
            <a:ext cx="457200" cy="1588"/>
          </a:xfrm>
          <a:prstGeom prst="straightConnector1">
            <a:avLst/>
          </a:prstGeom>
          <a:ln w="4445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589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435"/>
            <a:ext cx="8305800" cy="646331"/>
          </a:xfrm>
        </p:spPr>
        <p:txBody>
          <a:bodyPr/>
          <a:lstStyle/>
          <a:p>
            <a:r>
              <a:rPr lang="en-US" dirty="0" smtClean="0"/>
              <a:t>Percentage </a:t>
            </a:r>
            <a:r>
              <a:rPr lang="en-US" smtClean="0"/>
              <a:t>of Inspected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371600"/>
            <a:ext cx="32934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90600"/>
            <a:ext cx="396982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2999" y="990600"/>
            <a:ext cx="32766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381000" y="1598612"/>
            <a:ext cx="457200" cy="1588"/>
          </a:xfrm>
          <a:prstGeom prst="straightConnector1">
            <a:avLst/>
          </a:prstGeom>
          <a:ln w="31750">
            <a:solidFill>
              <a:srgbClr val="7030A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" y="4267200"/>
            <a:ext cx="457200" cy="1588"/>
          </a:xfrm>
          <a:prstGeom prst="straightConnector1">
            <a:avLst/>
          </a:prstGeom>
          <a:ln w="31750">
            <a:solidFill>
              <a:srgbClr val="7030A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08900" y="6386513"/>
            <a:ext cx="1295400" cy="228600"/>
          </a:xfrm>
        </p:spPr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19600" y="3352800"/>
            <a:ext cx="1903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Where is </a:t>
            </a:r>
          </a:p>
          <a:p>
            <a:r>
              <a:rPr lang="en-US" sz="2800" b="1" dirty="0" smtClean="0"/>
              <a:t>the fault 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00200" y="1219200"/>
            <a:ext cx="32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 Buggy Program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2057400" cy="28259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>
            <a:off x="4114800" y="3046412"/>
            <a:ext cx="457200" cy="1588"/>
          </a:xfrm>
          <a:prstGeom prst="straightConnector1">
            <a:avLst/>
          </a:prstGeom>
          <a:ln w="63500">
            <a:solidFill>
              <a:srgbClr val="9E004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48400" y="2286000"/>
            <a:ext cx="236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Automated </a:t>
            </a:r>
          </a:p>
          <a:p>
            <a:pPr algn="ctr"/>
            <a:r>
              <a:rPr lang="en-US" sz="2800" b="1" dirty="0" smtClean="0"/>
              <a:t>Fault Localization</a:t>
            </a:r>
            <a:endParaRPr lang="en-US" sz="2800" b="1" dirty="0"/>
          </a:p>
        </p:txBody>
      </p:sp>
      <p:sp>
        <p:nvSpPr>
          <p:cNvPr id="26" name="Flowchart: Document 25"/>
          <p:cNvSpPr/>
          <p:nvPr/>
        </p:nvSpPr>
        <p:spPr>
          <a:xfrm>
            <a:off x="6553200" y="4114800"/>
            <a:ext cx="2057400" cy="19812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Candidate of suspicious program elements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2514600"/>
            <a:ext cx="12458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Test </a:t>
            </a:r>
          </a:p>
          <a:p>
            <a:r>
              <a:rPr lang="en-US" sz="2800" b="1" dirty="0" smtClean="0"/>
              <a:t>Cases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295400" y="2971800"/>
            <a:ext cx="685800" cy="1588"/>
          </a:xfrm>
          <a:prstGeom prst="straightConnector1">
            <a:avLst/>
          </a:prstGeom>
          <a:ln w="63500">
            <a:solidFill>
              <a:srgbClr val="9E004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48200" y="2743200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Failure</a:t>
            </a:r>
            <a:endParaRPr lang="en-US" sz="28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019800" y="3048000"/>
            <a:ext cx="685800" cy="1588"/>
          </a:xfrm>
          <a:prstGeom prst="straightConnector1">
            <a:avLst/>
          </a:prstGeom>
          <a:ln w="63500">
            <a:solidFill>
              <a:srgbClr val="9E004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7087394" y="3886200"/>
            <a:ext cx="457200" cy="1588"/>
          </a:xfrm>
          <a:prstGeom prst="straightConnector1">
            <a:avLst/>
          </a:prstGeom>
          <a:ln w="63500">
            <a:solidFill>
              <a:srgbClr val="9E004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The Statistical Significance between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1219200"/>
            <a:ext cx="7658100" cy="1200150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t"/>
            <a:r>
              <a:rPr lang="en-US" sz="2400" dirty="0"/>
              <a:t>Coefficient, Kappa, Confidence, Interest, Cosine,</a:t>
            </a:r>
          </a:p>
          <a:p>
            <a:pPr algn="ctr" fontAlgn="t"/>
            <a:r>
              <a:rPr lang="en-US" sz="2400" dirty="0"/>
              <a:t> Added Value,</a:t>
            </a:r>
            <a:r>
              <a:rPr lang="en-US" sz="2400" b="1" dirty="0"/>
              <a:t> </a:t>
            </a:r>
            <a:r>
              <a:rPr lang="en-US" sz="2400" dirty="0"/>
              <a:t>Collective Strength , </a:t>
            </a:r>
            <a:r>
              <a:rPr lang="en-US" sz="2400" dirty="0" err="1"/>
              <a:t>Jaccard</a:t>
            </a:r>
            <a:r>
              <a:rPr lang="en-US" sz="2400" dirty="0"/>
              <a:t>,  </a:t>
            </a:r>
            <a:r>
              <a:rPr lang="en-US" sz="2400" dirty="0" err="1"/>
              <a:t>Klosgen</a:t>
            </a:r>
            <a:r>
              <a:rPr lang="en-US" sz="2400" dirty="0"/>
              <a:t>,</a:t>
            </a:r>
          </a:p>
          <a:p>
            <a:pPr algn="ctr" fontAlgn="t"/>
            <a:r>
              <a:rPr lang="en-US" sz="2400" dirty="0"/>
              <a:t>Information Gain, Tarantula, </a:t>
            </a:r>
            <a:r>
              <a:rPr lang="en-US" sz="2400" dirty="0" err="1"/>
              <a:t>Ochiai</a:t>
            </a:r>
            <a:r>
              <a:rPr lang="en-US" sz="2400" dirty="0"/>
              <a:t>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6375" y="3894138"/>
            <a:ext cx="4365625" cy="830262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2400" dirty="0"/>
              <a:t>Odd Ratio,</a:t>
            </a:r>
            <a:r>
              <a:rPr lang="en-US" sz="2400" b="1" dirty="0"/>
              <a:t> </a:t>
            </a:r>
            <a:r>
              <a:rPr lang="en-US" sz="2400" dirty="0"/>
              <a:t>Yule’s Q, Yule ‘s Y,</a:t>
            </a:r>
          </a:p>
          <a:p>
            <a:pPr fontAlgn="t"/>
            <a:r>
              <a:rPr lang="en-US" sz="2400" dirty="0"/>
              <a:t> Support, Laplace, Conviction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48400" y="3048000"/>
            <a:ext cx="2374368" cy="461665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2400" dirty="0" smtClean="0"/>
              <a:t>Certainty </a:t>
            </a:r>
            <a:r>
              <a:rPr lang="en-US" sz="2400" dirty="0"/>
              <a:t>Factor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67200" y="5562600"/>
            <a:ext cx="2598737" cy="461962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Piatetsky-Shapiro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29400" y="4343400"/>
            <a:ext cx="1571625" cy="461962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2400" dirty="0" err="1"/>
              <a:t>Gini</a:t>
            </a:r>
            <a:r>
              <a:rPr lang="en-US" sz="2400" dirty="0"/>
              <a:t> Index</a:t>
            </a: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rot="16200000" flipV="1">
            <a:off x="4079082" y="4075112"/>
            <a:ext cx="837406" cy="2137569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861175" y="3883025"/>
            <a:ext cx="757238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973094" y="2705100"/>
            <a:ext cx="532606" cy="79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3124994" y="2666206"/>
            <a:ext cx="609600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rot="5400000" flipH="1" flipV="1">
            <a:off x="6136084" y="4307285"/>
            <a:ext cx="685800" cy="182483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95600" y="2971800"/>
            <a:ext cx="1640193" cy="461665"/>
          </a:xfrm>
          <a:prstGeom prst="rect">
            <a:avLst/>
          </a:prstGeom>
          <a:noFill/>
          <a:ln w="9525">
            <a:solidFill>
              <a:srgbClr val="00629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2400" dirty="0" smtClean="0"/>
              <a:t>J-Measure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572000" y="3429000"/>
            <a:ext cx="2057400" cy="9144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3162300" y="3619500"/>
            <a:ext cx="533400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7158883"/>
          </a:xfrm>
        </p:spPr>
        <p:txBody>
          <a:bodyPr/>
          <a:lstStyle/>
          <a:p>
            <a:pPr marL="342900" lvl="1" indent="-342900"/>
            <a:r>
              <a:rPr lang="en-US" dirty="0" smtClean="0"/>
              <a:t>Fifty percent of the association measures have </a:t>
            </a:r>
            <a:r>
              <a:rPr lang="en-US" b="1" dirty="0" smtClean="0"/>
              <a:t>good accuracies</a:t>
            </a:r>
            <a:r>
              <a:rPr lang="en-US" dirty="0" smtClean="0"/>
              <a:t> for fault localization (28-34% inspected block)</a:t>
            </a:r>
          </a:p>
          <a:p>
            <a:pPr marL="342900" lvl="1" indent="-342900"/>
            <a:r>
              <a:rPr lang="en-US" dirty="0" smtClean="0"/>
              <a:t>Association measures that are </a:t>
            </a:r>
            <a:r>
              <a:rPr lang="en-US" b="1" dirty="0" smtClean="0"/>
              <a:t>statistically comparable with </a:t>
            </a:r>
            <a:r>
              <a:rPr lang="en-US" b="1" dirty="0" err="1" smtClean="0"/>
              <a:t>Ochiai</a:t>
            </a:r>
            <a:r>
              <a:rPr lang="en-US" b="1" dirty="0" smtClean="0"/>
              <a:t> and Tarantula</a:t>
            </a:r>
            <a:r>
              <a:rPr lang="en-US" dirty="0" smtClean="0"/>
              <a:t> are: </a:t>
            </a:r>
            <a:r>
              <a:rPr lang="en-US" sz="2400" dirty="0" smtClean="0"/>
              <a:t>Coefficient, Kappa, Confidence, Interest, Cosine , Added Value, Collective Strength, </a:t>
            </a:r>
            <a:r>
              <a:rPr lang="en-US" sz="2400" dirty="0" err="1" smtClean="0"/>
              <a:t>Jaccard</a:t>
            </a:r>
            <a:r>
              <a:rPr lang="en-US" sz="2400" dirty="0" smtClean="0"/>
              <a:t>, </a:t>
            </a:r>
            <a:r>
              <a:rPr lang="en-US" sz="2400" dirty="0" err="1" smtClean="0"/>
              <a:t>Klosgen</a:t>
            </a:r>
            <a:r>
              <a:rPr lang="en-US" sz="2400" dirty="0" smtClean="0"/>
              <a:t>, Information Gain</a:t>
            </a:r>
          </a:p>
          <a:p>
            <a:pPr marL="342900" lvl="1" indent="-342900"/>
            <a:r>
              <a:rPr lang="en-US" dirty="0" smtClean="0"/>
              <a:t>Information Gain can </a:t>
            </a:r>
            <a:r>
              <a:rPr lang="en-US" b="1" dirty="0" smtClean="0"/>
              <a:t>localize more bugs</a:t>
            </a:r>
            <a:r>
              <a:rPr lang="en-US" dirty="0" smtClean="0"/>
              <a:t> as compare to </a:t>
            </a:r>
            <a:r>
              <a:rPr lang="en-US" dirty="0" err="1" smtClean="0"/>
              <a:t>Ochiai</a:t>
            </a:r>
            <a:r>
              <a:rPr lang="en-US" dirty="0" smtClean="0"/>
              <a:t> when 20-50% blocks are</a:t>
            </a:r>
          </a:p>
          <a:p>
            <a:pPr marL="342900" lvl="1" indent="-342900">
              <a:buNone/>
            </a:pPr>
            <a:r>
              <a:rPr lang="en-US" dirty="0" smtClean="0"/>
              <a:t>    inspected.</a:t>
            </a:r>
          </a:p>
          <a:p>
            <a:pPr marL="342900" lvl="1" indent="-342900"/>
            <a:endParaRPr lang="en-US" dirty="0" smtClean="0"/>
          </a:p>
          <a:p>
            <a:pPr marL="342900" lvl="1" indent="-342900"/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9621F-CEAB-4884-815A-8D7FB3138AEC}" type="slidenum">
              <a:rPr lang="en-US" smtClean="0"/>
              <a:pPr/>
              <a:t>21</a:t>
            </a:fld>
            <a:endParaRPr lang="en-US" smtClean="0"/>
          </a:p>
        </p:txBody>
      </p:sp>
    </p:spTree>
    <p:custDataLst>
      <p:tags r:id="rId1"/>
    </p:custDataLst>
  </p:cSld>
  <p:clrMapOvr>
    <a:masterClrMapping/>
  </p:clrMapOvr>
  <p:transition advTm="32515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08324"/>
          </a:xfrm>
        </p:spPr>
        <p:txBody>
          <a:bodyPr/>
          <a:lstStyle/>
          <a:p>
            <a:r>
              <a:rPr lang="en-US" sz="2800" dirty="0" smtClean="0"/>
              <a:t>The effect of different granularity of instrumentation level </a:t>
            </a:r>
          </a:p>
          <a:p>
            <a:pPr>
              <a:buNone/>
            </a:pPr>
            <a:r>
              <a:rPr lang="en-US" sz="2200" dirty="0" smtClean="0"/>
              <a:t>	(</a:t>
            </a:r>
            <a:r>
              <a:rPr lang="en-US" sz="2200" dirty="0" smtClean="0">
                <a:hlinkClick r:id="rId2"/>
              </a:rPr>
              <a:t>http://www.mysmu.edu/phdis2009/lucia.2009/Dataset.htm</a:t>
            </a:r>
            <a:r>
              <a:rPr lang="en-US" sz="2200" dirty="0" smtClean="0"/>
              <a:t>)</a:t>
            </a:r>
          </a:p>
          <a:p>
            <a:r>
              <a:rPr lang="en-US" sz="2800" dirty="0" smtClean="0"/>
              <a:t>Dataset for experimentation is not a large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6576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692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Future Work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C692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495800"/>
            <a:ext cx="80772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Investigate large real program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Investigate the effectiveness of the measures for different types of bug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3850"/>
            <a:ext cx="8305800" cy="64135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Localization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35334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Many fault localization techniques have been proposed.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One family of techniques: </a:t>
            </a:r>
            <a:r>
              <a:rPr lang="en-US" sz="2800" b="1" dirty="0" smtClean="0"/>
              <a:t>Spectrum-based fault localization</a:t>
            </a:r>
            <a:r>
              <a:rPr lang="en-US" sz="2800" dirty="0" smtClean="0"/>
              <a:t> (Reps et.al, 1997)</a:t>
            </a:r>
          </a:p>
          <a:p>
            <a:r>
              <a:rPr lang="en-US" sz="2800" dirty="0" smtClean="0"/>
              <a:t>Use </a:t>
            </a:r>
            <a:r>
              <a:rPr lang="en-US" sz="2800" b="1" dirty="0" smtClean="0"/>
              <a:t>program spectra </a:t>
            </a:r>
          </a:p>
          <a:p>
            <a:pPr>
              <a:buNone/>
            </a:pPr>
            <a:r>
              <a:rPr lang="en-US" sz="2800" b="1" dirty="0" smtClean="0"/>
              <a:t>	(the representation of program behavior during execution)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spectrum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00600" y="914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Test Cases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05600" y="1295400"/>
            <a:ext cx="20574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Spectrum-based Fault 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84140"/>
          </a:xfrm>
        </p:spPr>
        <p:txBody>
          <a:bodyPr/>
          <a:lstStyle/>
          <a:p>
            <a:r>
              <a:rPr lang="en-US" b="1" dirty="0" smtClean="0"/>
              <a:t>Idea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Program element that frequently occurs in failed test case is likely to contain bug</a:t>
            </a:r>
          </a:p>
          <a:p>
            <a:endParaRPr lang="en-US" dirty="0" smtClean="0"/>
          </a:p>
          <a:p>
            <a:r>
              <a:rPr lang="en-US" sz="2800" dirty="0" smtClean="0"/>
              <a:t>Example of existing measures :</a:t>
            </a:r>
          </a:p>
          <a:p>
            <a:pPr lvl="2"/>
            <a:r>
              <a:rPr lang="en-US" sz="2800" dirty="0" smtClean="0"/>
              <a:t>Tarantula, </a:t>
            </a:r>
            <a:r>
              <a:rPr lang="en-US" sz="2800" dirty="0" err="1" smtClean="0"/>
              <a:t>Ochiai</a:t>
            </a:r>
            <a:r>
              <a:rPr lang="en-US" sz="2800" dirty="0" smtClean="0"/>
              <a:t>, etc.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Spectrum-based Fault Localization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295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00600" y="914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Test Cases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05600" y="1295400"/>
            <a:ext cx="20574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648200" y="5638800"/>
            <a:ext cx="22098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00600" y="3352800"/>
            <a:ext cx="1905000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Spectrum-based Fault 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33604"/>
          </a:xfrm>
        </p:spPr>
        <p:txBody>
          <a:bodyPr/>
          <a:lstStyle/>
          <a:p>
            <a:pPr lvl="1"/>
            <a:r>
              <a:rPr lang="en-US" dirty="0" smtClean="0"/>
              <a:t>Tarantula </a:t>
            </a:r>
            <a:r>
              <a:rPr lang="en-US" sz="2400" dirty="0" smtClean="0"/>
              <a:t>(Jones and </a:t>
            </a:r>
            <a:r>
              <a:rPr lang="en-US" sz="2400" dirty="0" err="1" smtClean="0"/>
              <a:t>Harrold</a:t>
            </a:r>
            <a:r>
              <a:rPr lang="en-US" sz="2400" dirty="0" smtClean="0"/>
              <a:t>, 2005)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Ochiai</a:t>
            </a:r>
            <a:r>
              <a:rPr lang="en-US" sz="2400" dirty="0" smtClean="0"/>
              <a:t> (</a:t>
            </a:r>
            <a:r>
              <a:rPr lang="en-US" sz="2400" dirty="0" err="1" smtClean="0"/>
              <a:t>Abreu</a:t>
            </a:r>
            <a:r>
              <a:rPr lang="en-US" sz="2400" dirty="0" smtClean="0"/>
              <a:t> et.al, 2007)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2200275"/>
            <a:ext cx="3200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619625"/>
            <a:ext cx="4419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435"/>
            <a:ext cx="8305800" cy="646331"/>
          </a:xfrm>
        </p:spPr>
        <p:txBody>
          <a:bodyPr/>
          <a:lstStyle/>
          <a:p>
            <a:r>
              <a:rPr lang="en-US" dirty="0" smtClean="0"/>
              <a:t>Our Contributions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0120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Tarantula &amp; </a:t>
            </a:r>
            <a:r>
              <a:rPr lang="en-US" sz="2800" dirty="0" err="1" smtClean="0"/>
              <a:t>Ochiai</a:t>
            </a:r>
            <a:r>
              <a:rPr lang="en-US" sz="2800" dirty="0" smtClean="0"/>
              <a:t> model fault localization as the</a:t>
            </a:r>
            <a:r>
              <a:rPr lang="en-US" sz="2800" i="1" dirty="0" smtClean="0"/>
              <a:t> association between</a:t>
            </a:r>
          </a:p>
          <a:p>
            <a:r>
              <a:rPr lang="en-US" sz="2800" b="1" dirty="0" smtClean="0"/>
              <a:t>The execution</a:t>
            </a:r>
            <a:r>
              <a:rPr lang="en-US" sz="2800" dirty="0" smtClean="0"/>
              <a:t> of program elements with occurrence of fault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We model fault localization as the </a:t>
            </a:r>
            <a:r>
              <a:rPr lang="en-US" sz="2800" i="1" dirty="0" smtClean="0"/>
              <a:t>association between</a:t>
            </a:r>
          </a:p>
          <a:p>
            <a:r>
              <a:rPr lang="en-US" sz="2800" b="1" dirty="0" smtClean="0"/>
              <a:t>The execution</a:t>
            </a:r>
            <a:r>
              <a:rPr lang="en-US" sz="2800" dirty="0" smtClean="0"/>
              <a:t> </a:t>
            </a:r>
            <a:r>
              <a:rPr lang="en-US" sz="2800" b="1" dirty="0" smtClean="0"/>
              <a:t>or</a:t>
            </a:r>
            <a:r>
              <a:rPr lang="en-US" sz="2800" dirty="0" smtClean="0"/>
              <a:t> </a:t>
            </a:r>
            <a:r>
              <a:rPr lang="en-US" sz="2800" b="1" dirty="0" smtClean="0"/>
              <a:t>non-execution</a:t>
            </a:r>
            <a:r>
              <a:rPr lang="en-US" sz="2800" dirty="0" smtClean="0"/>
              <a:t> of program elements with occurrence of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436"/>
            <a:ext cx="8305800" cy="1200329"/>
          </a:xfrm>
        </p:spPr>
        <p:txBody>
          <a:bodyPr/>
          <a:lstStyle/>
          <a:p>
            <a:r>
              <a:rPr lang="en-US" dirty="0" smtClean="0"/>
              <a:t>Modeling Fault Localization with Association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521512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Suspiciousness score </a:t>
            </a:r>
            <a:r>
              <a:rPr lang="en-US" sz="2800" dirty="0" smtClean="0"/>
              <a:t>of a program element </a:t>
            </a:r>
            <a:r>
              <a:rPr lang="en-US" sz="2800" i="1" dirty="0" smtClean="0"/>
              <a:t>(e)</a:t>
            </a:r>
            <a:r>
              <a:rPr lang="en-US" sz="2800" dirty="0" smtClean="0"/>
              <a:t> is defined using an </a:t>
            </a:r>
            <a:r>
              <a:rPr lang="en-US" sz="2800" i="1" dirty="0" smtClean="0"/>
              <a:t>association measure (M) as follows:</a:t>
            </a:r>
            <a:endParaRPr lang="en-US" sz="2800" b="1" dirty="0" smtClean="0"/>
          </a:p>
          <a:p>
            <a:r>
              <a:rPr lang="en-US" sz="2800" b="1" dirty="0" smtClean="0"/>
              <a:t>A Non-control element</a:t>
            </a:r>
          </a:p>
          <a:p>
            <a:pPr>
              <a:buNone/>
            </a:pPr>
            <a:r>
              <a:rPr lang="en-US" sz="2800" i="1" dirty="0" smtClean="0"/>
              <a:t>	     M</a:t>
            </a:r>
            <a:r>
              <a:rPr lang="en-US" sz="2800" dirty="0" smtClean="0"/>
              <a:t>(</a:t>
            </a:r>
            <a:r>
              <a:rPr lang="en-US" sz="2800" b="1" dirty="0" smtClean="0"/>
              <a:t>EXECUTION</a:t>
            </a:r>
            <a:r>
              <a:rPr lang="en-US" sz="2800" dirty="0" smtClean="0"/>
              <a:t>(</a:t>
            </a:r>
            <a:r>
              <a:rPr lang="en-US" sz="2800" i="1" dirty="0" smtClean="0"/>
              <a:t>e</a:t>
            </a:r>
            <a:r>
              <a:rPr lang="en-US" sz="2800" dirty="0" smtClean="0"/>
              <a:t>), FAILURE)</a:t>
            </a:r>
          </a:p>
          <a:p>
            <a:r>
              <a:rPr lang="en-US" sz="2800" b="1" dirty="0" smtClean="0"/>
              <a:t>A Control element</a:t>
            </a:r>
          </a:p>
          <a:p>
            <a:pPr lvl="0">
              <a:buNone/>
              <a:defRPr/>
            </a:pPr>
            <a:r>
              <a:rPr lang="en-US" sz="2800" dirty="0" smtClean="0"/>
              <a:t>	Maximum of</a:t>
            </a:r>
          </a:p>
          <a:p>
            <a:pPr lvl="0">
              <a:buNone/>
            </a:pPr>
            <a:r>
              <a:rPr lang="en-US" sz="2800" dirty="0" smtClean="0"/>
              <a:t>         </a:t>
            </a:r>
            <a:r>
              <a:rPr lang="en-US" sz="2800" i="1" dirty="0" smtClean="0"/>
              <a:t>M</a:t>
            </a:r>
            <a:r>
              <a:rPr lang="en-US" sz="2800" dirty="0" smtClean="0"/>
              <a:t>(</a:t>
            </a:r>
            <a:r>
              <a:rPr lang="en-US" sz="2800" b="1" dirty="0" smtClean="0"/>
              <a:t>EXECUTION</a:t>
            </a:r>
            <a:r>
              <a:rPr lang="en-US" sz="2800" dirty="0" smtClean="0"/>
              <a:t>(</a:t>
            </a:r>
            <a:r>
              <a:rPr lang="en-US" sz="2800" i="1" dirty="0" smtClean="0"/>
              <a:t>e</a:t>
            </a:r>
            <a:r>
              <a:rPr lang="en-US" sz="2800" dirty="0" smtClean="0"/>
              <a:t>), FAILURE) and</a:t>
            </a:r>
          </a:p>
          <a:p>
            <a:pPr lvl="0">
              <a:buNone/>
            </a:pPr>
            <a:r>
              <a:rPr lang="en-US" sz="2800" dirty="0" smtClean="0"/>
              <a:t>        </a:t>
            </a:r>
            <a:r>
              <a:rPr lang="en-US" sz="2800" i="1" dirty="0" smtClean="0"/>
              <a:t>M</a:t>
            </a:r>
            <a:r>
              <a:rPr lang="en-US" sz="2800" dirty="0" smtClean="0"/>
              <a:t>(</a:t>
            </a:r>
            <a:r>
              <a:rPr lang="en-US" sz="2800" b="1" cap="all" dirty="0" smtClean="0"/>
              <a:t>Non-Execution</a:t>
            </a:r>
            <a:r>
              <a:rPr lang="en-US" sz="2800" dirty="0" smtClean="0"/>
              <a:t>(children of </a:t>
            </a:r>
            <a:r>
              <a:rPr lang="en-US" sz="2800" i="1" dirty="0" smtClean="0"/>
              <a:t>e</a:t>
            </a:r>
            <a:r>
              <a:rPr lang="en-US" sz="2800" dirty="0" smtClean="0"/>
              <a:t>), F</a:t>
            </a:r>
            <a:r>
              <a:rPr lang="en-US" sz="2800" cap="all" dirty="0" smtClean="0"/>
              <a:t>ailure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FFCA-7BED-4EF0-AF77-E722E2965A0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.1|4.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5854</TotalTime>
  <Words>678</Words>
  <Application>Microsoft Office PowerPoint</Application>
  <PresentationFormat>On-screen Show (4:3)</PresentationFormat>
  <Paragraphs>246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Comprehensive Evaluation of Association Measures for Software Fault Localization</vt:lpstr>
      <vt:lpstr>Introduction</vt:lpstr>
      <vt:lpstr>Fault Localization Techniques</vt:lpstr>
      <vt:lpstr>An example of spectrum</vt:lpstr>
      <vt:lpstr>Spectrum-based Fault Localization</vt:lpstr>
      <vt:lpstr>Spectrum-based Fault Localization</vt:lpstr>
      <vt:lpstr>Spectrum-based Fault Localization</vt:lpstr>
      <vt:lpstr>Our Contributions #1 </vt:lpstr>
      <vt:lpstr>Modeling Fault Localization with Association Measures</vt:lpstr>
      <vt:lpstr>Our Contributions #2 </vt:lpstr>
      <vt:lpstr>Existing Association Measures  (Tan et.al, 2002, Geng and Hamilton, 2006, Cheng et.al.,2009)</vt:lpstr>
      <vt:lpstr>Modeling Fault Localization with Association Measures</vt:lpstr>
      <vt:lpstr>Modeling Fault Localization with Association Measures</vt:lpstr>
      <vt:lpstr>Modeling Fault Localization with Association Measures</vt:lpstr>
      <vt:lpstr>Evaluation using Siemens Dataset</vt:lpstr>
      <vt:lpstr>Some measures are not as good as Ochiai and Tarantula.</vt:lpstr>
      <vt:lpstr>Some measures are comparable Ochiai and Tarantula.</vt:lpstr>
      <vt:lpstr>Improvement by Association Measure</vt:lpstr>
      <vt:lpstr>Percentage of Inspected Elements</vt:lpstr>
      <vt:lpstr>The Statistical Significance between Measures</vt:lpstr>
      <vt:lpstr>Summary of Findings</vt:lpstr>
      <vt:lpstr>Threats to Validity</vt:lpstr>
      <vt:lpstr>THANK YOU</vt:lpstr>
    </vt:vector>
  </TitlesOfParts>
  <Company>SMU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 Chia-Zhi</dc:creator>
  <cp:lastModifiedBy>Your User Name</cp:lastModifiedBy>
  <cp:revision>609</cp:revision>
  <dcterms:created xsi:type="dcterms:W3CDTF">2005-05-18T03:13:04Z</dcterms:created>
  <dcterms:modified xsi:type="dcterms:W3CDTF">2010-12-09T07:58:25Z</dcterms:modified>
</cp:coreProperties>
</file>