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326" r:id="rId3"/>
    <p:sldId id="343" r:id="rId4"/>
    <p:sldId id="341" r:id="rId5"/>
    <p:sldId id="342" r:id="rId6"/>
    <p:sldId id="327" r:id="rId7"/>
    <p:sldId id="336" r:id="rId8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5125A"/>
    <a:srgbClr val="A4631C"/>
    <a:srgbClr val="C87700"/>
    <a:srgbClr val="000066"/>
    <a:srgbClr val="009999"/>
    <a:srgbClr val="02383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9" autoAdjust="0"/>
    <p:restoredTop sz="94705" autoAdjust="0"/>
  </p:normalViewPr>
  <p:slideViewPr>
    <p:cSldViewPr>
      <p:cViewPr varScale="1">
        <p:scale>
          <a:sx n="118" d="100"/>
          <a:sy n="118" d="100"/>
        </p:scale>
        <p:origin x="56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008C4F-2270-4314-830F-CB61E0DC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008C4F-2270-4314-830F-CB61E0DC95E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8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5"/>
          <p:cNvGraphicFramePr>
            <a:graphicFrameLocks noChangeAspect="1"/>
          </p:cNvGraphicFramePr>
          <p:nvPr userDrawn="1"/>
        </p:nvGraphicFramePr>
        <p:xfrm>
          <a:off x="0" y="2159000"/>
          <a:ext cx="9144000" cy="302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7752381" imgH="7898413" progId="Photoshop.Image.7">
                  <p:embed/>
                </p:oleObj>
              </mc:Choice>
              <mc:Fallback>
                <p:oleObj name="Image" r:id="rId2" imgW="17752381" imgH="789841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2967" b="17944"/>
                      <a:stretch>
                        <a:fillRect/>
                      </a:stretch>
                    </p:blipFill>
                    <p:spPr bwMode="auto">
                      <a:xfrm>
                        <a:off x="0" y="2159000"/>
                        <a:ext cx="9144000" cy="3022600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rgbClr val="0000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60" descr="SOE_vertica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35350"/>
            <a:ext cx="27432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600"/>
            <a:ext cx="91567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55"/>
          <p:cNvSpPr>
            <a:spLocks noChangeArrowheads="1"/>
          </p:cNvSpPr>
          <p:nvPr userDrawn="1"/>
        </p:nvSpPr>
        <p:spPr bwMode="gray">
          <a:xfrm>
            <a:off x="8108950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56"/>
          <p:cNvSpPr>
            <a:spLocks noChangeArrowheads="1"/>
          </p:cNvSpPr>
          <p:nvPr userDrawn="1"/>
        </p:nvSpPr>
        <p:spPr bwMode="gray">
          <a:xfrm>
            <a:off x="8469313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57"/>
          <p:cNvSpPr>
            <a:spLocks noChangeArrowheads="1"/>
          </p:cNvSpPr>
          <p:nvPr userDrawn="1"/>
        </p:nvSpPr>
        <p:spPr bwMode="gray">
          <a:xfrm>
            <a:off x="8829675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2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solidFill>
                  <a:srgbClr val="4C7C8B"/>
                </a:solidFill>
              </a:rPr>
              <a:t>ECON747, Term I  2026-27</a:t>
            </a:r>
            <a:endParaRPr lang="en-US" dirty="0">
              <a:solidFill>
                <a:srgbClr val="4C7C8B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8075735" y="180201"/>
            <a:ext cx="6110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Verdana" pitchFamily="34" charset="0"/>
                <a:cs typeface="Times New Roman" pitchFamily="18" charset="0"/>
              </a:rPr>
              <a:t>Lab 6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29000" y="6461125"/>
            <a:ext cx="21336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5582DC5-E3B1-4DA8-89BB-1A642695F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1027" name="TextBox 11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STAT151, Term II 09-10</a:t>
            </a:r>
            <a:endParaRPr lang="en-US">
              <a:solidFill>
                <a:srgbClr val="4C7C8B"/>
              </a:solidFill>
            </a:endParaRPr>
          </a:p>
        </p:txBody>
      </p:sp>
      <p:sp>
        <p:nvSpPr>
          <p:cNvPr id="1028" name="TextBox 12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SIPCMContentMarking" descr="{&quot;HashCode&quot;:-1168360584,&quot;Placement&quot;:&quot;Header&quot;}"/>
          <p:cNvSpPr txBox="1"/>
          <p:nvPr userDrawn="1"/>
        </p:nvSpPr>
        <p:spPr>
          <a:xfrm>
            <a:off x="3825010" y="0"/>
            <a:ext cx="1493980" cy="2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rotWithShape="0">
                  <a:blip r:embed="rId5"/>
                  <a:stretch>
                    <a:fillRect/>
                  </a:stretch>
                </a:blipFill>
              </a14:hiddenFill>
            </a:ext>
          </a:extLst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SG" sz="800">
                <a:solidFill>
                  <a:srgbClr val="333333"/>
                </a:solidFill>
                <a:latin typeface="Calibri" panose="020F0502020204030204" pitchFamily="34" charset="0"/>
              </a:rPr>
              <a:t>SMU Classification: Restricted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lyang@smu.edu.s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ysmu.edu/faculty/zlya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E_SDPD_App/cigar_readme.txt" TargetMode="External"/><Relationship Id="rId2" Type="http://schemas.openxmlformats.org/officeDocument/2006/relationships/hyperlink" Target="FE_SDPD_App/cigar.xls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E_SDPD_App/cigarette.xl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38200" y="5410200"/>
            <a:ext cx="7467600" cy="9906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2400" dirty="0" smtClean="0"/>
            </a:lvl1pPr>
          </a:lstStyle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b="1" u="sng" dirty="0">
                <a:solidFill>
                  <a:schemeClr val="bg1"/>
                </a:solidFill>
                <a:latin typeface="+mn-lt"/>
                <a:cs typeface="Times New Roman" pitchFamily="18" charset="0"/>
                <a:hlinkClick r:id="rId3"/>
              </a:rPr>
              <a:t>zlyang@smu.edu.sg</a:t>
            </a:r>
            <a:endParaRPr b="1" u="sng" kern="0" dirty="0">
              <a:solidFill>
                <a:schemeClr val="bg1"/>
              </a:solidFill>
              <a:latin typeface="+mn-lt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b="1" u="sng" kern="0" dirty="0">
                <a:solidFill>
                  <a:schemeClr val="bg1"/>
                </a:solidFill>
                <a:latin typeface="+mn-lt"/>
                <a:cs typeface="Times New Roman" pitchFamily="18" charset="0"/>
                <a:hlinkClick r:id="rId4"/>
              </a:rPr>
              <a:t>http://www.mysmu.edu/faculty/zlyang/</a:t>
            </a:r>
            <a:r>
              <a:rPr b="1" u="sng" kern="0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6688138" y="3105150"/>
            <a:ext cx="1658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Zhenlin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3D87EF2-B7EF-71E1-5F5C-B0C3D440C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106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ECON747: </a:t>
            </a:r>
            <a:r>
              <a:rPr lang="en-US" altLang="en-US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Econometric Models and Methods – 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6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 I, 2026-2027</a:t>
            </a:r>
            <a:endParaRPr lang="en-US" alt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66800" y="161926"/>
            <a:ext cx="67818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FE-SDPD Model – Cigarette Demand Data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21" y="990600"/>
            <a:ext cx="817095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5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B3B56-0BEC-8DD1-37FE-A41D6A433F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582DC5-E3B1-4DA8-89BB-1A642695FDE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66D2FA-5EAE-AA69-5E4F-7AE593D4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61926"/>
            <a:ext cx="67818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Analysis of FE-SDPD with Matlab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712BA4-0BD2-62EC-169F-5DF6AAD87897}"/>
              </a:ext>
            </a:extLst>
          </p:cNvPr>
          <p:cNvSpPr/>
          <p:nvPr/>
        </p:nvSpPr>
        <p:spPr>
          <a:xfrm>
            <a:off x="457200" y="838200"/>
            <a:ext cx="8229600" cy="54630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Zip folder “FE_SDPD_App.zip” contains matlab files for analyzing the panel data set: cigarette:</a:t>
            </a:r>
          </a:p>
          <a:p>
            <a:pPr marL="342900" indent="-342900" eaLnBrk="1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SDPD816_SE_App.m</a:t>
            </a:r>
            <a:r>
              <a:rPr lang="en-US" sz="2200" b="1" dirty="0">
                <a:solidFill>
                  <a:srgbClr val="0000CC"/>
                </a:solidFill>
                <a:latin typeface="Corbel Light" panose="020B0303020204020204" pitchFamily="34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for fitting SDPD model with SE only </a:t>
            </a:r>
          </a:p>
          <a:p>
            <a:pPr marL="342900" indent="-342900" eaLnBrk="1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SDPD816_SL_App.m</a:t>
            </a:r>
            <a:r>
              <a:rPr lang="en-US" sz="2200" b="1" dirty="0">
                <a:solidFill>
                  <a:srgbClr val="0000CC"/>
                </a:solidFill>
                <a:latin typeface="Corbel Light" panose="020B0303020204020204" pitchFamily="34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for fitting SDPD model with SL only</a:t>
            </a:r>
          </a:p>
          <a:p>
            <a:pPr marL="342900" indent="-342900" eaLnBrk="1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SDPD816_SLE_App.m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for SDPD model without lambda_2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SDPD816_STL_App.m: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for SDPD model without SE term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SDPD816_STLE_App.m:</a:t>
            </a: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for the most general SDPD model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data set can be replaced by Munnell, or fatality.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data set is associated with a readme file for a data description.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weight matrices are also given in the same folder.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rgbClr val="1512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main matlab file is associated with a subfunction that calculated the concentrated loglikelihood function.</a:t>
            </a:r>
          </a:p>
        </p:txBody>
      </p:sp>
    </p:spTree>
    <p:extLst>
      <p:ext uri="{BB962C8B-B14F-4D97-AF65-F5344CB8AC3E}">
        <p14:creationId xmlns:p14="http://schemas.microsoft.com/office/powerpoint/2010/main" val="388864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66800" y="161926"/>
            <a:ext cx="67818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FE-SDPD Model – Cigarette Demand Data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276124"/>
              </p:ext>
            </p:extLst>
          </p:nvPr>
        </p:nvGraphicFramePr>
        <p:xfrm>
          <a:off x="468085" y="914655"/>
          <a:ext cx="8218714" cy="4190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1463">
                  <a:extLst>
                    <a:ext uri="{9D8B030D-6E8A-4147-A177-3AD203B41FA5}">
                      <a16:colId xmlns:a16="http://schemas.microsoft.com/office/drawing/2014/main" val="1276349741"/>
                    </a:ext>
                  </a:extLst>
                </a:gridCol>
                <a:gridCol w="644604">
                  <a:extLst>
                    <a:ext uri="{9D8B030D-6E8A-4147-A177-3AD203B41FA5}">
                      <a16:colId xmlns:a16="http://schemas.microsoft.com/office/drawing/2014/main" val="666755735"/>
                    </a:ext>
                  </a:extLst>
                </a:gridCol>
                <a:gridCol w="859474">
                  <a:extLst>
                    <a:ext uri="{9D8B030D-6E8A-4147-A177-3AD203B41FA5}">
                      <a16:colId xmlns:a16="http://schemas.microsoft.com/office/drawing/2014/main" val="767964008"/>
                    </a:ext>
                  </a:extLst>
                </a:gridCol>
                <a:gridCol w="966908">
                  <a:extLst>
                    <a:ext uri="{9D8B030D-6E8A-4147-A177-3AD203B41FA5}">
                      <a16:colId xmlns:a16="http://schemas.microsoft.com/office/drawing/2014/main" val="2289094191"/>
                    </a:ext>
                  </a:extLst>
                </a:gridCol>
                <a:gridCol w="1074342">
                  <a:extLst>
                    <a:ext uri="{9D8B030D-6E8A-4147-A177-3AD203B41FA5}">
                      <a16:colId xmlns:a16="http://schemas.microsoft.com/office/drawing/2014/main" val="3835058602"/>
                    </a:ext>
                  </a:extLst>
                </a:gridCol>
                <a:gridCol w="859474">
                  <a:extLst>
                    <a:ext uri="{9D8B030D-6E8A-4147-A177-3AD203B41FA5}">
                      <a16:colId xmlns:a16="http://schemas.microsoft.com/office/drawing/2014/main" val="2825734824"/>
                    </a:ext>
                  </a:extLst>
                </a:gridCol>
                <a:gridCol w="1444686">
                  <a:extLst>
                    <a:ext uri="{9D8B030D-6E8A-4147-A177-3AD203B41FA5}">
                      <a16:colId xmlns:a16="http://schemas.microsoft.com/office/drawing/2014/main" val="1498077956"/>
                    </a:ext>
                  </a:extLst>
                </a:gridCol>
                <a:gridCol w="926052">
                  <a:extLst>
                    <a:ext uri="{9D8B030D-6E8A-4147-A177-3AD203B41FA5}">
                      <a16:colId xmlns:a16="http://schemas.microsoft.com/office/drawing/2014/main" val="63251673"/>
                    </a:ext>
                  </a:extLst>
                </a:gridCol>
                <a:gridCol w="771711">
                  <a:extLst>
                    <a:ext uri="{9D8B030D-6E8A-4147-A177-3AD203B41FA5}">
                      <a16:colId xmlns:a16="http://schemas.microsoft.com/office/drawing/2014/main" val="1484115294"/>
                    </a:ext>
                  </a:extLst>
                </a:gridCol>
              </a:tblGrid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State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Year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Price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Pop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Pop16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CPI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NDI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C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 err="1">
                          <a:effectLst/>
                        </a:rPr>
                        <a:t>PiMin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830356633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28.6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3383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2236.5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30.6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1558.305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93.9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863808811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23.9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1517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982.4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1944.745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125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991797139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1907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1296.7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1480.333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103.4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25.8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815625915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25.3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17556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12072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2776.097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142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23.9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394500668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2716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1883.5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2913.68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156.2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45102992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480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317.7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2261.462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165.8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364019755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23.4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792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563.1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2733.227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246.4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511611868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5532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3996.8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1980.687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137.5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654282709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4206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2768.4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1743.939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108.3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666093390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689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451.6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1938.814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97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167249103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25.4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10369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7115.8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2655.691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145.5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249095175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4780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3206.7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2204.326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138.5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24.1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344920619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63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26.4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2758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 dirty="0">
                          <a:effectLst/>
                        </a:rPr>
                        <a:t>1880.7</a:t>
                      </a:r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30.6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2153.014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114.9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25.4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167631695"/>
                  </a:ext>
                </a:extLst>
              </a:tr>
              <a:tr h="279383">
                <a:tc>
                  <a:txBody>
                    <a:bodyPr/>
                    <a:lstStyle/>
                    <a:p>
                      <a:pPr algn="r" fontAlgn="b"/>
                      <a:r>
                        <a:rPr lang="en-SG" sz="1800" u="none" strike="noStrike">
                          <a:effectLst/>
                        </a:rPr>
                        <a:t>…</a:t>
                      </a:r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SG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735015326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468086" y="5421868"/>
            <a:ext cx="82187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See </a:t>
            </a:r>
            <a:r>
              <a:rPr lang="en-SG" b="1" dirty="0">
                <a:latin typeface="Miriam Fixed" panose="020B0509050101010101" pitchFamily="49" charset="-79"/>
                <a:cs typeface="Miriam Fixed" panose="020B0509050101010101" pitchFamily="49" charset="-79"/>
                <a:hlinkClick r:id="rId2" action="ppaction://hlinkfile"/>
              </a:rPr>
              <a:t>cigar.xlsx</a:t>
            </a:r>
            <a:r>
              <a:rPr lang="en-SG" b="1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for full data, and </a:t>
            </a:r>
            <a:r>
              <a:rPr lang="en-SG" b="1" dirty="0">
                <a:latin typeface="Miriam Fixed" panose="020B0509050101010101" pitchFamily="49" charset="-79"/>
                <a:cs typeface="Miriam Fixed" panose="020B0509050101010101" pitchFamily="49" charset="-79"/>
                <a:hlinkClick r:id="rId3" action="ppaction://hlinkfile"/>
              </a:rPr>
              <a:t>cigar_readme.txt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for a description of the data. </a:t>
            </a:r>
          </a:p>
        </p:txBody>
      </p:sp>
    </p:spTree>
    <p:extLst>
      <p:ext uri="{BB962C8B-B14F-4D97-AF65-F5344CB8AC3E}">
        <p14:creationId xmlns:p14="http://schemas.microsoft.com/office/powerpoint/2010/main" val="58671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66800" y="161926"/>
            <a:ext cx="6781800" cy="44767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FE-SDPD Model – Cigarette Demand Data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457200" y="838200"/>
            <a:ext cx="82296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2000" dirty="0"/>
              <a:t>The subsequent analyses are based on the transformed data give in the file </a:t>
            </a:r>
            <a:r>
              <a:rPr lang="en-SG" sz="2000" b="1" dirty="0">
                <a:hlinkClick r:id="rId2" action="ppaction://hlinkfile"/>
              </a:rPr>
              <a:t>cigarette.xls</a:t>
            </a:r>
            <a:r>
              <a:rPr lang="en-SG" sz="2000" dirty="0"/>
              <a:t>, </a:t>
            </a:r>
          </a:p>
          <a:p>
            <a:endParaRPr lang="en-SG" sz="1200" dirty="0"/>
          </a:p>
          <a:p>
            <a:r>
              <a:rPr lang="en-SG" sz="2000" dirty="0"/>
              <a:t>where </a:t>
            </a:r>
          </a:p>
          <a:p>
            <a:r>
              <a:rPr lang="en-SG" sz="2000" dirty="0"/>
              <a:t>column A: observation</a:t>
            </a:r>
          </a:p>
          <a:p>
            <a:r>
              <a:rPr lang="en-SG" sz="2000" dirty="0"/>
              <a:t>column B: state</a:t>
            </a:r>
          </a:p>
          <a:p>
            <a:r>
              <a:rPr lang="en-SG" sz="2000" dirty="0"/>
              <a:t>column C: year</a:t>
            </a:r>
          </a:p>
          <a:p>
            <a:r>
              <a:rPr lang="en-SG" sz="2000" dirty="0"/>
              <a:t>column D: </a:t>
            </a:r>
            <a:r>
              <a:rPr lang="en-SG" sz="2000" b="1" dirty="0"/>
              <a:t>ln</a:t>
            </a:r>
            <a:r>
              <a:rPr lang="en-SG" sz="2000" dirty="0"/>
              <a:t>(cigarette sales in packs per capita)</a:t>
            </a:r>
          </a:p>
          <a:p>
            <a:r>
              <a:rPr lang="en-SG" sz="2000" dirty="0"/>
              <a:t>column E: </a:t>
            </a:r>
            <a:r>
              <a:rPr lang="en-SG" sz="2000" b="1" dirty="0"/>
              <a:t>ln</a:t>
            </a:r>
            <a:r>
              <a:rPr lang="en-SG" sz="2000" dirty="0"/>
              <a:t>(price per pack of cigarettes/CPI)</a:t>
            </a:r>
          </a:p>
          <a:p>
            <a:r>
              <a:rPr lang="en-SG" sz="2000" dirty="0"/>
              <a:t>column F: </a:t>
            </a:r>
            <a:r>
              <a:rPr lang="en-SG" sz="2000" b="1" dirty="0"/>
              <a:t>ln</a:t>
            </a:r>
            <a:r>
              <a:rPr lang="en-SG" sz="2000" dirty="0"/>
              <a:t>(per capita disposable income/CPI)</a:t>
            </a:r>
          </a:p>
          <a:p>
            <a:r>
              <a:rPr lang="en-SG" sz="2000" dirty="0"/>
              <a:t>column G: </a:t>
            </a:r>
            <a:r>
              <a:rPr lang="en-SG" sz="2000" b="1" dirty="0"/>
              <a:t>ln</a:t>
            </a:r>
            <a:r>
              <a:rPr lang="en-SG" sz="2000" dirty="0"/>
              <a:t>(min price in adjoining states per pack of cigarettes/CPI)</a:t>
            </a:r>
          </a:p>
          <a:p>
            <a:r>
              <a:rPr lang="en-SG" sz="2000" dirty="0"/>
              <a:t>column H: population</a:t>
            </a:r>
          </a:p>
          <a:p>
            <a:r>
              <a:rPr lang="en-SG" sz="2000" dirty="0"/>
              <a:t>column I: population above the age of 16</a:t>
            </a:r>
          </a:p>
          <a:p>
            <a:endParaRPr lang="en-SG" sz="1200" dirty="0"/>
          </a:p>
          <a:p>
            <a:r>
              <a:rPr lang="en-SG" sz="2000" dirty="0"/>
              <a:t>See cigarette_reame.txt for a detailed description of the data.</a:t>
            </a:r>
          </a:p>
          <a:p>
            <a:endParaRPr lang="en-SG" sz="1200" dirty="0"/>
          </a:p>
          <a:p>
            <a:r>
              <a:rPr lang="en-SG" sz="2000" dirty="0"/>
              <a:t>For the original data, see </a:t>
            </a:r>
            <a:r>
              <a:rPr lang="en-SG" sz="2000" b="1" dirty="0">
                <a:solidFill>
                  <a:srgbClr val="0000CC"/>
                </a:solidFill>
              </a:rPr>
              <a:t>cigar.xlsx</a:t>
            </a:r>
            <a:r>
              <a:rPr lang="en-SG" sz="2000" dirty="0"/>
              <a:t> and </a:t>
            </a:r>
            <a:r>
              <a:rPr lang="en-SG" sz="2000" b="1" dirty="0">
                <a:solidFill>
                  <a:srgbClr val="0000CC"/>
                </a:solidFill>
              </a:rPr>
              <a:t>cigar_readme.txt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17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468086" y="788075"/>
            <a:ext cx="8218714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b="1" u="sng" dirty="0">
                <a:latin typeface="Miriam Fixed" panose="020B0509050101010101" pitchFamily="49" charset="-79"/>
                <a:cs typeface="Miriam Fixed" panose="020B0509050101010101" pitchFamily="49" charset="-79"/>
              </a:rPr>
              <a:t>Main m-Files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SDPD816_SE_App.m:   Fit SED model;  Calls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, 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			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,   and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FnFQMLE_SE.m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SDPD816_SL_App.m:   Fit SLD model;  Calls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FnAQSE_SL.m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SDPD816_SLE_App.m:  Fit SLE model;  Calls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FnAQSE_SLE.m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SDPD816_STL_App.m:  Fit STL model;  Calls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FnAQSE_STL.m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SDPD816_STLE_App.m: Fit STLE model; Calls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FnAQSE_STLE.m</a:t>
            </a:r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048000"/>
            <a:ext cx="8218714" cy="36933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b="1" u="sng" dirty="0">
                <a:latin typeface="Miriam Fixed" panose="020B0509050101010101" pitchFamily="49" charset="-79"/>
                <a:cs typeface="Miriam Fixed" panose="020B0509050101010101" pitchFamily="49" charset="-79"/>
              </a:rPr>
              <a:t>m-functions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 For M-Estimation of SED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FnFQMLE_SE.m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Full QMLE of SED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FnAQSE_SL.m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 For M-Estimation of SLD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FnAQSE_SLE.m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M-Estimation of SLE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FnAQSE_STL.m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M-Estimation of STL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FnAQSE_STLE.m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For M-Estimation of STLE Model</a:t>
            </a:r>
          </a:p>
          <a:p>
            <a:endParaRPr lang="en-SG" dirty="0">
              <a:latin typeface="Miriam Fixed" panose="020B0509050101010101" pitchFamily="49" charset="-79"/>
              <a:cs typeface="Miriam Fixed" panose="020B0509050101010101" pitchFamily="49" charset="-79"/>
            </a:endParaRP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CQML-Estimation of SED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FnCQMLE_SL.m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CQML-Estimation of SLD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FnCQMLE_SLE.m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For CQML-Estimation of SLE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FnCQMLE_STL.m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For CQML-Estimation of STL Model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FnCQMLE_STLE.m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For CQML-Estimation of STLE Model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676400" y="152400"/>
            <a:ext cx="571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i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m</a:t>
            </a: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-Files, Data Files, and Weight Files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84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Rectangle 1"/>
          <p:cNvSpPr/>
          <p:nvPr/>
        </p:nvSpPr>
        <p:spPr>
          <a:xfrm>
            <a:off x="457200" y="2140327"/>
            <a:ext cx="8229600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b="1" dirty="0">
                <a:latin typeface="Miriam Fixed" panose="020B0509050101010101" pitchFamily="49" charset="-79"/>
                <a:cs typeface="Miriam Fixed" panose="020B0509050101010101" pitchFamily="49" charset="-79"/>
              </a:rPr>
              <a:t>Data Files and Readme Files: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cigarrete.xls: transformed </a:t>
            </a:r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cigarrete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demand data, 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    see cigarette_readme.txt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cigar.xlsx:    original cigarette demand data, 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    see cigar_readme.txt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Munnell.xls:   Public Capital Productivity Data, 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               see Munnell_readme.txt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Fatality.xls:  Fatality data, see Fatality_readme.txt</a:t>
            </a:r>
          </a:p>
        </p:txBody>
      </p:sp>
      <p:sp>
        <p:nvSpPr>
          <p:cNvPr id="8" name="Rectangle 7"/>
          <p:cNvSpPr/>
          <p:nvPr/>
        </p:nvSpPr>
        <p:spPr>
          <a:xfrm>
            <a:off x="468086" y="809685"/>
            <a:ext cx="8218714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Fn_CMat.m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computing the C matrix</a:t>
            </a:r>
          </a:p>
          <a:p>
            <a:r>
              <a:rPr lang="en-SG" dirty="0" err="1">
                <a:latin typeface="Miriam Fixed" panose="020B0509050101010101" pitchFamily="49" charset="-79"/>
                <a:cs typeface="Miriam Fixed" panose="020B0509050101010101" pitchFamily="49" charset="-79"/>
              </a:rPr>
              <a:t>Fn_DMat.m</a:t>
            </a:r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:   For computing the D matrix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Fn_DMat_1.m: For computing the D_1 matrix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676400" y="152400"/>
            <a:ext cx="571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i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m</a:t>
            </a:r>
            <a:r>
              <a:rPr lang="en-US" sz="2400" b="1" kern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-Files, Data Files, and Weight Files</a:t>
            </a:r>
            <a:endParaRPr lang="en-US" sz="3200" b="1" kern="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8086" y="4713982"/>
            <a:ext cx="82296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SG" b="1" dirty="0">
                <a:latin typeface="Miriam Fixed" panose="020B0509050101010101" pitchFamily="49" charset="-79"/>
                <a:cs typeface="Miriam Fixed" panose="020B0509050101010101" pitchFamily="49" charset="-79"/>
              </a:rPr>
              <a:t>Spatial Weight Files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weight_cigarette.xls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weight_Munnell.xls</a:t>
            </a:r>
          </a:p>
          <a:p>
            <a:r>
              <a:rPr lang="en-SG" dirty="0">
                <a:latin typeface="Miriam Fixed" panose="020B0509050101010101" pitchFamily="49" charset="-79"/>
                <a:cs typeface="Miriam Fixed" panose="020B0509050101010101" pitchFamily="49" charset="-79"/>
              </a:rPr>
              <a:t>weight_Fatality.xls</a:t>
            </a:r>
          </a:p>
        </p:txBody>
      </p:sp>
    </p:spTree>
    <p:extLst>
      <p:ext uri="{BB962C8B-B14F-4D97-AF65-F5344CB8AC3E}">
        <p14:creationId xmlns:p14="http://schemas.microsoft.com/office/powerpoint/2010/main" val="240647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ampl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 rotWithShape="0">
          <a:blip xmlns:r="http://schemas.openxmlformats.org/officeDocument/2006/relationships" r:embed="rId1"/>
          <a:stretch>
            <a:fillRect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sample 1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7047D7"/>
        </a:hlink>
        <a:folHlink>
          <a:srgbClr val="185A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951d41b-6b8e-4636-984f-012bff14ba18}" enabled="1" method="Privileged" siteId="{c98a79ca-5a9a-4791-a243-f06afd67464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9598</TotalTime>
  <Words>859</Words>
  <Application>Microsoft Macintosh PowerPoint</Application>
  <PresentationFormat>On-screen Show (4:3)</PresentationFormat>
  <Paragraphs>208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Corbel Light</vt:lpstr>
      <vt:lpstr>Arial</vt:lpstr>
      <vt:lpstr>Calibri</vt:lpstr>
      <vt:lpstr>Miriam Fixed</vt:lpstr>
      <vt:lpstr>Times New Roman</vt:lpstr>
      <vt:lpstr>Verdana</vt:lpstr>
      <vt:lpstr>Wingdings</vt:lpstr>
      <vt:lpstr>sample</vt:lpstr>
      <vt:lpstr>Image</vt:lpstr>
      <vt:lpstr>PowerPoint Presentation</vt:lpstr>
      <vt:lpstr>FE-SDPD Model – Cigarette Demand Data</vt:lpstr>
      <vt:lpstr>PowerPoint Presentation</vt:lpstr>
      <vt:lpstr>FE-SDPD Model – Cigarette Demand Data</vt:lpstr>
      <vt:lpstr>FE-SDPD Model – Cigarette Demand Data</vt:lpstr>
      <vt:lpstr>PowerPoint Presentation</vt:lpstr>
      <vt:lpstr>PowerPoint Presentation</vt:lpstr>
    </vt:vector>
  </TitlesOfParts>
  <Company>GuildDesign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YANG Zhenlin</cp:lastModifiedBy>
  <cp:revision>1351</cp:revision>
  <cp:lastPrinted>2017-08-21T14:10:55Z</cp:lastPrinted>
  <dcterms:created xsi:type="dcterms:W3CDTF">2004-08-26T06:30:40Z</dcterms:created>
  <dcterms:modified xsi:type="dcterms:W3CDTF">2026-08-23T04:15:54Z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51d41b-6b8e-4636-984f-012bff14ba18_Enabled">
    <vt:lpwstr>True</vt:lpwstr>
  </property>
  <property fmtid="{D5CDD505-2E9C-101B-9397-08002B2CF9AE}" pid="3" name="MSIP_Label_6951d41b-6b8e-4636-984f-012bff14ba18_SiteId">
    <vt:lpwstr>c98a79ca-5a9a-4791-a243-f06afd67464d</vt:lpwstr>
  </property>
  <property fmtid="{D5CDD505-2E9C-101B-9397-08002B2CF9AE}" pid="4" name="MSIP_Label_6951d41b-6b8e-4636-984f-012bff14ba18_Owner">
    <vt:lpwstr>zlyang@smu.edu.sg</vt:lpwstr>
  </property>
  <property fmtid="{D5CDD505-2E9C-101B-9397-08002B2CF9AE}" pid="5" name="MSIP_Label_6951d41b-6b8e-4636-984f-012bff14ba18_SetDate">
    <vt:lpwstr>2019-11-05T02:24:04.6794434Z</vt:lpwstr>
  </property>
  <property fmtid="{D5CDD505-2E9C-101B-9397-08002B2CF9AE}" pid="6" name="MSIP_Label_6951d41b-6b8e-4636-984f-012bff14ba18_Name">
    <vt:lpwstr>Restricted</vt:lpwstr>
  </property>
  <property fmtid="{D5CDD505-2E9C-101B-9397-08002B2CF9AE}" pid="7" name="MSIP_Label_6951d41b-6b8e-4636-984f-012bff14ba18_Application">
    <vt:lpwstr>Microsoft Azure Information Protection</vt:lpwstr>
  </property>
  <property fmtid="{D5CDD505-2E9C-101B-9397-08002B2CF9AE}" pid="8" name="MSIP_Label_6951d41b-6b8e-4636-984f-012bff14ba18_ActionId">
    <vt:lpwstr>64fbed27-f5d5-47ed-9e27-05eff3cfb6d6</vt:lpwstr>
  </property>
  <property fmtid="{D5CDD505-2E9C-101B-9397-08002B2CF9AE}" pid="9" name="MSIP_Label_6951d41b-6b8e-4636-984f-012bff14ba18_Extended_MSFT_Method">
    <vt:lpwstr>Automatic</vt:lpwstr>
  </property>
  <property fmtid="{D5CDD505-2E9C-101B-9397-08002B2CF9AE}" pid="10" name="Sensitivity">
    <vt:lpwstr>Restricted</vt:lpwstr>
  </property>
</Properties>
</file>