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334" r:id="rId3"/>
    <p:sldId id="335" r:id="rId4"/>
    <p:sldId id="327" r:id="rId5"/>
    <p:sldId id="322" r:id="rId6"/>
    <p:sldId id="324" r:id="rId7"/>
    <p:sldId id="328" r:id="rId8"/>
    <p:sldId id="329" r:id="rId9"/>
    <p:sldId id="331" r:id="rId10"/>
    <p:sldId id="330" r:id="rId11"/>
    <p:sldId id="332" r:id="rId12"/>
    <p:sldId id="333" r:id="rId13"/>
  </p:sldIdLst>
  <p:sldSz cx="9144000" cy="6858000" type="screen4x3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383C"/>
    <a:srgbClr val="000066"/>
    <a:srgbClr val="0000CC"/>
    <a:srgbClr val="008080"/>
    <a:srgbClr val="15125A"/>
    <a:srgbClr val="A4631C"/>
    <a:srgbClr val="C877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04" autoAdjust="0"/>
    <p:restoredTop sz="94475" autoAdjust="0"/>
  </p:normalViewPr>
  <p:slideViewPr>
    <p:cSldViewPr>
      <p:cViewPr varScale="1">
        <p:scale>
          <a:sx n="114" d="100"/>
          <a:sy n="114" d="100"/>
        </p:scale>
        <p:origin x="52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66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4008C4F-2270-4314-830F-CB61E0DC9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3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5"/>
          <p:cNvGraphicFramePr>
            <a:graphicFrameLocks noChangeAspect="1"/>
          </p:cNvGraphicFramePr>
          <p:nvPr userDrawn="1"/>
        </p:nvGraphicFramePr>
        <p:xfrm>
          <a:off x="0" y="2159000"/>
          <a:ext cx="9144000" cy="302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7752381" imgH="7898413" progId="Photoshop.Image.7">
                  <p:embed/>
                </p:oleObj>
              </mc:Choice>
              <mc:Fallback>
                <p:oleObj name="Image" r:id="rId2" imgW="17752381" imgH="7898413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2967" b="17944"/>
                      <a:stretch>
                        <a:fillRect/>
                      </a:stretch>
                    </p:blipFill>
                    <p:spPr bwMode="auto">
                      <a:xfrm>
                        <a:off x="0" y="2159000"/>
                        <a:ext cx="9144000" cy="3022600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rgbClr val="000066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60" descr="SOE_vertica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435350"/>
            <a:ext cx="27432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55"/>
          <p:cNvSpPr>
            <a:spLocks noChangeArrowheads="1"/>
          </p:cNvSpPr>
          <p:nvPr userDrawn="1"/>
        </p:nvSpPr>
        <p:spPr bwMode="gray">
          <a:xfrm>
            <a:off x="7956550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Oval 56"/>
          <p:cNvSpPr>
            <a:spLocks noChangeArrowheads="1"/>
          </p:cNvSpPr>
          <p:nvPr userDrawn="1"/>
        </p:nvSpPr>
        <p:spPr bwMode="gray">
          <a:xfrm>
            <a:off x="8316913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Oval 57"/>
          <p:cNvSpPr>
            <a:spLocks noChangeArrowheads="1"/>
          </p:cNvSpPr>
          <p:nvPr userDrawn="1"/>
        </p:nvSpPr>
        <p:spPr bwMode="gray">
          <a:xfrm>
            <a:off x="8677275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1600"/>
            <a:ext cx="91567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55"/>
          <p:cNvSpPr>
            <a:spLocks noChangeArrowheads="1"/>
          </p:cNvSpPr>
          <p:nvPr userDrawn="1"/>
        </p:nvSpPr>
        <p:spPr bwMode="gray">
          <a:xfrm>
            <a:off x="8108950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Oval 56"/>
          <p:cNvSpPr>
            <a:spLocks noChangeArrowheads="1"/>
          </p:cNvSpPr>
          <p:nvPr userDrawn="1"/>
        </p:nvSpPr>
        <p:spPr bwMode="gray">
          <a:xfrm>
            <a:off x="8469313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Oval 57"/>
          <p:cNvSpPr>
            <a:spLocks noChangeArrowheads="1"/>
          </p:cNvSpPr>
          <p:nvPr userDrawn="1"/>
        </p:nvSpPr>
        <p:spPr bwMode="gray">
          <a:xfrm>
            <a:off x="8829675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121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0"/>
          <p:cNvSpPr>
            <a:spLocks noChangeShapeType="1"/>
          </p:cNvSpPr>
          <p:nvPr userDrawn="1"/>
        </p:nvSpPr>
        <p:spPr bwMode="auto">
          <a:xfrm>
            <a:off x="457200" y="6400800"/>
            <a:ext cx="82296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3810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 dirty="0">
                <a:solidFill>
                  <a:srgbClr val="4C7C8B"/>
                </a:solidFill>
              </a:rPr>
              <a:t>ECON747, Term I  2026-27</a:t>
            </a:r>
            <a:endParaRPr lang="en-US" dirty="0">
              <a:solidFill>
                <a:srgbClr val="4C7C8B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6294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© Zhenlin Yang, SMU</a:t>
            </a:r>
            <a:endParaRPr lang="en-US">
              <a:solidFill>
                <a:srgbClr val="4C7C8B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29000" y="6461125"/>
            <a:ext cx="21336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C5582DC5-E3B1-4DA8-89BB-1A642695F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Line 20">
            <a:extLst>
              <a:ext uri="{FF2B5EF4-FFF2-40B4-BE49-F238E27FC236}">
                <a16:creationId xmlns:a16="http://schemas.microsoft.com/office/drawing/2014/main" id="{BE5B6437-940D-3308-512A-CDDD8F88D62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609600"/>
            <a:ext cx="8229600" cy="0"/>
          </a:xfrm>
          <a:prstGeom prst="line">
            <a:avLst/>
          </a:prstGeom>
          <a:ln>
            <a:solidFill>
              <a:srgbClr val="0D5B6D"/>
            </a:solidFill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6666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39747A-1D52-C6DD-7041-DCB2E842726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53400" y="287338"/>
            <a:ext cx="6096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200" dirty="0">
                <a:solidFill>
                  <a:srgbClr val="4C7C8B"/>
                </a:solidFill>
              </a:rPr>
              <a:t>Lab 1</a:t>
            </a:r>
            <a:endParaRPr lang="en-US" sz="2800" dirty="0">
              <a:solidFill>
                <a:srgbClr val="4C7C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5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0"/>
          <p:cNvSpPr>
            <a:spLocks noChangeShapeType="1"/>
          </p:cNvSpPr>
          <p:nvPr userDrawn="1"/>
        </p:nvSpPr>
        <p:spPr bwMode="auto">
          <a:xfrm>
            <a:off x="457200" y="6400800"/>
            <a:ext cx="822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1027" name="TextBox 11"/>
          <p:cNvSpPr txBox="1">
            <a:spLocks noChangeArrowheads="1"/>
          </p:cNvSpPr>
          <p:nvPr userDrawn="1"/>
        </p:nvSpPr>
        <p:spPr bwMode="auto">
          <a:xfrm>
            <a:off x="3810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STAT151, Term II 09-10</a:t>
            </a:r>
            <a:endParaRPr lang="en-US">
              <a:solidFill>
                <a:srgbClr val="4C7C8B"/>
              </a:solidFill>
            </a:endParaRPr>
          </a:p>
        </p:txBody>
      </p:sp>
      <p:sp>
        <p:nvSpPr>
          <p:cNvPr id="1028" name="TextBox 12"/>
          <p:cNvSpPr txBox="1">
            <a:spLocks noChangeArrowheads="1"/>
          </p:cNvSpPr>
          <p:nvPr userDrawn="1"/>
        </p:nvSpPr>
        <p:spPr bwMode="auto">
          <a:xfrm>
            <a:off x="66294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© Zhenlin Yang, SMU</a:t>
            </a:r>
            <a:endParaRPr lang="en-US">
              <a:solidFill>
                <a:srgbClr val="4C7C8B"/>
              </a:solidFill>
            </a:endParaRPr>
          </a:p>
        </p:txBody>
      </p:sp>
      <p:pic>
        <p:nvPicPr>
          <p:cNvPr id="1029" name="Picture 7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1265"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solidFill>
            <a:srgbClr val="0F6D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SIPCMContentMarking" descr="{&quot;HashCode&quot;:-1168360584,&quot;Placement&quot;:&quot;Header&quot;}"/>
          <p:cNvSpPr txBox="1"/>
          <p:nvPr userDrawn="1"/>
        </p:nvSpPr>
        <p:spPr>
          <a:xfrm>
            <a:off x="3825010" y="0"/>
            <a:ext cx="1493980" cy="2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rotWithShape="0">
                  <a:blip r:embed="rId5"/>
                  <a:stretch>
                    <a:fillRect/>
                  </a:stretch>
                </a:blipFill>
              </a14:hiddenFill>
            </a:ext>
          </a:extLst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SG" sz="800">
                <a:solidFill>
                  <a:srgbClr val="333333"/>
                </a:solidFill>
                <a:latin typeface="Calibri" panose="020F0502020204030204" pitchFamily="34" charset="0"/>
              </a:rPr>
              <a:t>SMU Classification: Restricted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j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j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smu.edu/faculty/zlyang/" TargetMode="External"/><Relationship Id="rId2" Type="http://schemas.openxmlformats.org/officeDocument/2006/relationships/hyperlink" Target="mailto:zlyang@smu.edu.s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ColumbusData&amp;mFiles/Columbus_Qmle_SLE.m" TargetMode="External"/><Relationship Id="rId2" Type="http://schemas.openxmlformats.org/officeDocument/2006/relationships/hyperlink" Target="ColumbusData&amp;mFiles/SLD_ML.m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ColumbusData&amp;mFiles/Columbus_Qmle_SLE.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qlthor@smu.edu.s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-project.or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olumbusData&amp;mFiles/Columbus_Qmle_SED.m" TargetMode="External"/><Relationship Id="rId2" Type="http://schemas.openxmlformats.org/officeDocument/2006/relationships/hyperlink" Target="ColumbusData&amp;mFiles/ML_SED.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ColumbusData&amp;mFiles/Columbus_Qmle_SLD.m" TargetMode="External"/><Relationship Id="rId2" Type="http://schemas.openxmlformats.org/officeDocument/2006/relationships/hyperlink" Target="ColumbusData&amp;mFiles/ML_SLD.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38200" y="5486400"/>
            <a:ext cx="7467600" cy="99060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2400" dirty="0" smtClean="0"/>
            </a:lvl1pPr>
          </a:lstStyle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zlyang@smu.edu.sg</a:t>
            </a:r>
            <a:endParaRPr b="1" u="sng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b="1" u="sng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http://www.mysmu.edu/faculty/zlyang/</a:t>
            </a:r>
            <a:r>
              <a:rPr b="1" u="sng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123" name="TextBox 6"/>
          <p:cNvSpPr txBox="1">
            <a:spLocks noChangeArrowheads="1"/>
          </p:cNvSpPr>
          <p:nvPr/>
        </p:nvSpPr>
        <p:spPr bwMode="auto">
          <a:xfrm>
            <a:off x="228600" y="228600"/>
            <a:ext cx="86106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ECON747: </a:t>
            </a:r>
            <a:r>
              <a:rPr lang="en-US" alt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 Econometric Models and Methods – 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 1</a:t>
            </a:r>
            <a:endParaRPr lang="en-US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/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 I, 2026-2027</a:t>
            </a:r>
            <a:endParaRPr lang="en-US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6688138" y="3105150"/>
            <a:ext cx="16589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Zhenlin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10</a:t>
            </a:fld>
            <a:endParaRPr lang="en-US" altLang="en-US" dirty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457200" y="4265474"/>
            <a:ext cx="8229600" cy="175432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OLSE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se_OLSE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t_OLSE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GMM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se_GMM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t_GMM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0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 38.1810   84.9013    4.1437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1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 -0.8658    0.1263   -2.4362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 -0.2636    0.0083   -2.8853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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  0.5573    0.0226    3.7090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</a:t>
            </a:r>
            <a:r>
              <a:rPr lang="en-SG" baseline="30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102.3684   ~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62000"/>
            <a:ext cx="8229600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results for QML estimation:</a:t>
            </a:r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1524000"/>
            <a:ext cx="8229600" cy="175432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(Q)MLE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se_QMLE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t_QMLE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0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45.0781    7.1773    6.2807    7.1633    6.2929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1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-1.0316    0.3051   -3.3806    0.3042   -3.3909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-0.2659    0.0885   -3.0049    0.0885   -3.0049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</a:t>
            </a:r>
            <a:r>
              <a:rPr lang="en-SG" baseline="-2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 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0.4310    0.1177    3.6629    0.1182    3.6453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</a:t>
            </a:r>
            <a:r>
              <a:rPr lang="en-SG" baseline="30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95.4875   19.4864    4.9002   30.5713    3.1234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3581400"/>
            <a:ext cx="8229600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results for OLS and GMM estimation: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73D7AD1-2E7E-4812-7734-4E8A8711B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037"/>
            <a:ext cx="6019800" cy="563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kern="0" dirty="0">
                <a:solidFill>
                  <a:srgbClr val="0238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crime data with SLD model</a:t>
            </a:r>
          </a:p>
        </p:txBody>
      </p:sp>
    </p:spTree>
    <p:extLst>
      <p:ext uri="{BB962C8B-B14F-4D97-AF65-F5344CB8AC3E}">
        <p14:creationId xmlns:p14="http://schemas.microsoft.com/office/powerpoint/2010/main" val="3012359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11</a:t>
            </a:fld>
            <a:endParaRPr lang="en-US" altLang="en-US" dirty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57200" y="2057400"/>
            <a:ext cx="8229600" cy="397031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/>
              <a:t>f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unction spa = SLE_ML(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y,x,W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spa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fminsearch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(@FnSLDh2,[0,0]);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function f = FnSLDh2(spa)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n     = length(y);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In    = eye(n);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A     = In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spa(1)*W;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B     = In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spa(2)*W;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Bx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= B*x;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beth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pinv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Bx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'*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Bx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)*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Bx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'* B*A*y;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eps   = B*A*y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Bx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beth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sig2  = eps'*eps/n;</a:t>
            </a:r>
          </a:p>
          <a:p>
            <a:r>
              <a:rPr lang="da-DK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f   = .5*log(sig2)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 </a:t>
            </a:r>
            <a:r>
              <a:rPr lang="da-DK" dirty="0">
                <a:latin typeface="Miriam Fixed" panose="020B0509050101010101" pitchFamily="49" charset="-79"/>
                <a:cs typeface="Miriam Fixed" panose="020B0509050101010101" pitchFamily="49" charset="-79"/>
              </a:rPr>
              <a:t>log(det(A))/n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 </a:t>
            </a:r>
            <a:r>
              <a:rPr lang="da-DK" dirty="0">
                <a:latin typeface="Miriam Fixed" panose="020B0509050101010101" pitchFamily="49" charset="-79"/>
                <a:cs typeface="Miriam Fixed" panose="020B0509050101010101" pitchFamily="49" charset="-79"/>
              </a:rPr>
              <a:t>log(det(B))/n;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end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end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838200"/>
            <a:ext cx="8229600" cy="11079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generic m-function </a:t>
            </a:r>
            <a:r>
              <a:rPr lang="en-SG" sz="2000" dirty="0" err="1">
                <a:solidFill>
                  <a:srgbClr val="7030A0"/>
                </a:solidFill>
                <a:latin typeface="Arial Narrow" panose="020B0606020202030204" pitchFamily="34" charset="0"/>
                <a:cs typeface="Miriam Fixed" panose="020B0509050101010101" pitchFamily="49" charset="-79"/>
                <a:hlinkClick r:id="rId2" action="ppaction://hlinkfile"/>
              </a:rPr>
              <a:t>SLE_ML.m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called by the main program </a:t>
            </a:r>
            <a:r>
              <a:rPr lang="en-US" sz="2000" dirty="0" err="1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3" action="ppaction://hlinkfile"/>
              </a:rPr>
              <a:t>Columbus_Qmle_SLE.m</a:t>
            </a:r>
            <a:r>
              <a:rPr lang="en-US" sz="2000" dirty="0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maximizing the concentrated log-likelihood given in (2.30), Chap 2 lecture notes, returning (Q)MLEs of </a:t>
            </a:r>
            <a:r>
              <a:rPr lang="en-US" sz="2200" i="1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and </a:t>
            </a:r>
            <a:r>
              <a:rPr lang="en-US" sz="2200" i="1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1371600" y="46037"/>
            <a:ext cx="6019800" cy="563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kern="0" dirty="0">
                <a:solidFill>
                  <a:srgbClr val="0238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crime data with SLE model</a:t>
            </a:r>
          </a:p>
        </p:txBody>
      </p:sp>
    </p:spTree>
    <p:extLst>
      <p:ext uri="{BB962C8B-B14F-4D97-AF65-F5344CB8AC3E}">
        <p14:creationId xmlns:p14="http://schemas.microsoft.com/office/powerpoint/2010/main" val="115702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12</a:t>
            </a:fld>
            <a:endParaRPr lang="en-US" altLang="en-US" dirty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457200" y="3352800"/>
            <a:ext cx="8229600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results for QML estimation: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457200" y="3809762"/>
            <a:ext cx="8229600" cy="203132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(Q)MLE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se_QMLE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t_QMLE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0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47.7796    9.9011    4.8257    9.9112    4.8208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1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-1.0258    0.3263   -3.1437    0.3257   -3.1495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-0.2816    0.0900   -3.1283    0.0900   -3.1282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</a:t>
            </a:r>
            <a:r>
              <a:rPr lang="en-SG" baseline="30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95.5976   19.4737    4.9091   30.1696    3.1687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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0.3681    0.1966    1.8725    0.1975    1.8635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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0.1666    0.2966    0.5616    0.2968    0.5612</a:t>
            </a: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457200" y="1265872"/>
            <a:ext cx="8229600" cy="147732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spah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= SLE_ML(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y,x,W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);    % QMLE of lambda and rho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A     = In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spah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(1)*W;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B     = In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spah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(2)*W;</a:t>
            </a:r>
            <a:endParaRPr lang="en-US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" y="788313"/>
            <a:ext cx="8229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main program </a:t>
            </a:r>
            <a:r>
              <a:rPr lang="en-US" sz="2400" dirty="0" err="1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 action="ppaction://hlinkfile"/>
              </a:rPr>
              <a:t>Columbus_Qmle_SLE.m</a:t>
            </a:r>
            <a:r>
              <a:rPr lang="en-US" sz="2400" dirty="0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 action="ppaction://hlinkfile"/>
              </a:rPr>
              <a:t> </a:t>
            </a:r>
            <a:r>
              <a:rPr lang="en-US" sz="2400" dirty="0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key commands are: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FCF4F44-E35D-41E7-ECB2-5D90B9885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037"/>
            <a:ext cx="6019800" cy="563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kern="0" dirty="0">
                <a:solidFill>
                  <a:srgbClr val="0238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crime data with SLE model</a:t>
            </a:r>
          </a:p>
        </p:txBody>
      </p:sp>
    </p:spTree>
    <p:extLst>
      <p:ext uri="{BB962C8B-B14F-4D97-AF65-F5344CB8AC3E}">
        <p14:creationId xmlns:p14="http://schemas.microsoft.com/office/powerpoint/2010/main" val="313599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08EDC5-D4F9-B1E0-BAE1-DBAD165679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582DC5-E3B1-4DA8-89BB-1A642695FDE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47F0384-7245-209C-6730-3EE7CFFB5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6200"/>
            <a:ext cx="61722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Software and Installation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D6073511-3ACE-9893-D7EA-26B57EFAC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62000"/>
            <a:ext cx="8229600" cy="481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4163" indent="-284163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55600" indent="-355600" eaLnBrk="1" hangingPunct="1">
              <a:spcBef>
                <a:spcPts val="600"/>
              </a:spcBef>
              <a:buClrTx/>
              <a:buFontTx/>
              <a:buBlip>
                <a:blip r:embed="rId2"/>
              </a:buBlip>
            </a:pPr>
            <a:r>
              <a:rPr lang="en-US" alt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Matlab:</a:t>
            </a: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SMU network licensed, request through school.</a:t>
            </a:r>
          </a:p>
          <a:p>
            <a:pPr marL="355600" indent="-355600" eaLnBrk="1" hangingPunct="1">
              <a:spcBef>
                <a:spcPts val="600"/>
              </a:spcBef>
              <a:buClrTx/>
              <a:buNone/>
            </a:pP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Contact: THOR Qiu Ling </a:t>
            </a: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qlthor@smu.edu.sg</a:t>
            </a: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55600" indent="-355600" eaLnBrk="1" hangingPunct="1">
              <a:spcBef>
                <a:spcPts val="1200"/>
              </a:spcBef>
              <a:buClrTx/>
              <a:buFontTx/>
              <a:buBlip>
                <a:blip r:embed="rId2"/>
              </a:buBlip>
            </a:pPr>
            <a:r>
              <a:rPr lang="en-US" alt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STATA:</a:t>
            </a: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SMU network licensed, request through school. </a:t>
            </a:r>
          </a:p>
          <a:p>
            <a:pPr marL="355600" indent="-355600" eaLnBrk="1" hangingPunct="1">
              <a:spcBef>
                <a:spcPts val="1200"/>
              </a:spcBef>
              <a:buClrTx/>
              <a:buNone/>
            </a:pP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Contact: THOR Qiu Ling </a:t>
            </a: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qlthor@smu.edu.sg</a:t>
            </a: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200" dirty="0">
              <a:solidFill>
                <a:srgbClr val="1512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 eaLnBrk="1" hangingPunct="1">
              <a:spcBef>
                <a:spcPts val="1200"/>
              </a:spcBef>
              <a:buClrTx/>
              <a:buFontTx/>
              <a:buBlip>
                <a:blip r:embed="rId2"/>
              </a:buBlip>
            </a:pPr>
            <a:r>
              <a:rPr lang="en-US" alt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Python:  </a:t>
            </a: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high-level, general-purpose programming language.      It is a free and open-source programming language, available for everyone to use.</a:t>
            </a:r>
          </a:p>
          <a:p>
            <a:pPr marL="355600" indent="-355600" eaLnBrk="1" hangingPunct="1">
              <a:spcBef>
                <a:spcPts val="1200"/>
              </a:spcBef>
              <a:buClrTx/>
              <a:buNone/>
            </a:pP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See slides </a:t>
            </a:r>
            <a:r>
              <a:rPr lang="en-US" altLang="en-US" sz="2200" b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altLang="en-US" sz="2200" b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Python4ML&amp;DS</a:t>
            </a: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for details.</a:t>
            </a:r>
            <a:endParaRPr lang="en-US" altLang="en-US" sz="2200" dirty="0">
              <a:solidFill>
                <a:srgbClr val="1512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 eaLnBrk="1" hangingPunct="1">
              <a:spcBef>
                <a:spcPts val="1200"/>
              </a:spcBef>
              <a:buClrTx/>
              <a:buFontTx/>
              <a:buBlip>
                <a:blip r:embed="rId2"/>
              </a:buBlip>
            </a:pPr>
            <a:r>
              <a:rPr lang="en-US" alt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R:  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popular programming language, especially in certain fields such as data science, academic research, and statistics. </a:t>
            </a:r>
            <a:r>
              <a:rPr lang="en-SG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55600" indent="-355600" eaLnBrk="1" hangingPunct="1">
              <a:spcBef>
                <a:spcPts val="1200"/>
              </a:spcBef>
              <a:buClrTx/>
              <a:buNone/>
            </a:pP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Visit </a:t>
            </a: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https://www.r-project.org/</a:t>
            </a:r>
            <a:r>
              <a:rPr lang="en-US" altLang="en-US" sz="2200" b="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installation.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7943D3-DCC0-2799-F2F2-CD7E197C8ABE}"/>
              </a:ext>
            </a:extLst>
          </p:cNvPr>
          <p:cNvSpPr/>
          <p:nvPr/>
        </p:nvSpPr>
        <p:spPr>
          <a:xfrm>
            <a:off x="457200" y="5638800"/>
            <a:ext cx="82296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 1 </a:t>
            </a:r>
            <a:r>
              <a:rPr lang="en-US" sz="24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first Matlab application for spatial linear regression. </a:t>
            </a:r>
            <a:endParaRPr lang="en-SG" sz="2400" dirty="0"/>
          </a:p>
        </p:txBody>
      </p:sp>
    </p:spTree>
    <p:extLst>
      <p:ext uri="{BB962C8B-B14F-4D97-AF65-F5344CB8AC3E}">
        <p14:creationId xmlns:p14="http://schemas.microsoft.com/office/powerpoint/2010/main" val="9240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8C6DD6-E1D3-9C4A-D515-A89323AD3D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582DC5-E3B1-4DA8-89BB-1A642695FDE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27650" name="Rectangle 2"/>
          <p:cNvSpPr txBox="1">
            <a:spLocks noChangeArrowheads="1"/>
          </p:cNvSpPr>
          <p:nvPr/>
        </p:nvSpPr>
        <p:spPr bwMode="auto">
          <a:xfrm>
            <a:off x="1295400" y="76200"/>
            <a:ext cx="61722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Neighborhood Crime Data - Matlab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805220"/>
            <a:ext cx="8229600" cy="49859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In illustrating the applications of spatial cross-sectional models, Anselin (1988, p.187) used the neighborhood crime data corresponding to 49 contiguous neighborhood in Columbus, Ohio, in 1980. These neighborhood correspond to census tracts, or aggregates of a small number of census tracts, where </a:t>
            </a:r>
          </a:p>
          <a:p>
            <a:pPr marL="342900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SG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Crime</a:t>
            </a: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: the combined total of residential burglaries and vehicle thefts per thousand household in the neighborhood (the response variable).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SG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Income</a:t>
            </a: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SG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House</a:t>
            </a: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: the explanatory variables representing income and housing values in thousand dollars.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SG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East</a:t>
            </a: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: a dummy variable indicates whether the `neighborhood' in the east or west of a main north-south transportation axis. 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In addition, the neighborhood centroid coordinates are also given, as well as the list of neighbors of each spatial unit (neighborhood) that gives a first-order contiguity spatial weight matrix.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5943600"/>
            <a:ext cx="82296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Model: </a:t>
            </a:r>
            <a:r>
              <a:rPr lang="en-US" sz="24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Crime = </a:t>
            </a:r>
            <a:r>
              <a:rPr lang="en-SG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en-SG" sz="2400" baseline="-1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+ </a:t>
            </a:r>
            <a:r>
              <a:rPr lang="en-SG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en-SG" sz="2400" baseline="-1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Income +</a:t>
            </a:r>
            <a:r>
              <a:rPr lang="en-SG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</a:t>
            </a:r>
            <a:r>
              <a:rPr lang="en-SG" sz="2400" baseline="-1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House + error + spatial terms</a:t>
            </a:r>
            <a:endParaRPr lang="en-SG" sz="2400" dirty="0"/>
          </a:p>
        </p:txBody>
      </p:sp>
    </p:spTree>
    <p:extLst>
      <p:ext uri="{BB962C8B-B14F-4D97-AF65-F5344CB8AC3E}">
        <p14:creationId xmlns:p14="http://schemas.microsoft.com/office/powerpoint/2010/main" val="270962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57200" y="914400"/>
                <a:ext cx="8229600" cy="32008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200" b="1" dirty="0">
                    <a:latin typeface="Times New Roman" pitchFamily="18" charset="0"/>
                    <a:cs typeface="Times New Roman" pitchFamily="18" charset="0"/>
                  </a:rPr>
                  <a:t>The Data (</a:t>
                </a:r>
                <a:r>
                  <a:rPr lang="en-US" sz="2200" b="1" dirty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columbus.dat</a:t>
                </a:r>
                <a:r>
                  <a:rPr lang="en-US" sz="2200" b="1" dirty="0">
                    <a:latin typeface="Times New Roman" pitchFamily="18" charset="0"/>
                    <a:cs typeface="Times New Roman" pitchFamily="18" charset="0"/>
                  </a:rPr>
                  <a:t>):</a:t>
                </a:r>
                <a:endParaRPr lang="en-US" b="1" dirty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defRPr/>
                </a:pPr>
                <a:r>
                  <a:rPr lang="en-US" u="sng" dirty="0">
                    <a:latin typeface="Times New Roman" pitchFamily="18" charset="0"/>
                    <a:cs typeface="Times New Roman" pitchFamily="18" charset="0"/>
                  </a:rPr>
                  <a:t>Crime            Income         House            CCX           CCY          East</a:t>
                </a:r>
              </a:p>
              <a:p>
                <a:r>
                  <a:rPr lang="en-US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18.802   21.232   44.567   35.62   42.38   0</a:t>
                </a:r>
              </a:p>
              <a:p>
                <a:r>
                  <a:rPr lang="en-US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32.388    4.477   33.200   36.50   40.52   0</a:t>
                </a:r>
              </a:p>
              <a:p>
                <a:r>
                  <a:rPr lang="en-US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38.426   11.337   37.125   36.71   38.71   0</a:t>
                </a:r>
              </a:p>
              <a:p>
                <a:r>
                  <a:rPr lang="en-US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0.178    8.438   75.000   33.36   38.41   0</a:t>
                </a:r>
              </a:p>
              <a:p>
                <a:r>
                  <a:rPr lang="en-US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15.726   19.531   80.467   38.80   44.07   1</a:t>
                </a:r>
              </a:p>
              <a:p>
                <a:r>
                  <a:rPr lang="en-US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30.627   15.956   26.350   39.82   41.18   1</a:t>
                </a:r>
              </a:p>
              <a:p>
                <a:r>
                  <a:rPr lang="en-US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50.732   11.252   23.225   40.01   38.00   1</a:t>
                </a:r>
              </a:p>
              <a:p>
                <a:r>
                  <a:rPr lang="en-US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26.067   16.029   28.750   43.75   39.28   1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Miriam Fixed" panose="020B0509050101010101" pitchFamily="49" charset="-79"/>
                        </a:rPr>
                        <m:t>⋮</m:t>
                      </m:r>
                    </m:oMath>
                  </m:oMathPara>
                </a14:m>
                <a:endParaRPr lang="en-SG" dirty="0">
                  <a:latin typeface="Miriam Fixed" panose="020B0509050101010101" pitchFamily="49" charset="-79"/>
                  <a:cs typeface="Miriam Fixed" panose="020B0509050101010101" pitchFamily="49" charset="-79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914400"/>
                <a:ext cx="8229600" cy="320087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68086" y="4419600"/>
            <a:ext cx="8218714" cy="17851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Spatial Weight Matrix W (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wmat.dat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SG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S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spatial weight matrix for the crime data is the 1st order contiguity matrix, stored in sparse matrix format [i, j, s] = find(W), so that the </a:t>
            </a:r>
            <a:r>
              <a:rPr lang="en-SG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Matlab</a:t>
            </a:r>
            <a:r>
              <a:rPr lang="en-S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statement, </a:t>
            </a:r>
            <a:r>
              <a:rPr lang="en-S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= sparse(</a:t>
            </a:r>
            <a:r>
              <a:rPr lang="en-S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i,j,s</a:t>
            </a:r>
            <a:r>
              <a:rPr lang="en-S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n-S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reconstructs the 49</a:t>
            </a:r>
            <a:r>
              <a:rPr lang="en-SG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S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 spatial weight matrix. </a:t>
            </a:r>
          </a:p>
          <a:p>
            <a:pPr>
              <a:spcBef>
                <a:spcPts val="600"/>
              </a:spcBef>
            </a:pPr>
            <a:r>
              <a:rPr lang="en-S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is already row-standardized.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D879587-70AF-6C1F-66E3-591763558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76200"/>
            <a:ext cx="60198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Neighborhood Crime Data</a:t>
            </a:r>
          </a:p>
        </p:txBody>
      </p:sp>
    </p:spTree>
    <p:extLst>
      <p:ext uri="{BB962C8B-B14F-4D97-AF65-F5344CB8AC3E}">
        <p14:creationId xmlns:p14="http://schemas.microsoft.com/office/powerpoint/2010/main" val="309984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371600" y="46037"/>
            <a:ext cx="6019800" cy="563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0238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Crime Data with SED Model</a:t>
            </a:r>
          </a:p>
        </p:txBody>
      </p:sp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2286000"/>
            <a:ext cx="8229600" cy="397031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function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SED_ML(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y,x,W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fminsearch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(@FnSLDh2,0);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function f = FnSLDh2(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n    = length(y);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In   = eye(n);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B    = In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*W;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By   = B*y;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Bx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= B*x;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beth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pinv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Bx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'*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Bx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Bx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'*By;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eps  = By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Bx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beth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sig2 = eps'*eps/n;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f    = .5*log(sig2)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log(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det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(B))/n;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end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end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873204"/>
            <a:ext cx="8229600" cy="11079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generic m-function </a:t>
            </a:r>
            <a:r>
              <a:rPr lang="en-SG" sz="2000" dirty="0" err="1">
                <a:solidFill>
                  <a:srgbClr val="7030A0"/>
                </a:solidFill>
                <a:latin typeface="Arial Narrow" panose="020B0606020202030204" pitchFamily="34" charset="0"/>
                <a:cs typeface="Miriam Fixed" panose="020B0509050101010101" pitchFamily="49" charset="-79"/>
                <a:hlinkClick r:id="rId2" action="ppaction://hlinkfile"/>
              </a:rPr>
              <a:t>SED_ML.m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called by the main program </a:t>
            </a:r>
            <a:r>
              <a:rPr lang="en-US" sz="2000" dirty="0" err="1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3" action="ppaction://hlinkfile"/>
              </a:rPr>
              <a:t>Columbus_Qmle_SED.m</a:t>
            </a:r>
            <a:r>
              <a:rPr lang="en-US" sz="2000" dirty="0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maximizing the concentrated log-likelihood function given in (2.8), Chap 2 lecture notes. It returns (Q)MLE of </a:t>
            </a:r>
            <a:r>
              <a:rPr lang="en-US" sz="2200" i="1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3" name="TextBox 1"/>
              <p:cNvSpPr txBox="1">
                <a:spLocks noChangeArrowheads="1"/>
              </p:cNvSpPr>
              <p:nvPr/>
            </p:nvSpPr>
            <p:spPr bwMode="auto">
              <a:xfrm>
                <a:off x="457200" y="1752600"/>
                <a:ext cx="8229600" cy="4524315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load columbus.dat; 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n    = length(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columbus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);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y    =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columbus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(:,1);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x    = [ones(n,1)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columbus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(:,2:3)];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Miriam Fixed" panose="020B0509050101010101" pitchFamily="49" charset="-79"/>
                        </a:rPr>
                        <m:t>⋮</m:t>
                      </m:r>
                    </m:oMath>
                  </m:oMathPara>
                </a14:m>
                <a:endParaRPr lang="en-SG" dirty="0">
                  <a:latin typeface="Miriam Fixed" panose="020B0509050101010101" pitchFamily="49" charset="-79"/>
                  <a:cs typeface="Miriam Fixed" panose="020B0509050101010101" pitchFamily="49" charset="-79"/>
                </a:endParaRP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% Weight matrix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load wmat.dat;</a:t>
                </a:r>
              </a:p>
              <a:p>
                <a:r>
                  <a:rPr lang="pl-PL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W  = sparse(wmat(:,1),wmat(:,2),wmat(:,3));</a:t>
                </a:r>
                <a:endParaRPr lang="en-US" dirty="0">
                  <a:latin typeface="Miriam Fixed" panose="020B0509050101010101" pitchFamily="49" charset="-79"/>
                  <a:cs typeface="Miriam Fixed" panose="020B0509050101010101" pitchFamily="49" charset="-79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Miriam Fixed" panose="020B0509050101010101" pitchFamily="49" charset="-79"/>
                        </a:rPr>
                        <m:t>⋮ </m:t>
                      </m:r>
                    </m:oMath>
                  </m:oMathPara>
                </a14:m>
                <a:endParaRPr lang="en-SG" dirty="0"/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rhoh  = ML_SED(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y,x,W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);       </a:t>
                </a:r>
                <a:r>
                  <a:rPr lang="en-S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QMLE of </a:t>
                </a:r>
                <a:r>
                  <a:rPr lang="en-SG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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     = In 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  <a:sym typeface="Symbol" panose="05050102010706020507" pitchFamily="18" charset="2"/>
                  </a:rPr>
                  <a:t>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rhoh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*W;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By    = B*y;</a:t>
                </a:r>
              </a:p>
              <a:p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Bx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   = B*x;</a:t>
                </a:r>
              </a:p>
              <a:p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beth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 =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pinv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(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Bx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'*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Bx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)*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Bx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'*By; </a:t>
                </a:r>
                <a:r>
                  <a:rPr lang="en-S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QMLE of </a:t>
                </a:r>
                <a:r>
                  <a:rPr lang="en-SG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</a:t>
                </a:r>
                <a:endParaRPr lang="en-SG" i="1" dirty="0">
                  <a:latin typeface="Miriam Fixed" panose="020B0509050101010101" pitchFamily="49" charset="-79"/>
                  <a:cs typeface="Miriam Fixed" panose="020B0509050101010101" pitchFamily="49" charset="-79"/>
                </a:endParaRPr>
              </a:p>
              <a:p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ur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   = By 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  <a:sym typeface="Symbol" panose="05050102010706020507" pitchFamily="18" charset="2"/>
                  </a:rPr>
                  <a:t>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Bx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*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beth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;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sig2  =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ur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'*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ur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/n;            % </a:t>
                </a:r>
                <a:r>
                  <a:rPr lang="en-S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QMLE of </a:t>
                </a:r>
                <a:r>
                  <a:rPr lang="en-SG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</a:t>
                </a:r>
                <a:r>
                  <a:rPr lang="en-SG" baseline="20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2</a:t>
                </a:r>
                <a:endParaRPr lang="en-SG" baseline="20000" dirty="0">
                  <a:latin typeface="Miriam Fixed" panose="020B0509050101010101" pitchFamily="49" charset="-79"/>
                  <a:cs typeface="Miriam Fixed" panose="020B0509050101010101" pitchFamily="49" charset="-79"/>
                </a:endParaRPr>
              </a:p>
            </p:txBody>
          </p:sp>
        </mc:Choice>
        <mc:Fallback xmlns="">
          <p:sp>
            <p:nvSpPr>
              <p:cNvPr id="7173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1752600"/>
                <a:ext cx="8229600" cy="452431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/>
              <a:extLst/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57200" y="762000"/>
            <a:ext cx="82296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m-file, </a:t>
            </a:r>
            <a:r>
              <a:rPr lang="en-US" sz="2000" dirty="0" err="1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Columbus_Qmle_SED.m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for QML estimation and inference for SED model, using the </a:t>
            </a:r>
            <a:r>
              <a:rPr lang="en-SG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neighborhood crime data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B8C718-C1FA-E602-B011-7EE0BF878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037"/>
            <a:ext cx="6019800" cy="563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kern="0">
                <a:solidFill>
                  <a:srgbClr val="0238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Crime Data with SED Model</a:t>
            </a:r>
            <a:endParaRPr lang="en-US" sz="2800" b="1" kern="0" dirty="0">
              <a:solidFill>
                <a:srgbClr val="0238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526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1524000"/>
            <a:ext cx="8229600" cy="175432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(Q)MLE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se_QMLE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t_QMLE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0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59.8924    5.3662   11.1611    5.3662   11.1611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1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-0.9413    0.3306   -2.8477    0.3306   -2.8477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-0.3023    0.0905   -3.3407    0.0905   -3.3407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</a:t>
            </a:r>
            <a:r>
              <a:rPr lang="en-SG" sz="1400" dirty="0">
                <a:latin typeface="Miriam Fixed" panose="020B0509050101010101" pitchFamily="49" charset="-79"/>
                <a:cs typeface="Miriam Fixed" panose="020B0509050101010101" pitchFamily="49" charset="-79"/>
              </a:rPr>
              <a:t>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0.5618    0.1339    4.1963    0.1343    4.1835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</a:t>
            </a:r>
            <a:r>
              <a:rPr lang="en-SG" baseline="30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95.5737   19.8735    4.8091   27.1596    3.5190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62000"/>
            <a:ext cx="8229600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results for QML estimation: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3581400"/>
            <a:ext cx="8229600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results for OLS and GLS-GM estimation: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457200" y="4265474"/>
            <a:ext cx="8229600" cy="175432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OLSE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t_OLSE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   GLS-GM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t_GLS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-GM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0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 68.6189    3.0600          ?          ?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1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 -1.5973  -14.3073          ?          ?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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 -0.2739  -25.7215          ?          ?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</a:t>
            </a:r>
            <a:r>
              <a:rPr lang="en-SG" baseline="-15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</a:t>
            </a:r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                          ?          ?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</a:t>
            </a:r>
            <a:r>
              <a:rPr lang="en-SG" baseline="30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130.7577   ~                ?          ?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66DF0E-3AD5-A02F-EC5A-B2F335087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037"/>
            <a:ext cx="6019800" cy="563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kern="0">
                <a:solidFill>
                  <a:srgbClr val="0238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Crime Data with SED Model</a:t>
            </a:r>
            <a:endParaRPr lang="en-US" sz="2800" b="1" kern="0" dirty="0">
              <a:solidFill>
                <a:srgbClr val="0238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585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8</a:t>
            </a:fld>
            <a:endParaRPr lang="en-US" altLang="en-US" dirty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457200" y="2201882"/>
            <a:ext cx="8229600" cy="397031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Function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lamh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SLD_ML(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y,x,W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lamh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fminsearch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(@FnSLDh2,0);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function f = FnSLDh2(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lamh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n    = length(y);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In   = eye(n);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A    = In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lamh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*W;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Ay   = A*y;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xAy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= x'*Ay;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beth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=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pinv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(x'*x)*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xAy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eps  = Ay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x*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beth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sig2 = eps'*eps/n;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f    = .5*log(sig2)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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log(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det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(A))/n;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end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end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838200"/>
            <a:ext cx="8229600" cy="11079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generic m-function </a:t>
            </a:r>
            <a:r>
              <a:rPr lang="en-SG" sz="2000" dirty="0" err="1">
                <a:solidFill>
                  <a:srgbClr val="7030A0"/>
                </a:solidFill>
                <a:latin typeface="Arial Narrow" panose="020B0606020202030204" pitchFamily="34" charset="0"/>
                <a:cs typeface="Miriam Fixed" panose="020B0509050101010101" pitchFamily="49" charset="-79"/>
                <a:hlinkClick r:id="rId2" action="ppaction://hlinkfile"/>
              </a:rPr>
              <a:t>SLD_ML.m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called by the main program </a:t>
            </a:r>
            <a:r>
              <a:rPr lang="en-US" sz="2000" dirty="0" err="1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3" action="ppaction://hlinkfile"/>
              </a:rPr>
              <a:t>Columbus_Qmle_SLD.m</a:t>
            </a:r>
            <a:r>
              <a:rPr lang="en-US" sz="2000" dirty="0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maximizing the concentrated log-likelihood function given in (2.19), Chap 2 lecture notes, returning (Q)MLE of </a:t>
            </a:r>
            <a:r>
              <a:rPr lang="en-US" sz="2200" i="1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371600" y="46037"/>
            <a:ext cx="6019800" cy="563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kern="0" dirty="0">
                <a:solidFill>
                  <a:srgbClr val="0238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crime data with SLD model</a:t>
            </a:r>
          </a:p>
        </p:txBody>
      </p:sp>
    </p:spTree>
    <p:extLst>
      <p:ext uri="{BB962C8B-B14F-4D97-AF65-F5344CB8AC3E}">
        <p14:creationId xmlns:p14="http://schemas.microsoft.com/office/powerpoint/2010/main" val="4108390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9</a:t>
            </a:fld>
            <a:endParaRPr lang="en-US" altLang="en-US" dirty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1"/>
              <p:cNvSpPr txBox="1">
                <a:spLocks noChangeArrowheads="1"/>
              </p:cNvSpPr>
              <p:nvPr/>
            </p:nvSpPr>
            <p:spPr bwMode="auto">
              <a:xfrm>
                <a:off x="457200" y="1752600"/>
                <a:ext cx="8229600" cy="4524315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load columbus.dat;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n    = length(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columbus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);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y    =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columbus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(:,1);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x    = [ones(n,1)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columbus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(:,2:3)];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Miriam Fixed" panose="020B0509050101010101" pitchFamily="49" charset="-79"/>
                        </a:rPr>
                        <m:t>⋮</m:t>
                      </m:r>
                    </m:oMath>
                  </m:oMathPara>
                </a14:m>
                <a:endParaRPr lang="en-SG" dirty="0">
                  <a:latin typeface="Miriam Fixed" panose="020B0509050101010101" pitchFamily="49" charset="-79"/>
                  <a:cs typeface="Miriam Fixed" panose="020B0509050101010101" pitchFamily="49" charset="-79"/>
                </a:endParaRP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% Weight matrix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load wmat.dat;</a:t>
                </a:r>
              </a:p>
              <a:p>
                <a:r>
                  <a:rPr lang="pl-PL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W  = sparse(wmat(:,1),wmat(:,2),wmat(:,3));</a:t>
                </a:r>
                <a:endParaRPr lang="en-US" dirty="0">
                  <a:latin typeface="Miriam Fixed" panose="020B0509050101010101" pitchFamily="49" charset="-79"/>
                  <a:cs typeface="Miriam Fixed" panose="020B0509050101010101" pitchFamily="49" charset="-79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Miriam Fixed" panose="020B0509050101010101" pitchFamily="49" charset="-79"/>
                        </a:rPr>
                        <m:t>⋮ </m:t>
                      </m:r>
                    </m:oMath>
                  </m:oMathPara>
                </a14:m>
                <a:endParaRPr lang="en-SG" dirty="0"/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rhoh  = ML_SED(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y,x,W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);       </a:t>
                </a:r>
                <a:r>
                  <a:rPr lang="en-S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QMLE of </a:t>
                </a:r>
                <a:r>
                  <a:rPr lang="en-SG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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     = In 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  <a:sym typeface="Symbol" panose="05050102010706020507" pitchFamily="18" charset="2"/>
                  </a:rPr>
                  <a:t>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rhoh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*W;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By    = B*y;</a:t>
                </a:r>
              </a:p>
              <a:p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Bx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   = B*x;</a:t>
                </a:r>
              </a:p>
              <a:p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beth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 =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pinv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(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Bx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'*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Bx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)*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Bx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'*By; </a:t>
                </a:r>
                <a:r>
                  <a:rPr lang="en-S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QMLE of </a:t>
                </a:r>
                <a:r>
                  <a:rPr lang="en-SG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</a:t>
                </a:r>
                <a:endParaRPr lang="en-SG" i="1" dirty="0">
                  <a:latin typeface="Miriam Fixed" panose="020B0509050101010101" pitchFamily="49" charset="-79"/>
                  <a:cs typeface="Miriam Fixed" panose="020B0509050101010101" pitchFamily="49" charset="-79"/>
                </a:endParaRPr>
              </a:p>
              <a:p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ur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   = By 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  <a:sym typeface="Symbol" panose="05050102010706020507" pitchFamily="18" charset="2"/>
                  </a:rPr>
                  <a:t>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Bx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*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beth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;</a:t>
                </a:r>
              </a:p>
              <a:p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sig2  = 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ur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'*</a:t>
                </a:r>
                <a:r>
                  <a:rPr lang="en-SG" dirty="0" err="1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ur</a:t>
                </a:r>
                <a:r>
                  <a:rPr lang="en-SG" dirty="0">
                    <a:latin typeface="Miriam Fixed" panose="020B0509050101010101" pitchFamily="49" charset="-79"/>
                    <a:cs typeface="Miriam Fixed" panose="020B0509050101010101" pitchFamily="49" charset="-79"/>
                  </a:rPr>
                  <a:t>/n;            % </a:t>
                </a:r>
                <a:r>
                  <a:rPr lang="en-S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QMLE of </a:t>
                </a:r>
                <a:r>
                  <a:rPr lang="en-SG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</a:t>
                </a:r>
                <a:r>
                  <a:rPr lang="en-SG" baseline="20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2</a:t>
                </a:r>
                <a:endParaRPr lang="en-SG" baseline="20000" dirty="0">
                  <a:latin typeface="Miriam Fixed" panose="020B0509050101010101" pitchFamily="49" charset="-79"/>
                  <a:cs typeface="Miriam Fixed" panose="020B0509050101010101" pitchFamily="49" charset="-79"/>
                </a:endParaRPr>
              </a:p>
            </p:txBody>
          </p:sp>
        </mc:Choice>
        <mc:Fallback xmlns="">
          <p:sp>
            <p:nvSpPr>
              <p:cNvPr id="10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1752600"/>
                <a:ext cx="8229600" cy="45243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/>
              <a:extLst/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457200" y="762000"/>
            <a:ext cx="82296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m-file, </a:t>
            </a:r>
            <a:r>
              <a:rPr lang="en-US" sz="2000" dirty="0" err="1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Columbus_Qmle_SLD.m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for QML estimation and inference for SLD model, using the </a:t>
            </a:r>
            <a:r>
              <a:rPr lang="en-SG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neighborhood crime data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6BB43D4-8323-17A9-547A-711DECB75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037"/>
            <a:ext cx="6019800" cy="563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kern="0" dirty="0">
                <a:solidFill>
                  <a:srgbClr val="0238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crime data with SLD model</a:t>
            </a:r>
          </a:p>
        </p:txBody>
      </p:sp>
    </p:spTree>
    <p:extLst>
      <p:ext uri="{BB962C8B-B14F-4D97-AF65-F5344CB8AC3E}">
        <p14:creationId xmlns:p14="http://schemas.microsoft.com/office/powerpoint/2010/main" val="29918279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sampl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blipFill rotWithShape="0">
          <a:blip xmlns:r="http://schemas.openxmlformats.org/officeDocument/2006/relationships" r:embed="rId1"/>
          <a:stretch>
            <a:fillRect/>
          </a:stretch>
        </a:blipFill>
      </a:spPr>
      <a:bodyPr/>
      <a:lstStyle>
        <a:defPPr>
          <a:defRPr>
            <a:noFill/>
          </a:defRPr>
        </a:defPPr>
      </a:lstStyle>
    </a:txDef>
  </a:objectDefaults>
  <a:extraClrSchemeLst>
    <a:extraClrScheme>
      <a:clrScheme name="sample 1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02AAE"/>
        </a:accent1>
        <a:accent2>
          <a:srgbClr val="CC5D36"/>
        </a:accent2>
        <a:accent3>
          <a:srgbClr val="FFFFFF"/>
        </a:accent3>
        <a:accent4>
          <a:srgbClr val="2A2A2A"/>
        </a:accent4>
        <a:accent5>
          <a:srgbClr val="ABACD3"/>
        </a:accent5>
        <a:accent6>
          <a:srgbClr val="B95330"/>
        </a:accent6>
        <a:hlink>
          <a:srgbClr val="1F7CD1"/>
        </a:hlink>
        <a:folHlink>
          <a:srgbClr val="6544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C8EC4"/>
        </a:accent1>
        <a:accent2>
          <a:srgbClr val="CFBE6B"/>
        </a:accent2>
        <a:accent3>
          <a:srgbClr val="FFFFFF"/>
        </a:accent3>
        <a:accent4>
          <a:srgbClr val="2A2A2A"/>
        </a:accent4>
        <a:accent5>
          <a:srgbClr val="ACC6DE"/>
        </a:accent5>
        <a:accent6>
          <a:srgbClr val="BBAC60"/>
        </a:accent6>
        <a:hlink>
          <a:srgbClr val="7047D7"/>
        </a:hlink>
        <a:folHlink>
          <a:srgbClr val="185A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4D4D4D"/>
        </a:dk1>
        <a:lt1>
          <a:srgbClr val="FFFFFF"/>
        </a:lt1>
        <a:dk2>
          <a:srgbClr val="FFFFFF"/>
        </a:dk2>
        <a:lt2>
          <a:srgbClr val="B2B2B2"/>
        </a:lt2>
        <a:accent1>
          <a:srgbClr val="058089"/>
        </a:accent1>
        <a:accent2>
          <a:srgbClr val="99CC00"/>
        </a:accent2>
        <a:accent3>
          <a:srgbClr val="FFFFFF"/>
        </a:accent3>
        <a:accent4>
          <a:srgbClr val="404040"/>
        </a:accent4>
        <a:accent5>
          <a:srgbClr val="AAC0C4"/>
        </a:accent5>
        <a:accent6>
          <a:srgbClr val="8AB900"/>
        </a:accent6>
        <a:hlink>
          <a:srgbClr val="2CA9D0"/>
        </a:hlink>
        <a:folHlink>
          <a:srgbClr val="4841D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951d41b-6b8e-4636-984f-012bff14ba18}" enabled="1" method="Privileged" siteId="{c98a79ca-5a9a-4791-a243-f06afd67464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9498</TotalTime>
  <Words>1713</Words>
  <Application>Microsoft Macintosh PowerPoint</Application>
  <PresentationFormat>On-screen Show (4:3)</PresentationFormat>
  <Paragraphs>177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Narrow</vt:lpstr>
      <vt:lpstr>Calibri</vt:lpstr>
      <vt:lpstr>Cambria Math</vt:lpstr>
      <vt:lpstr>Miriam Fixed</vt:lpstr>
      <vt:lpstr>Times New Roman</vt:lpstr>
      <vt:lpstr>Wingdings</vt:lpstr>
      <vt:lpstr>sample</vt:lpstr>
      <vt:lpstr>Image</vt:lpstr>
      <vt:lpstr>PowerPoint Presentation</vt:lpstr>
      <vt:lpstr>PowerPoint Presentation</vt:lpstr>
      <vt:lpstr>PowerPoint Presentation</vt:lpstr>
      <vt:lpstr>PowerPoint Presentation</vt:lpstr>
      <vt:lpstr>Fitting Crime Data with SED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GuildDesign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ThemeGallery.com</dc:creator>
  <cp:lastModifiedBy>YANG Zhenlin</cp:lastModifiedBy>
  <cp:revision>1303</cp:revision>
  <cp:lastPrinted>2017-08-21T14:10:55Z</cp:lastPrinted>
  <dcterms:created xsi:type="dcterms:W3CDTF">2004-08-26T06:30:40Z</dcterms:created>
  <dcterms:modified xsi:type="dcterms:W3CDTF">2026-08-23T04:17:21Z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951d41b-6b8e-4636-984f-012bff14ba18_Enabled">
    <vt:lpwstr>True</vt:lpwstr>
  </property>
  <property fmtid="{D5CDD505-2E9C-101B-9397-08002B2CF9AE}" pid="3" name="MSIP_Label_6951d41b-6b8e-4636-984f-012bff14ba18_SiteId">
    <vt:lpwstr>c98a79ca-5a9a-4791-a243-f06afd67464d</vt:lpwstr>
  </property>
  <property fmtid="{D5CDD505-2E9C-101B-9397-08002B2CF9AE}" pid="4" name="MSIP_Label_6951d41b-6b8e-4636-984f-012bff14ba18_Owner">
    <vt:lpwstr>zlyang@smu.edu.sg</vt:lpwstr>
  </property>
  <property fmtid="{D5CDD505-2E9C-101B-9397-08002B2CF9AE}" pid="5" name="MSIP_Label_6951d41b-6b8e-4636-984f-012bff14ba18_SetDate">
    <vt:lpwstr>2019-10-18T12:30:55.0988829Z</vt:lpwstr>
  </property>
  <property fmtid="{D5CDD505-2E9C-101B-9397-08002B2CF9AE}" pid="6" name="MSIP_Label_6951d41b-6b8e-4636-984f-012bff14ba18_Name">
    <vt:lpwstr>Restricted</vt:lpwstr>
  </property>
  <property fmtid="{D5CDD505-2E9C-101B-9397-08002B2CF9AE}" pid="7" name="MSIP_Label_6951d41b-6b8e-4636-984f-012bff14ba18_Application">
    <vt:lpwstr>Microsoft Azure Information Protection</vt:lpwstr>
  </property>
  <property fmtid="{D5CDD505-2E9C-101B-9397-08002B2CF9AE}" pid="8" name="MSIP_Label_6951d41b-6b8e-4636-984f-012bff14ba18_ActionId">
    <vt:lpwstr>5eaa22f6-7689-45c8-9530-f639b0c497e2</vt:lpwstr>
  </property>
  <property fmtid="{D5CDD505-2E9C-101B-9397-08002B2CF9AE}" pid="9" name="MSIP_Label_6951d41b-6b8e-4636-984f-012bff14ba18_Extended_MSFT_Method">
    <vt:lpwstr>Automatic</vt:lpwstr>
  </property>
  <property fmtid="{D5CDD505-2E9C-101B-9397-08002B2CF9AE}" pid="10" name="Sensitivity">
    <vt:lpwstr>Restricted</vt:lpwstr>
  </property>
</Properties>
</file>