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sldIdLst>
    <p:sldId id="256" r:id="rId3"/>
    <p:sldId id="293" r:id="rId4"/>
    <p:sldId id="295" r:id="rId5"/>
    <p:sldId id="258" r:id="rId6"/>
    <p:sldId id="299" r:id="rId7"/>
    <p:sldId id="294" r:id="rId8"/>
    <p:sldId id="257" r:id="rId9"/>
    <p:sldId id="296" r:id="rId10"/>
    <p:sldId id="265" r:id="rId11"/>
    <p:sldId id="259" r:id="rId12"/>
    <p:sldId id="297" r:id="rId13"/>
    <p:sldId id="261" r:id="rId14"/>
    <p:sldId id="284" r:id="rId15"/>
    <p:sldId id="289" r:id="rId16"/>
    <p:sldId id="267" r:id="rId17"/>
    <p:sldId id="272" r:id="rId18"/>
    <p:sldId id="301" r:id="rId19"/>
    <p:sldId id="270" r:id="rId20"/>
    <p:sldId id="268" r:id="rId21"/>
    <p:sldId id="271" r:id="rId22"/>
    <p:sldId id="292" r:id="rId23"/>
    <p:sldId id="279" r:id="rId24"/>
    <p:sldId id="276" r:id="rId25"/>
    <p:sldId id="286" r:id="rId26"/>
    <p:sldId id="300" r:id="rId27"/>
    <p:sldId id="30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65" autoAdjust="0"/>
  </p:normalViewPr>
  <p:slideViewPr>
    <p:cSldViewPr>
      <p:cViewPr>
        <p:scale>
          <a:sx n="75" d="100"/>
          <a:sy n="75" d="100"/>
        </p:scale>
        <p:origin x="-67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Research\2014\Prj1-May2014\Experiments\Assessment_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Competencies</a:t>
            </a:r>
            <a:r>
              <a:rPr lang="en-US" sz="1400" baseline="0" dirty="0" smtClean="0"/>
              <a:t> -  Cognitive</a:t>
            </a:r>
            <a:endParaRPr lang="en-US" sz="1400" dirty="0"/>
          </a:p>
        </c:rich>
      </c:tx>
      <c:layout/>
      <c:overlay val="0"/>
    </c:title>
    <c:autoTitleDeleted val="0"/>
    <c:plotArea>
      <c:layout>
        <c:manualLayout>
          <c:layoutTarget val="inner"/>
          <c:xMode val="edge"/>
          <c:yMode val="edge"/>
          <c:x val="9.6409265364104893E-2"/>
          <c:y val="0.1570831543011546"/>
          <c:w val="0.8707069542016268"/>
          <c:h val="0.51674565459508803"/>
        </c:manualLayout>
      </c:layout>
      <c:barChart>
        <c:barDir val="col"/>
        <c:grouping val="clustered"/>
        <c:varyColors val="0"/>
        <c:ser>
          <c:idx val="0"/>
          <c:order val="0"/>
          <c:invertIfNegative val="0"/>
          <c:cat>
            <c:strRef>
              <c:f>Competencies!$K$59:$P$59</c:f>
              <c:strCache>
                <c:ptCount val="6"/>
                <c:pt idx="0">
                  <c:v>Knowledge</c:v>
                </c:pt>
                <c:pt idx="1">
                  <c:v>Comprehension</c:v>
                </c:pt>
                <c:pt idx="2">
                  <c:v>Application</c:v>
                </c:pt>
                <c:pt idx="3">
                  <c:v>Analysis</c:v>
                </c:pt>
                <c:pt idx="4">
                  <c:v>Evaluation</c:v>
                </c:pt>
                <c:pt idx="5">
                  <c:v>Synthesis</c:v>
                </c:pt>
              </c:strCache>
            </c:strRef>
          </c:cat>
          <c:val>
            <c:numRef>
              <c:f>Competencies!$K$60:$P$60</c:f>
              <c:numCache>
                <c:formatCode>General</c:formatCode>
                <c:ptCount val="6"/>
                <c:pt idx="0">
                  <c:v>26</c:v>
                </c:pt>
                <c:pt idx="1">
                  <c:v>84</c:v>
                </c:pt>
                <c:pt idx="2">
                  <c:v>125</c:v>
                </c:pt>
                <c:pt idx="3">
                  <c:v>9</c:v>
                </c:pt>
                <c:pt idx="4">
                  <c:v>2</c:v>
                </c:pt>
                <c:pt idx="5">
                  <c:v>8</c:v>
                </c:pt>
              </c:numCache>
            </c:numRef>
          </c:val>
        </c:ser>
        <c:dLbls>
          <c:showLegendKey val="0"/>
          <c:showVal val="0"/>
          <c:showCatName val="0"/>
          <c:showSerName val="0"/>
          <c:showPercent val="0"/>
          <c:showBubbleSize val="0"/>
        </c:dLbls>
        <c:gapWidth val="150"/>
        <c:axId val="69746688"/>
        <c:axId val="75543296"/>
      </c:barChart>
      <c:catAx>
        <c:axId val="69746688"/>
        <c:scaling>
          <c:orientation val="minMax"/>
        </c:scaling>
        <c:delete val="0"/>
        <c:axPos val="b"/>
        <c:majorTickMark val="none"/>
        <c:minorTickMark val="none"/>
        <c:tickLblPos val="nextTo"/>
        <c:crossAx val="75543296"/>
        <c:crosses val="autoZero"/>
        <c:auto val="1"/>
        <c:lblAlgn val="ctr"/>
        <c:lblOffset val="100"/>
        <c:noMultiLvlLbl val="0"/>
      </c:catAx>
      <c:valAx>
        <c:axId val="75543296"/>
        <c:scaling>
          <c:orientation val="minMax"/>
        </c:scaling>
        <c:delete val="0"/>
        <c:axPos val="l"/>
        <c:majorGridlines/>
        <c:numFmt formatCode="General" sourceLinked="1"/>
        <c:majorTickMark val="none"/>
        <c:minorTickMark val="none"/>
        <c:tickLblPos val="nextTo"/>
        <c:crossAx val="69746688"/>
        <c:crosses val="autoZero"/>
        <c:crossBetween val="between"/>
      </c:valAx>
    </c:plotArea>
    <c:plotVisOnly val="1"/>
    <c:dispBlanksAs val="gap"/>
    <c:showDLblsOverMax val="0"/>
  </c:chart>
  <c:spPr>
    <a:ln>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662550-635B-4321-9365-ED0D48CF21C0}" type="doc">
      <dgm:prSet loTypeId="urn:microsoft.com/office/officeart/2005/8/layout/pyramid2" loCatId="list" qsTypeId="urn:microsoft.com/office/officeart/2005/8/quickstyle/simple1" qsCatId="simple" csTypeId="urn:microsoft.com/office/officeart/2005/8/colors/colorful5" csCatId="colorful" phldr="1"/>
      <dgm:spPr/>
      <dgm:t>
        <a:bodyPr/>
        <a:lstStyle/>
        <a:p>
          <a:endParaRPr lang="en-US"/>
        </a:p>
      </dgm:t>
    </dgm:pt>
    <dgm:pt modelId="{AA628BEA-9731-4DE5-A39A-BAAE57174F50}">
      <dgm:prSet phldrT="[Text]"/>
      <dgm:spPr/>
      <dgm:t>
        <a:bodyPr/>
        <a:lstStyle/>
        <a:p>
          <a:r>
            <a:rPr lang="en-US" dirty="0" smtClean="0">
              <a:solidFill>
                <a:schemeClr val="tx1"/>
              </a:solidFill>
            </a:rPr>
            <a:t>Labs</a:t>
          </a:r>
          <a:endParaRPr lang="en-US" dirty="0">
            <a:solidFill>
              <a:schemeClr val="tx1"/>
            </a:solidFill>
          </a:endParaRPr>
        </a:p>
      </dgm:t>
    </dgm:pt>
    <dgm:pt modelId="{A4419FBD-5063-42A9-A145-650C85F7C92F}" type="parTrans" cxnId="{BF3A7110-4F8E-444C-8129-DDC724F583A7}">
      <dgm:prSet/>
      <dgm:spPr/>
      <dgm:t>
        <a:bodyPr/>
        <a:lstStyle/>
        <a:p>
          <a:endParaRPr lang="en-US">
            <a:solidFill>
              <a:schemeClr val="tx1"/>
            </a:solidFill>
          </a:endParaRPr>
        </a:p>
      </dgm:t>
    </dgm:pt>
    <dgm:pt modelId="{7D0C4E8F-A618-44D2-A2FB-98C507136B3F}" type="sibTrans" cxnId="{BF3A7110-4F8E-444C-8129-DDC724F583A7}">
      <dgm:prSet/>
      <dgm:spPr/>
      <dgm:t>
        <a:bodyPr/>
        <a:lstStyle/>
        <a:p>
          <a:endParaRPr lang="en-US">
            <a:solidFill>
              <a:schemeClr val="tx1"/>
            </a:solidFill>
          </a:endParaRPr>
        </a:p>
      </dgm:t>
    </dgm:pt>
    <dgm:pt modelId="{891557AC-B1D4-4F12-8800-46E1549C84E7}">
      <dgm:prSet phldrT="[Text]"/>
      <dgm:spPr/>
      <dgm:t>
        <a:bodyPr/>
        <a:lstStyle/>
        <a:p>
          <a:r>
            <a:rPr lang="en-US" dirty="0" smtClean="0">
              <a:solidFill>
                <a:schemeClr val="tx1"/>
              </a:solidFill>
            </a:rPr>
            <a:t>Project</a:t>
          </a:r>
          <a:endParaRPr lang="en-US" dirty="0">
            <a:solidFill>
              <a:schemeClr val="tx1"/>
            </a:solidFill>
          </a:endParaRPr>
        </a:p>
      </dgm:t>
    </dgm:pt>
    <dgm:pt modelId="{E8BE364B-3730-480C-82E5-ED69DAB20048}" type="parTrans" cxnId="{B20C3B53-8893-4FB7-B9CB-902BADF4F8BA}">
      <dgm:prSet/>
      <dgm:spPr/>
      <dgm:t>
        <a:bodyPr/>
        <a:lstStyle/>
        <a:p>
          <a:endParaRPr lang="en-US">
            <a:solidFill>
              <a:schemeClr val="tx1"/>
            </a:solidFill>
          </a:endParaRPr>
        </a:p>
      </dgm:t>
    </dgm:pt>
    <dgm:pt modelId="{70C17145-B9E6-48FE-A850-1A3C20E7CE4F}" type="sibTrans" cxnId="{B20C3B53-8893-4FB7-B9CB-902BADF4F8BA}">
      <dgm:prSet/>
      <dgm:spPr/>
      <dgm:t>
        <a:bodyPr/>
        <a:lstStyle/>
        <a:p>
          <a:endParaRPr lang="en-US">
            <a:solidFill>
              <a:schemeClr val="tx1"/>
            </a:solidFill>
          </a:endParaRPr>
        </a:p>
      </dgm:t>
    </dgm:pt>
    <dgm:pt modelId="{2B2F5736-7EB2-4A9A-93A4-BCACBCB1CE15}">
      <dgm:prSet phldrT="[Text]"/>
      <dgm:spPr/>
      <dgm:t>
        <a:bodyPr/>
        <a:lstStyle/>
        <a:p>
          <a:r>
            <a:rPr lang="en-US" dirty="0" smtClean="0">
              <a:solidFill>
                <a:schemeClr val="tx1"/>
              </a:solidFill>
            </a:rPr>
            <a:t>Assignments</a:t>
          </a:r>
          <a:endParaRPr lang="en-US" dirty="0">
            <a:solidFill>
              <a:schemeClr val="tx1"/>
            </a:solidFill>
          </a:endParaRPr>
        </a:p>
      </dgm:t>
    </dgm:pt>
    <dgm:pt modelId="{8A03BFAD-9F33-46EB-9B19-A8C46917431D}" type="parTrans" cxnId="{20A9678D-64A9-4293-BAC7-DF8D07671369}">
      <dgm:prSet/>
      <dgm:spPr/>
      <dgm:t>
        <a:bodyPr/>
        <a:lstStyle/>
        <a:p>
          <a:endParaRPr lang="en-US">
            <a:solidFill>
              <a:schemeClr val="tx1"/>
            </a:solidFill>
          </a:endParaRPr>
        </a:p>
      </dgm:t>
    </dgm:pt>
    <dgm:pt modelId="{45B95D77-E4E9-4946-9FC2-514164FE7F73}" type="sibTrans" cxnId="{20A9678D-64A9-4293-BAC7-DF8D07671369}">
      <dgm:prSet/>
      <dgm:spPr/>
      <dgm:t>
        <a:bodyPr/>
        <a:lstStyle/>
        <a:p>
          <a:endParaRPr lang="en-US">
            <a:solidFill>
              <a:schemeClr val="tx1"/>
            </a:solidFill>
          </a:endParaRPr>
        </a:p>
      </dgm:t>
    </dgm:pt>
    <dgm:pt modelId="{C63065B7-E769-443B-8CDE-139E52A4C569}">
      <dgm:prSet phldrT="[Text]"/>
      <dgm:spPr/>
      <dgm:t>
        <a:bodyPr/>
        <a:lstStyle/>
        <a:p>
          <a:r>
            <a:rPr lang="en-US" dirty="0" smtClean="0">
              <a:solidFill>
                <a:schemeClr val="tx1"/>
              </a:solidFill>
            </a:rPr>
            <a:t>Exams</a:t>
          </a:r>
          <a:endParaRPr lang="en-US" dirty="0">
            <a:solidFill>
              <a:schemeClr val="tx1"/>
            </a:solidFill>
          </a:endParaRPr>
        </a:p>
      </dgm:t>
    </dgm:pt>
    <dgm:pt modelId="{D6EABD11-9AF2-4049-9629-B440A1EAA146}" type="parTrans" cxnId="{1D7E397B-A917-448A-BBD5-4D8C2E4F67DE}">
      <dgm:prSet/>
      <dgm:spPr/>
      <dgm:t>
        <a:bodyPr/>
        <a:lstStyle/>
        <a:p>
          <a:endParaRPr lang="en-US">
            <a:solidFill>
              <a:schemeClr val="tx1"/>
            </a:solidFill>
          </a:endParaRPr>
        </a:p>
      </dgm:t>
    </dgm:pt>
    <dgm:pt modelId="{A2AE3B5D-4732-41C3-A483-5BE38ABE6484}" type="sibTrans" cxnId="{1D7E397B-A917-448A-BBD5-4D8C2E4F67DE}">
      <dgm:prSet/>
      <dgm:spPr/>
      <dgm:t>
        <a:bodyPr/>
        <a:lstStyle/>
        <a:p>
          <a:endParaRPr lang="en-US">
            <a:solidFill>
              <a:schemeClr val="tx1"/>
            </a:solidFill>
          </a:endParaRPr>
        </a:p>
      </dgm:t>
    </dgm:pt>
    <dgm:pt modelId="{A647D0C1-7A29-4343-87E7-BD84CF03A55E}">
      <dgm:prSet phldrT="[Text]"/>
      <dgm:spPr/>
      <dgm:t>
        <a:bodyPr/>
        <a:lstStyle/>
        <a:p>
          <a:r>
            <a:rPr lang="en-US" dirty="0" smtClean="0">
              <a:solidFill>
                <a:schemeClr val="tx1"/>
              </a:solidFill>
            </a:rPr>
            <a:t>Case studies</a:t>
          </a:r>
          <a:endParaRPr lang="en-US" dirty="0">
            <a:solidFill>
              <a:schemeClr val="tx1"/>
            </a:solidFill>
          </a:endParaRPr>
        </a:p>
      </dgm:t>
    </dgm:pt>
    <dgm:pt modelId="{32A0A661-06CA-498A-96FF-DAC9598470C2}" type="parTrans" cxnId="{EA42DD02-061D-45C5-BD3D-E8F6A48BF7A4}">
      <dgm:prSet/>
      <dgm:spPr/>
      <dgm:t>
        <a:bodyPr/>
        <a:lstStyle/>
        <a:p>
          <a:endParaRPr lang="en-US">
            <a:solidFill>
              <a:schemeClr val="tx1"/>
            </a:solidFill>
          </a:endParaRPr>
        </a:p>
      </dgm:t>
    </dgm:pt>
    <dgm:pt modelId="{4153B8A7-A4D5-41F0-8565-B636EFC55770}" type="sibTrans" cxnId="{EA42DD02-061D-45C5-BD3D-E8F6A48BF7A4}">
      <dgm:prSet/>
      <dgm:spPr/>
      <dgm:t>
        <a:bodyPr/>
        <a:lstStyle/>
        <a:p>
          <a:endParaRPr lang="en-US">
            <a:solidFill>
              <a:schemeClr val="tx1"/>
            </a:solidFill>
          </a:endParaRPr>
        </a:p>
      </dgm:t>
    </dgm:pt>
    <dgm:pt modelId="{EC144563-DA5A-460C-B78E-42A4093DB84B}">
      <dgm:prSet phldrT="[Text]"/>
      <dgm:spPr/>
      <dgm:t>
        <a:bodyPr/>
        <a:lstStyle/>
        <a:p>
          <a:r>
            <a:rPr lang="en-US" dirty="0" smtClean="0">
              <a:solidFill>
                <a:schemeClr val="tx1"/>
              </a:solidFill>
            </a:rPr>
            <a:t>Quizzes</a:t>
          </a:r>
          <a:endParaRPr lang="en-US" dirty="0">
            <a:solidFill>
              <a:schemeClr val="tx1"/>
            </a:solidFill>
          </a:endParaRPr>
        </a:p>
      </dgm:t>
    </dgm:pt>
    <dgm:pt modelId="{519DFAFF-DE9D-4795-9E1B-CD4999E5B838}" type="parTrans" cxnId="{D63AB2AE-250B-4964-B5A5-EE73F6B48D3A}">
      <dgm:prSet/>
      <dgm:spPr/>
      <dgm:t>
        <a:bodyPr/>
        <a:lstStyle/>
        <a:p>
          <a:endParaRPr lang="en-US">
            <a:solidFill>
              <a:schemeClr val="tx1"/>
            </a:solidFill>
          </a:endParaRPr>
        </a:p>
      </dgm:t>
    </dgm:pt>
    <dgm:pt modelId="{C623A058-5549-4CA1-8794-698CC3CBA29C}" type="sibTrans" cxnId="{D63AB2AE-250B-4964-B5A5-EE73F6B48D3A}">
      <dgm:prSet/>
      <dgm:spPr/>
      <dgm:t>
        <a:bodyPr/>
        <a:lstStyle/>
        <a:p>
          <a:endParaRPr lang="en-US">
            <a:solidFill>
              <a:schemeClr val="tx1"/>
            </a:solidFill>
          </a:endParaRPr>
        </a:p>
      </dgm:t>
    </dgm:pt>
    <dgm:pt modelId="{9CF03EBC-C11D-4005-8A21-68E06659E917}" type="pres">
      <dgm:prSet presAssocID="{F7662550-635B-4321-9365-ED0D48CF21C0}" presName="compositeShape" presStyleCnt="0">
        <dgm:presLayoutVars>
          <dgm:dir/>
          <dgm:resizeHandles/>
        </dgm:presLayoutVars>
      </dgm:prSet>
      <dgm:spPr/>
      <dgm:t>
        <a:bodyPr/>
        <a:lstStyle/>
        <a:p>
          <a:endParaRPr lang="en-SG"/>
        </a:p>
      </dgm:t>
    </dgm:pt>
    <dgm:pt modelId="{13942B6C-C4F7-4213-A04B-AB9D24163EA8}" type="pres">
      <dgm:prSet presAssocID="{F7662550-635B-4321-9365-ED0D48CF21C0}" presName="pyramid" presStyleLbl="node1" presStyleIdx="0" presStyleCnt="1" custLinFactNeighborX="8795"/>
      <dgm:spPr/>
    </dgm:pt>
    <dgm:pt modelId="{70730DAB-AC3A-477D-8106-D641BEABF67F}" type="pres">
      <dgm:prSet presAssocID="{F7662550-635B-4321-9365-ED0D48CF21C0}" presName="theList" presStyleCnt="0"/>
      <dgm:spPr/>
    </dgm:pt>
    <dgm:pt modelId="{FFF20EC6-5E33-4D46-A18B-DF752F7B9780}" type="pres">
      <dgm:prSet presAssocID="{AA628BEA-9731-4DE5-A39A-BAAE57174F50}" presName="aNode" presStyleLbl="fgAcc1" presStyleIdx="0" presStyleCnt="6">
        <dgm:presLayoutVars>
          <dgm:bulletEnabled val="1"/>
        </dgm:presLayoutVars>
      </dgm:prSet>
      <dgm:spPr/>
      <dgm:t>
        <a:bodyPr/>
        <a:lstStyle/>
        <a:p>
          <a:endParaRPr lang="en-SG"/>
        </a:p>
      </dgm:t>
    </dgm:pt>
    <dgm:pt modelId="{270E80AA-58E8-4B4F-BCEE-9DF0142BBF53}" type="pres">
      <dgm:prSet presAssocID="{AA628BEA-9731-4DE5-A39A-BAAE57174F50}" presName="aSpace" presStyleCnt="0"/>
      <dgm:spPr/>
    </dgm:pt>
    <dgm:pt modelId="{07FA99EE-A850-498E-A569-F7187C8449EE}" type="pres">
      <dgm:prSet presAssocID="{891557AC-B1D4-4F12-8800-46E1549C84E7}" presName="aNode" presStyleLbl="fgAcc1" presStyleIdx="1" presStyleCnt="6">
        <dgm:presLayoutVars>
          <dgm:bulletEnabled val="1"/>
        </dgm:presLayoutVars>
      </dgm:prSet>
      <dgm:spPr/>
      <dgm:t>
        <a:bodyPr/>
        <a:lstStyle/>
        <a:p>
          <a:endParaRPr lang="en-SG"/>
        </a:p>
      </dgm:t>
    </dgm:pt>
    <dgm:pt modelId="{8A4CC69C-3202-4E34-B6EF-1084C16A8D75}" type="pres">
      <dgm:prSet presAssocID="{891557AC-B1D4-4F12-8800-46E1549C84E7}" presName="aSpace" presStyleCnt="0"/>
      <dgm:spPr/>
    </dgm:pt>
    <dgm:pt modelId="{B1B271DA-E3E9-4348-A4E2-C6A39F6DEBAC}" type="pres">
      <dgm:prSet presAssocID="{2B2F5736-7EB2-4A9A-93A4-BCACBCB1CE15}" presName="aNode" presStyleLbl="fgAcc1" presStyleIdx="2" presStyleCnt="6">
        <dgm:presLayoutVars>
          <dgm:bulletEnabled val="1"/>
        </dgm:presLayoutVars>
      </dgm:prSet>
      <dgm:spPr/>
      <dgm:t>
        <a:bodyPr/>
        <a:lstStyle/>
        <a:p>
          <a:endParaRPr lang="en-SG"/>
        </a:p>
      </dgm:t>
    </dgm:pt>
    <dgm:pt modelId="{C509C6B8-05DF-4A7C-913F-4643A0F1D20D}" type="pres">
      <dgm:prSet presAssocID="{2B2F5736-7EB2-4A9A-93A4-BCACBCB1CE15}" presName="aSpace" presStyleCnt="0"/>
      <dgm:spPr/>
    </dgm:pt>
    <dgm:pt modelId="{0D0BAD87-CEC6-46D6-9DAF-A4ED15849BCD}" type="pres">
      <dgm:prSet presAssocID="{C63065B7-E769-443B-8CDE-139E52A4C569}" presName="aNode" presStyleLbl="fgAcc1" presStyleIdx="3" presStyleCnt="6">
        <dgm:presLayoutVars>
          <dgm:bulletEnabled val="1"/>
        </dgm:presLayoutVars>
      </dgm:prSet>
      <dgm:spPr/>
      <dgm:t>
        <a:bodyPr/>
        <a:lstStyle/>
        <a:p>
          <a:endParaRPr lang="en-SG"/>
        </a:p>
      </dgm:t>
    </dgm:pt>
    <dgm:pt modelId="{0A280655-450D-4783-9055-EE3122FDB7A8}" type="pres">
      <dgm:prSet presAssocID="{C63065B7-E769-443B-8CDE-139E52A4C569}" presName="aSpace" presStyleCnt="0"/>
      <dgm:spPr/>
    </dgm:pt>
    <dgm:pt modelId="{6C1542CC-7054-47F4-B9D7-41DA39BC365C}" type="pres">
      <dgm:prSet presAssocID="{A647D0C1-7A29-4343-87E7-BD84CF03A55E}" presName="aNode" presStyleLbl="fgAcc1" presStyleIdx="4" presStyleCnt="6">
        <dgm:presLayoutVars>
          <dgm:bulletEnabled val="1"/>
        </dgm:presLayoutVars>
      </dgm:prSet>
      <dgm:spPr/>
      <dgm:t>
        <a:bodyPr/>
        <a:lstStyle/>
        <a:p>
          <a:endParaRPr lang="en-SG"/>
        </a:p>
      </dgm:t>
    </dgm:pt>
    <dgm:pt modelId="{B5F0B4B8-688F-4663-A6F1-63F1D905D170}" type="pres">
      <dgm:prSet presAssocID="{A647D0C1-7A29-4343-87E7-BD84CF03A55E}" presName="aSpace" presStyleCnt="0"/>
      <dgm:spPr/>
    </dgm:pt>
    <dgm:pt modelId="{9EAE864A-6743-4A86-9EC0-ED2843B86CAF}" type="pres">
      <dgm:prSet presAssocID="{EC144563-DA5A-460C-B78E-42A4093DB84B}" presName="aNode" presStyleLbl="fgAcc1" presStyleIdx="5" presStyleCnt="6">
        <dgm:presLayoutVars>
          <dgm:bulletEnabled val="1"/>
        </dgm:presLayoutVars>
      </dgm:prSet>
      <dgm:spPr/>
      <dgm:t>
        <a:bodyPr/>
        <a:lstStyle/>
        <a:p>
          <a:endParaRPr lang="en-SG"/>
        </a:p>
      </dgm:t>
    </dgm:pt>
    <dgm:pt modelId="{F3B619BC-3B98-4ADE-B95C-7ACAC9BB7B9B}" type="pres">
      <dgm:prSet presAssocID="{EC144563-DA5A-460C-B78E-42A4093DB84B}" presName="aSpace" presStyleCnt="0"/>
      <dgm:spPr/>
    </dgm:pt>
  </dgm:ptLst>
  <dgm:cxnLst>
    <dgm:cxn modelId="{1409092F-5EB9-48FC-B26A-643C1D2893AB}" type="presOf" srcId="{891557AC-B1D4-4F12-8800-46E1549C84E7}" destId="{07FA99EE-A850-498E-A569-F7187C8449EE}" srcOrd="0" destOrd="0" presId="urn:microsoft.com/office/officeart/2005/8/layout/pyramid2"/>
    <dgm:cxn modelId="{D63AB2AE-250B-4964-B5A5-EE73F6B48D3A}" srcId="{F7662550-635B-4321-9365-ED0D48CF21C0}" destId="{EC144563-DA5A-460C-B78E-42A4093DB84B}" srcOrd="5" destOrd="0" parTransId="{519DFAFF-DE9D-4795-9E1B-CD4999E5B838}" sibTransId="{C623A058-5549-4CA1-8794-698CC3CBA29C}"/>
    <dgm:cxn modelId="{20A9678D-64A9-4293-BAC7-DF8D07671369}" srcId="{F7662550-635B-4321-9365-ED0D48CF21C0}" destId="{2B2F5736-7EB2-4A9A-93A4-BCACBCB1CE15}" srcOrd="2" destOrd="0" parTransId="{8A03BFAD-9F33-46EB-9B19-A8C46917431D}" sibTransId="{45B95D77-E4E9-4946-9FC2-514164FE7F73}"/>
    <dgm:cxn modelId="{1D7E397B-A917-448A-BBD5-4D8C2E4F67DE}" srcId="{F7662550-635B-4321-9365-ED0D48CF21C0}" destId="{C63065B7-E769-443B-8CDE-139E52A4C569}" srcOrd="3" destOrd="0" parTransId="{D6EABD11-9AF2-4049-9629-B440A1EAA146}" sibTransId="{A2AE3B5D-4732-41C3-A483-5BE38ABE6484}"/>
    <dgm:cxn modelId="{CCDFFD4C-36BD-4BBF-92A8-8C2E11F06B0B}" type="presOf" srcId="{2B2F5736-7EB2-4A9A-93A4-BCACBCB1CE15}" destId="{B1B271DA-E3E9-4348-A4E2-C6A39F6DEBAC}" srcOrd="0" destOrd="0" presId="urn:microsoft.com/office/officeart/2005/8/layout/pyramid2"/>
    <dgm:cxn modelId="{59EEA564-373D-4F59-9580-2D43CB7B1CA1}" type="presOf" srcId="{AA628BEA-9731-4DE5-A39A-BAAE57174F50}" destId="{FFF20EC6-5E33-4D46-A18B-DF752F7B9780}" srcOrd="0" destOrd="0" presId="urn:microsoft.com/office/officeart/2005/8/layout/pyramid2"/>
    <dgm:cxn modelId="{1CC1E9AA-C5DA-434F-8E01-D82D06D76C72}" type="presOf" srcId="{A647D0C1-7A29-4343-87E7-BD84CF03A55E}" destId="{6C1542CC-7054-47F4-B9D7-41DA39BC365C}" srcOrd="0" destOrd="0" presId="urn:microsoft.com/office/officeart/2005/8/layout/pyramid2"/>
    <dgm:cxn modelId="{7B9B30BD-CB41-4E20-AA77-BEB1F06D8FC6}" type="presOf" srcId="{C63065B7-E769-443B-8CDE-139E52A4C569}" destId="{0D0BAD87-CEC6-46D6-9DAF-A4ED15849BCD}" srcOrd="0" destOrd="0" presId="urn:microsoft.com/office/officeart/2005/8/layout/pyramid2"/>
    <dgm:cxn modelId="{25E4614E-29EA-412B-AACC-C22F03BF5D8A}" type="presOf" srcId="{EC144563-DA5A-460C-B78E-42A4093DB84B}" destId="{9EAE864A-6743-4A86-9EC0-ED2843B86CAF}" srcOrd="0" destOrd="0" presId="urn:microsoft.com/office/officeart/2005/8/layout/pyramid2"/>
    <dgm:cxn modelId="{B20C3B53-8893-4FB7-B9CB-902BADF4F8BA}" srcId="{F7662550-635B-4321-9365-ED0D48CF21C0}" destId="{891557AC-B1D4-4F12-8800-46E1549C84E7}" srcOrd="1" destOrd="0" parTransId="{E8BE364B-3730-480C-82E5-ED69DAB20048}" sibTransId="{70C17145-B9E6-48FE-A850-1A3C20E7CE4F}"/>
    <dgm:cxn modelId="{BF3A7110-4F8E-444C-8129-DDC724F583A7}" srcId="{F7662550-635B-4321-9365-ED0D48CF21C0}" destId="{AA628BEA-9731-4DE5-A39A-BAAE57174F50}" srcOrd="0" destOrd="0" parTransId="{A4419FBD-5063-42A9-A145-650C85F7C92F}" sibTransId="{7D0C4E8F-A618-44D2-A2FB-98C507136B3F}"/>
    <dgm:cxn modelId="{EA42DD02-061D-45C5-BD3D-E8F6A48BF7A4}" srcId="{F7662550-635B-4321-9365-ED0D48CF21C0}" destId="{A647D0C1-7A29-4343-87E7-BD84CF03A55E}" srcOrd="4" destOrd="0" parTransId="{32A0A661-06CA-498A-96FF-DAC9598470C2}" sibTransId="{4153B8A7-A4D5-41F0-8565-B636EFC55770}"/>
    <dgm:cxn modelId="{F31BC022-3C8D-4B43-8CF6-3A1A4D656DA0}" type="presOf" srcId="{F7662550-635B-4321-9365-ED0D48CF21C0}" destId="{9CF03EBC-C11D-4005-8A21-68E06659E917}" srcOrd="0" destOrd="0" presId="urn:microsoft.com/office/officeart/2005/8/layout/pyramid2"/>
    <dgm:cxn modelId="{D54BB606-9732-4C4A-9F16-9C0F687B7969}" type="presParOf" srcId="{9CF03EBC-C11D-4005-8A21-68E06659E917}" destId="{13942B6C-C4F7-4213-A04B-AB9D24163EA8}" srcOrd="0" destOrd="0" presId="urn:microsoft.com/office/officeart/2005/8/layout/pyramid2"/>
    <dgm:cxn modelId="{DC8CFCC7-4B62-40B5-864E-D8E460C0866A}" type="presParOf" srcId="{9CF03EBC-C11D-4005-8A21-68E06659E917}" destId="{70730DAB-AC3A-477D-8106-D641BEABF67F}" srcOrd="1" destOrd="0" presId="urn:microsoft.com/office/officeart/2005/8/layout/pyramid2"/>
    <dgm:cxn modelId="{1B53E019-18A4-4477-94B9-550ED5832889}" type="presParOf" srcId="{70730DAB-AC3A-477D-8106-D641BEABF67F}" destId="{FFF20EC6-5E33-4D46-A18B-DF752F7B9780}" srcOrd="0" destOrd="0" presId="urn:microsoft.com/office/officeart/2005/8/layout/pyramid2"/>
    <dgm:cxn modelId="{15471215-A7D2-4ACA-A137-4566C54B6F6E}" type="presParOf" srcId="{70730DAB-AC3A-477D-8106-D641BEABF67F}" destId="{270E80AA-58E8-4B4F-BCEE-9DF0142BBF53}" srcOrd="1" destOrd="0" presId="urn:microsoft.com/office/officeart/2005/8/layout/pyramid2"/>
    <dgm:cxn modelId="{5586BFA6-F197-4073-9B56-644500A3A335}" type="presParOf" srcId="{70730DAB-AC3A-477D-8106-D641BEABF67F}" destId="{07FA99EE-A850-498E-A569-F7187C8449EE}" srcOrd="2" destOrd="0" presId="urn:microsoft.com/office/officeart/2005/8/layout/pyramid2"/>
    <dgm:cxn modelId="{EC83400A-3DFC-4750-AE14-96EE06437FFA}" type="presParOf" srcId="{70730DAB-AC3A-477D-8106-D641BEABF67F}" destId="{8A4CC69C-3202-4E34-B6EF-1084C16A8D75}" srcOrd="3" destOrd="0" presId="urn:microsoft.com/office/officeart/2005/8/layout/pyramid2"/>
    <dgm:cxn modelId="{4B4B9520-7BFD-4851-ACF6-AB4610A84C78}" type="presParOf" srcId="{70730DAB-AC3A-477D-8106-D641BEABF67F}" destId="{B1B271DA-E3E9-4348-A4E2-C6A39F6DEBAC}" srcOrd="4" destOrd="0" presId="urn:microsoft.com/office/officeart/2005/8/layout/pyramid2"/>
    <dgm:cxn modelId="{09A2C844-7784-459D-BC59-BDB2A86A9BAE}" type="presParOf" srcId="{70730DAB-AC3A-477D-8106-D641BEABF67F}" destId="{C509C6B8-05DF-4A7C-913F-4643A0F1D20D}" srcOrd="5" destOrd="0" presId="urn:microsoft.com/office/officeart/2005/8/layout/pyramid2"/>
    <dgm:cxn modelId="{85C8FAB1-9A33-4CB5-B8F2-DB76C1DAF426}" type="presParOf" srcId="{70730DAB-AC3A-477D-8106-D641BEABF67F}" destId="{0D0BAD87-CEC6-46D6-9DAF-A4ED15849BCD}" srcOrd="6" destOrd="0" presId="urn:microsoft.com/office/officeart/2005/8/layout/pyramid2"/>
    <dgm:cxn modelId="{56B80C75-33D7-4815-BDFE-9CF2C374B3A7}" type="presParOf" srcId="{70730DAB-AC3A-477D-8106-D641BEABF67F}" destId="{0A280655-450D-4783-9055-EE3122FDB7A8}" srcOrd="7" destOrd="0" presId="urn:microsoft.com/office/officeart/2005/8/layout/pyramid2"/>
    <dgm:cxn modelId="{8DE16F67-E56A-4DED-9A8F-1C069F344CFE}" type="presParOf" srcId="{70730DAB-AC3A-477D-8106-D641BEABF67F}" destId="{6C1542CC-7054-47F4-B9D7-41DA39BC365C}" srcOrd="8" destOrd="0" presId="urn:microsoft.com/office/officeart/2005/8/layout/pyramid2"/>
    <dgm:cxn modelId="{4E18E3F9-F099-4DE1-ABB6-05388AFDCE6E}" type="presParOf" srcId="{70730DAB-AC3A-477D-8106-D641BEABF67F}" destId="{B5F0B4B8-688F-4663-A6F1-63F1D905D170}" srcOrd="9" destOrd="0" presId="urn:microsoft.com/office/officeart/2005/8/layout/pyramid2"/>
    <dgm:cxn modelId="{05604514-B9B6-4B81-9E66-6F14E4F096E0}" type="presParOf" srcId="{70730DAB-AC3A-477D-8106-D641BEABF67F}" destId="{9EAE864A-6743-4A86-9EC0-ED2843B86CAF}" srcOrd="10" destOrd="0" presId="urn:microsoft.com/office/officeart/2005/8/layout/pyramid2"/>
    <dgm:cxn modelId="{2AE4F2DF-947A-4E08-997B-40C47729552A}" type="presParOf" srcId="{70730DAB-AC3A-477D-8106-D641BEABF67F}" destId="{F3B619BC-3B98-4ADE-B95C-7ACAC9BB7B9B}"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DDCE7D-9334-4FC1-A054-03D19420F0BE}"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SG"/>
        </a:p>
      </dgm:t>
    </dgm:pt>
    <dgm:pt modelId="{95D707C1-F3A7-4DC2-A068-7E5AE5A5A804}">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2000" dirty="0" smtClean="0"/>
            <a:t>Course Evaluation</a:t>
          </a:r>
          <a:endParaRPr lang="en-SG" sz="2000" dirty="0"/>
        </a:p>
      </dgm:t>
    </dgm:pt>
    <dgm:pt modelId="{D629B360-01F0-4FB3-8C83-52ED2E61CBDE}" type="parTrans" cxnId="{9B4E9D0F-EC0C-4AEC-9A94-DA2F073A8F18}">
      <dgm:prSet/>
      <dgm:spPr/>
      <dgm:t>
        <a:bodyPr/>
        <a:lstStyle/>
        <a:p>
          <a:endParaRPr lang="en-SG" sz="2000"/>
        </a:p>
      </dgm:t>
    </dgm:pt>
    <dgm:pt modelId="{07F5E750-A781-43E8-900B-92503CC1AB11}" type="sibTrans" cxnId="{9B4E9D0F-EC0C-4AEC-9A94-DA2F073A8F18}">
      <dgm:prSet/>
      <dgm:spPr/>
      <dgm:t>
        <a:bodyPr/>
        <a:lstStyle/>
        <a:p>
          <a:endParaRPr lang="en-SG" sz="2000"/>
        </a:p>
      </dgm:t>
    </dgm:pt>
    <dgm:pt modelId="{6DF848A0-C625-48AB-8323-3E7F69F501E8}">
      <dgm:prSet phldrT="[Text]" custT="1"/>
      <dgm:spPr>
        <a:solidFill>
          <a:srgbClr val="00B0F0"/>
        </a:solidFill>
      </dgm:spPr>
      <dgm:t>
        <a:bodyPr/>
        <a:lstStyle/>
        <a:p>
          <a:r>
            <a:rPr lang="en-US" sz="2000" dirty="0" smtClean="0"/>
            <a:t>Competencies</a:t>
          </a:r>
          <a:endParaRPr lang="en-SG" sz="2000" dirty="0"/>
        </a:p>
      </dgm:t>
    </dgm:pt>
    <dgm:pt modelId="{5C6B7EE9-4EEB-4FA1-A129-2510A4931A54}" type="parTrans" cxnId="{02592A6D-8F82-4A9C-B63C-32775BD47B43}">
      <dgm:prSet/>
      <dgm:spPr/>
      <dgm:t>
        <a:bodyPr/>
        <a:lstStyle/>
        <a:p>
          <a:endParaRPr lang="en-SG" sz="2000"/>
        </a:p>
      </dgm:t>
    </dgm:pt>
    <dgm:pt modelId="{9C216A37-C192-4435-87EE-95CFF2CC2EAE}" type="sibTrans" cxnId="{02592A6D-8F82-4A9C-B63C-32775BD47B43}">
      <dgm:prSet/>
      <dgm:spPr/>
      <dgm:t>
        <a:bodyPr/>
        <a:lstStyle/>
        <a:p>
          <a:endParaRPr lang="en-SG" sz="2000"/>
        </a:p>
      </dgm:t>
    </dgm:pt>
    <dgm:pt modelId="{C7CA090C-FD6E-4095-862B-8E84BE26EC33}">
      <dgm:prSet phldrT="[Text]" custT="1"/>
      <dgm:spPr/>
      <dgm:t>
        <a:bodyPr/>
        <a:lstStyle/>
        <a:p>
          <a:r>
            <a:rPr lang="en-US" sz="2000" dirty="0" smtClean="0"/>
            <a:t>Assessments</a:t>
          </a:r>
          <a:endParaRPr lang="en-SG" sz="2000" dirty="0"/>
        </a:p>
      </dgm:t>
    </dgm:pt>
    <dgm:pt modelId="{F346D4DF-4192-4E4F-A3DC-3D8D346E875B}" type="parTrans" cxnId="{5DD02A7C-B4E3-402F-BDEC-5A7C2B4F4D40}">
      <dgm:prSet/>
      <dgm:spPr/>
      <dgm:t>
        <a:bodyPr/>
        <a:lstStyle/>
        <a:p>
          <a:endParaRPr lang="en-SG" sz="2000"/>
        </a:p>
      </dgm:t>
    </dgm:pt>
    <dgm:pt modelId="{A5787F29-452A-47E3-B163-A9610659EE44}" type="sibTrans" cxnId="{5DD02A7C-B4E3-402F-BDEC-5A7C2B4F4D40}">
      <dgm:prSet/>
      <dgm:spPr/>
      <dgm:t>
        <a:bodyPr/>
        <a:lstStyle/>
        <a:p>
          <a:endParaRPr lang="en-SG" sz="2000"/>
        </a:p>
      </dgm:t>
    </dgm:pt>
    <dgm:pt modelId="{08D267F1-D01E-465B-B5C6-1FF28BA4564A}">
      <dgm:prSet phldrT="[Text]" custT="1"/>
      <dgm:spPr/>
      <dgm:t>
        <a:bodyPr/>
        <a:lstStyle/>
        <a:p>
          <a:r>
            <a:rPr lang="en-US" sz="2000" dirty="0" smtClean="0"/>
            <a:t>Teaching activities</a:t>
          </a:r>
          <a:endParaRPr lang="en-SG" sz="2000" dirty="0"/>
        </a:p>
      </dgm:t>
    </dgm:pt>
    <dgm:pt modelId="{055F4922-DEF2-4BCC-85B7-4EFAE0381D35}" type="parTrans" cxnId="{BB403E82-F5FC-4E58-A605-EF8091C3CE72}">
      <dgm:prSet/>
      <dgm:spPr/>
      <dgm:t>
        <a:bodyPr/>
        <a:lstStyle/>
        <a:p>
          <a:endParaRPr lang="en-SG" sz="2000"/>
        </a:p>
      </dgm:t>
    </dgm:pt>
    <dgm:pt modelId="{86B4A44E-9A1C-4F04-B04A-806AEAC8C3BF}" type="sibTrans" cxnId="{BB403E82-F5FC-4E58-A605-EF8091C3CE72}">
      <dgm:prSet/>
      <dgm:spPr/>
      <dgm:t>
        <a:bodyPr/>
        <a:lstStyle/>
        <a:p>
          <a:endParaRPr lang="en-SG" sz="2000"/>
        </a:p>
      </dgm:t>
    </dgm:pt>
    <dgm:pt modelId="{695C022F-6407-4D07-AF5B-6FE8398F3A7D}" type="pres">
      <dgm:prSet presAssocID="{17DDCE7D-9334-4FC1-A054-03D19420F0BE}" presName="Name0" presStyleCnt="0">
        <dgm:presLayoutVars>
          <dgm:chMax val="1"/>
          <dgm:dir/>
          <dgm:animLvl val="ctr"/>
          <dgm:resizeHandles val="exact"/>
        </dgm:presLayoutVars>
      </dgm:prSet>
      <dgm:spPr/>
    </dgm:pt>
    <dgm:pt modelId="{FAC19824-59AE-4FD3-96CA-E9E896F76A17}" type="pres">
      <dgm:prSet presAssocID="{95D707C1-F3A7-4DC2-A068-7E5AE5A5A804}" presName="centerShape" presStyleLbl="node0" presStyleIdx="0" presStyleCnt="1" custScaleX="147490" custLinFactNeighborY="-3541"/>
      <dgm:spPr/>
    </dgm:pt>
    <dgm:pt modelId="{06931A15-4BD9-4B3F-BEBC-B24506507A1C}" type="pres">
      <dgm:prSet presAssocID="{6DF848A0-C625-48AB-8323-3E7F69F501E8}" presName="node" presStyleLbl="node1" presStyleIdx="0" presStyleCnt="3" custScaleX="225909" custScaleY="81991" custRadScaleRad="122128" custRadScaleInc="-183791">
        <dgm:presLayoutVars>
          <dgm:bulletEnabled val="1"/>
        </dgm:presLayoutVars>
      </dgm:prSet>
      <dgm:spPr/>
    </dgm:pt>
    <dgm:pt modelId="{B912D074-03C4-43A5-8D28-BD1AF2DA1508}" type="pres">
      <dgm:prSet presAssocID="{6DF848A0-C625-48AB-8323-3E7F69F501E8}" presName="dummy" presStyleCnt="0"/>
      <dgm:spPr/>
    </dgm:pt>
    <dgm:pt modelId="{B6F9B524-AE4A-4562-A33D-15A5C331ABAE}" type="pres">
      <dgm:prSet presAssocID="{9C216A37-C192-4435-87EE-95CFF2CC2EAE}" presName="sibTrans" presStyleLbl="sibTrans2D1" presStyleIdx="0" presStyleCnt="3" custScaleX="93383" custScaleY="48229" custLinFactNeighborX="-1018" custLinFactNeighborY="3167"/>
      <dgm:spPr/>
    </dgm:pt>
    <dgm:pt modelId="{1EDA54D9-75CD-4627-8043-E0CE7003C88C}" type="pres">
      <dgm:prSet presAssocID="{C7CA090C-FD6E-4095-862B-8E84BE26EC33}" presName="node" presStyleLbl="node1" presStyleIdx="1" presStyleCnt="3" custScaleX="216491" custScaleY="74713" custRadScaleRad="122020" custRadScaleInc="-113314">
        <dgm:presLayoutVars>
          <dgm:bulletEnabled val="1"/>
        </dgm:presLayoutVars>
      </dgm:prSet>
      <dgm:spPr/>
    </dgm:pt>
    <dgm:pt modelId="{BDDE18F1-BE7D-4195-99B4-3D637967FAB3}" type="pres">
      <dgm:prSet presAssocID="{C7CA090C-FD6E-4095-862B-8E84BE26EC33}" presName="dummy" presStyleCnt="0"/>
      <dgm:spPr/>
    </dgm:pt>
    <dgm:pt modelId="{DDFD2816-57F3-4B5A-8E08-F03E58CF4E32}" type="pres">
      <dgm:prSet presAssocID="{A5787F29-452A-47E3-B163-A9610659EE44}" presName="sibTrans" presStyleLbl="sibTrans2D1" presStyleIdx="1" presStyleCnt="3" custScaleX="100245" custScaleY="79989" custLinFactNeighborX="1709" custLinFactNeighborY="9486"/>
      <dgm:spPr/>
    </dgm:pt>
    <dgm:pt modelId="{9CEB2A50-4BA4-4F72-BCA4-6533B826182A}" type="pres">
      <dgm:prSet presAssocID="{08D267F1-D01E-465B-B5C6-1FF28BA4564A}" presName="node" presStyleLbl="node1" presStyleIdx="2" presStyleCnt="3" custScaleX="252033" custScaleY="86959" custRadScaleRad="63107" custRadScaleInc="-147281">
        <dgm:presLayoutVars>
          <dgm:bulletEnabled val="1"/>
        </dgm:presLayoutVars>
      </dgm:prSet>
      <dgm:spPr/>
      <dgm:t>
        <a:bodyPr/>
        <a:lstStyle/>
        <a:p>
          <a:endParaRPr lang="en-SG"/>
        </a:p>
      </dgm:t>
    </dgm:pt>
    <dgm:pt modelId="{3B55DB16-2463-4E09-A05A-3971F3118E1C}" type="pres">
      <dgm:prSet presAssocID="{08D267F1-D01E-465B-B5C6-1FF28BA4564A}" presName="dummy" presStyleCnt="0"/>
      <dgm:spPr/>
    </dgm:pt>
    <dgm:pt modelId="{E43AAB42-AF45-4687-AC6A-A5BC642B1E4D}" type="pres">
      <dgm:prSet presAssocID="{86B4A44E-9A1C-4F04-B04A-806AEAC8C3BF}" presName="sibTrans" presStyleLbl="sibTrans2D1" presStyleIdx="2" presStyleCnt="3" custScaleX="103441" custScaleY="81918" custLinFactNeighborX="-2504" custLinFactNeighborY="6486"/>
      <dgm:spPr/>
    </dgm:pt>
  </dgm:ptLst>
  <dgm:cxnLst>
    <dgm:cxn modelId="{BC27D7EC-A69D-4684-8F20-F51150677263}" type="presOf" srcId="{6DF848A0-C625-48AB-8323-3E7F69F501E8}" destId="{06931A15-4BD9-4B3F-BEBC-B24506507A1C}" srcOrd="0" destOrd="0" presId="urn:microsoft.com/office/officeart/2005/8/layout/radial6"/>
    <dgm:cxn modelId="{C771628A-AEC4-4A6D-9CF5-5EBB5F899B58}" type="presOf" srcId="{86B4A44E-9A1C-4F04-B04A-806AEAC8C3BF}" destId="{E43AAB42-AF45-4687-AC6A-A5BC642B1E4D}" srcOrd="0" destOrd="0" presId="urn:microsoft.com/office/officeart/2005/8/layout/radial6"/>
    <dgm:cxn modelId="{176A6B9C-15C0-4A37-9692-B8732159D1D8}" type="presOf" srcId="{08D267F1-D01E-465B-B5C6-1FF28BA4564A}" destId="{9CEB2A50-4BA4-4F72-BCA4-6533B826182A}" srcOrd="0" destOrd="0" presId="urn:microsoft.com/office/officeart/2005/8/layout/radial6"/>
    <dgm:cxn modelId="{6C774948-FCBB-4AB5-AB3B-D7DB49EDB0DD}" type="presOf" srcId="{9C216A37-C192-4435-87EE-95CFF2CC2EAE}" destId="{B6F9B524-AE4A-4562-A33D-15A5C331ABAE}" srcOrd="0" destOrd="0" presId="urn:microsoft.com/office/officeart/2005/8/layout/radial6"/>
    <dgm:cxn modelId="{BB403E82-F5FC-4E58-A605-EF8091C3CE72}" srcId="{95D707C1-F3A7-4DC2-A068-7E5AE5A5A804}" destId="{08D267F1-D01E-465B-B5C6-1FF28BA4564A}" srcOrd="2" destOrd="0" parTransId="{055F4922-DEF2-4BCC-85B7-4EFAE0381D35}" sibTransId="{86B4A44E-9A1C-4F04-B04A-806AEAC8C3BF}"/>
    <dgm:cxn modelId="{9B4E9D0F-EC0C-4AEC-9A94-DA2F073A8F18}" srcId="{17DDCE7D-9334-4FC1-A054-03D19420F0BE}" destId="{95D707C1-F3A7-4DC2-A068-7E5AE5A5A804}" srcOrd="0" destOrd="0" parTransId="{D629B360-01F0-4FB3-8C83-52ED2E61CBDE}" sibTransId="{07F5E750-A781-43E8-900B-92503CC1AB11}"/>
    <dgm:cxn modelId="{02592A6D-8F82-4A9C-B63C-32775BD47B43}" srcId="{95D707C1-F3A7-4DC2-A068-7E5AE5A5A804}" destId="{6DF848A0-C625-48AB-8323-3E7F69F501E8}" srcOrd="0" destOrd="0" parTransId="{5C6B7EE9-4EEB-4FA1-A129-2510A4931A54}" sibTransId="{9C216A37-C192-4435-87EE-95CFF2CC2EAE}"/>
    <dgm:cxn modelId="{34827BFA-A749-4135-892B-008B122A925C}" type="presOf" srcId="{95D707C1-F3A7-4DC2-A068-7E5AE5A5A804}" destId="{FAC19824-59AE-4FD3-96CA-E9E896F76A17}" srcOrd="0" destOrd="0" presId="urn:microsoft.com/office/officeart/2005/8/layout/radial6"/>
    <dgm:cxn modelId="{FAC37391-C3AC-44E1-AB09-DDA83879777C}" type="presOf" srcId="{A5787F29-452A-47E3-B163-A9610659EE44}" destId="{DDFD2816-57F3-4B5A-8E08-F03E58CF4E32}" srcOrd="0" destOrd="0" presId="urn:microsoft.com/office/officeart/2005/8/layout/radial6"/>
    <dgm:cxn modelId="{A293F6D1-0938-4F3D-9CFD-483FEB3C7965}" type="presOf" srcId="{C7CA090C-FD6E-4095-862B-8E84BE26EC33}" destId="{1EDA54D9-75CD-4627-8043-E0CE7003C88C}" srcOrd="0" destOrd="0" presId="urn:microsoft.com/office/officeart/2005/8/layout/radial6"/>
    <dgm:cxn modelId="{5DD02A7C-B4E3-402F-BDEC-5A7C2B4F4D40}" srcId="{95D707C1-F3A7-4DC2-A068-7E5AE5A5A804}" destId="{C7CA090C-FD6E-4095-862B-8E84BE26EC33}" srcOrd="1" destOrd="0" parTransId="{F346D4DF-4192-4E4F-A3DC-3D8D346E875B}" sibTransId="{A5787F29-452A-47E3-B163-A9610659EE44}"/>
    <dgm:cxn modelId="{3CE0800B-A60D-4969-BB55-F6459D89B746}" type="presOf" srcId="{17DDCE7D-9334-4FC1-A054-03D19420F0BE}" destId="{695C022F-6407-4D07-AF5B-6FE8398F3A7D}" srcOrd="0" destOrd="0" presId="urn:microsoft.com/office/officeart/2005/8/layout/radial6"/>
    <dgm:cxn modelId="{673E8139-6F70-4D37-A236-FC3DC3550DE0}" type="presParOf" srcId="{695C022F-6407-4D07-AF5B-6FE8398F3A7D}" destId="{FAC19824-59AE-4FD3-96CA-E9E896F76A17}" srcOrd="0" destOrd="0" presId="urn:microsoft.com/office/officeart/2005/8/layout/radial6"/>
    <dgm:cxn modelId="{5D006B18-A36F-40C8-806B-DAB331896E1E}" type="presParOf" srcId="{695C022F-6407-4D07-AF5B-6FE8398F3A7D}" destId="{06931A15-4BD9-4B3F-BEBC-B24506507A1C}" srcOrd="1" destOrd="0" presId="urn:microsoft.com/office/officeart/2005/8/layout/radial6"/>
    <dgm:cxn modelId="{087DF3ED-F1CF-4C6D-BA85-6AD0487F8C16}" type="presParOf" srcId="{695C022F-6407-4D07-AF5B-6FE8398F3A7D}" destId="{B912D074-03C4-43A5-8D28-BD1AF2DA1508}" srcOrd="2" destOrd="0" presId="urn:microsoft.com/office/officeart/2005/8/layout/radial6"/>
    <dgm:cxn modelId="{638EB8E7-064D-4033-AC23-701CA6734E6A}" type="presParOf" srcId="{695C022F-6407-4D07-AF5B-6FE8398F3A7D}" destId="{B6F9B524-AE4A-4562-A33D-15A5C331ABAE}" srcOrd="3" destOrd="0" presId="urn:microsoft.com/office/officeart/2005/8/layout/radial6"/>
    <dgm:cxn modelId="{61D6EF56-F15B-4692-80E0-EF23405EE9D0}" type="presParOf" srcId="{695C022F-6407-4D07-AF5B-6FE8398F3A7D}" destId="{1EDA54D9-75CD-4627-8043-E0CE7003C88C}" srcOrd="4" destOrd="0" presId="urn:microsoft.com/office/officeart/2005/8/layout/radial6"/>
    <dgm:cxn modelId="{754678CE-10F0-40F3-BB47-C9C8E26660CA}" type="presParOf" srcId="{695C022F-6407-4D07-AF5B-6FE8398F3A7D}" destId="{BDDE18F1-BE7D-4195-99B4-3D637967FAB3}" srcOrd="5" destOrd="0" presId="urn:microsoft.com/office/officeart/2005/8/layout/radial6"/>
    <dgm:cxn modelId="{82069FF0-E393-4B50-AC83-71830970E36E}" type="presParOf" srcId="{695C022F-6407-4D07-AF5B-6FE8398F3A7D}" destId="{DDFD2816-57F3-4B5A-8E08-F03E58CF4E32}" srcOrd="6" destOrd="0" presId="urn:microsoft.com/office/officeart/2005/8/layout/radial6"/>
    <dgm:cxn modelId="{CCCC292E-FD85-433F-B3D2-33C6EE24E63D}" type="presParOf" srcId="{695C022F-6407-4D07-AF5B-6FE8398F3A7D}" destId="{9CEB2A50-4BA4-4F72-BCA4-6533B826182A}" srcOrd="7" destOrd="0" presId="urn:microsoft.com/office/officeart/2005/8/layout/radial6"/>
    <dgm:cxn modelId="{E37074B0-1A19-4919-A89E-A3B49778AB6B}" type="presParOf" srcId="{695C022F-6407-4D07-AF5B-6FE8398F3A7D}" destId="{3B55DB16-2463-4E09-A05A-3971F3118E1C}" srcOrd="8" destOrd="0" presId="urn:microsoft.com/office/officeart/2005/8/layout/radial6"/>
    <dgm:cxn modelId="{872C7991-A2C1-420B-A1BA-C7173B45C8A1}" type="presParOf" srcId="{695C022F-6407-4D07-AF5B-6FE8398F3A7D}" destId="{E43AAB42-AF45-4687-AC6A-A5BC642B1E4D}"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42B6C-C4F7-4213-A04B-AB9D24163EA8}">
      <dsp:nvSpPr>
        <dsp:cNvPr id="0" name=""/>
        <dsp:cNvSpPr/>
      </dsp:nvSpPr>
      <dsp:spPr>
        <a:xfrm>
          <a:off x="433384" y="0"/>
          <a:ext cx="2022475" cy="2022475"/>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F20EC6-5E33-4D46-A18B-DF752F7B9780}">
      <dsp:nvSpPr>
        <dsp:cNvPr id="0" name=""/>
        <dsp:cNvSpPr/>
      </dsp:nvSpPr>
      <dsp:spPr>
        <a:xfrm>
          <a:off x="1266745" y="203333"/>
          <a:ext cx="1314608" cy="239378"/>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Labs</a:t>
          </a:r>
          <a:endParaRPr lang="en-US" sz="1000" kern="1200" dirty="0">
            <a:solidFill>
              <a:schemeClr val="tx1"/>
            </a:solidFill>
          </a:endParaRPr>
        </a:p>
      </dsp:txBody>
      <dsp:txXfrm>
        <a:off x="1278430" y="215018"/>
        <a:ext cx="1291238" cy="216008"/>
      </dsp:txXfrm>
    </dsp:sp>
    <dsp:sp modelId="{07FA99EE-A850-498E-A569-F7187C8449EE}">
      <dsp:nvSpPr>
        <dsp:cNvPr id="0" name=""/>
        <dsp:cNvSpPr/>
      </dsp:nvSpPr>
      <dsp:spPr>
        <a:xfrm>
          <a:off x="1266745" y="472635"/>
          <a:ext cx="1314608" cy="239378"/>
        </a:xfrm>
        <a:prstGeom prst="roundRect">
          <a:avLst/>
        </a:prstGeom>
        <a:solidFill>
          <a:schemeClr val="lt1">
            <a:alpha val="90000"/>
            <a:hueOff val="0"/>
            <a:satOff val="0"/>
            <a:lumOff val="0"/>
            <a:alphaOff val="0"/>
          </a:schemeClr>
        </a:solidFill>
        <a:ln w="25400" cap="flat" cmpd="sng" algn="ctr">
          <a:solidFill>
            <a:schemeClr val="accent5">
              <a:hueOff val="-1264690"/>
              <a:satOff val="6166"/>
              <a:lumOff val="-69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Project</a:t>
          </a:r>
          <a:endParaRPr lang="en-US" sz="1000" kern="1200" dirty="0">
            <a:solidFill>
              <a:schemeClr val="tx1"/>
            </a:solidFill>
          </a:endParaRPr>
        </a:p>
      </dsp:txBody>
      <dsp:txXfrm>
        <a:off x="1278430" y="484320"/>
        <a:ext cx="1291238" cy="216008"/>
      </dsp:txXfrm>
    </dsp:sp>
    <dsp:sp modelId="{B1B271DA-E3E9-4348-A4E2-C6A39F6DEBAC}">
      <dsp:nvSpPr>
        <dsp:cNvPr id="0" name=""/>
        <dsp:cNvSpPr/>
      </dsp:nvSpPr>
      <dsp:spPr>
        <a:xfrm>
          <a:off x="1266745" y="741936"/>
          <a:ext cx="1314608" cy="239378"/>
        </a:xfrm>
        <a:prstGeom prst="roundRect">
          <a:avLst/>
        </a:prstGeom>
        <a:solidFill>
          <a:schemeClr val="lt1">
            <a:alpha val="90000"/>
            <a:hueOff val="0"/>
            <a:satOff val="0"/>
            <a:lumOff val="0"/>
            <a:alphaOff val="0"/>
          </a:schemeClr>
        </a:solidFill>
        <a:ln w="25400" cap="flat" cmpd="sng" algn="ctr">
          <a:solidFill>
            <a:schemeClr val="accent5">
              <a:hueOff val="-2529380"/>
              <a:satOff val="12332"/>
              <a:lumOff val="-13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Assignments</a:t>
          </a:r>
          <a:endParaRPr lang="en-US" sz="1000" kern="1200" dirty="0">
            <a:solidFill>
              <a:schemeClr val="tx1"/>
            </a:solidFill>
          </a:endParaRPr>
        </a:p>
      </dsp:txBody>
      <dsp:txXfrm>
        <a:off x="1278430" y="753621"/>
        <a:ext cx="1291238" cy="216008"/>
      </dsp:txXfrm>
    </dsp:sp>
    <dsp:sp modelId="{0D0BAD87-CEC6-46D6-9DAF-A4ED15849BCD}">
      <dsp:nvSpPr>
        <dsp:cNvPr id="0" name=""/>
        <dsp:cNvSpPr/>
      </dsp:nvSpPr>
      <dsp:spPr>
        <a:xfrm>
          <a:off x="1266745" y="1011237"/>
          <a:ext cx="1314608" cy="239378"/>
        </a:xfrm>
        <a:prstGeom prst="roundRect">
          <a:avLst/>
        </a:prstGeom>
        <a:solidFill>
          <a:schemeClr val="lt1">
            <a:alpha val="90000"/>
            <a:hueOff val="0"/>
            <a:satOff val="0"/>
            <a:lumOff val="0"/>
            <a:alphaOff val="0"/>
          </a:schemeClr>
        </a:solidFill>
        <a:ln w="25400" cap="flat" cmpd="sng" algn="ctr">
          <a:solidFill>
            <a:schemeClr val="accent5">
              <a:hueOff val="-3794070"/>
              <a:satOff val="18499"/>
              <a:lumOff val="-208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Exams</a:t>
          </a:r>
          <a:endParaRPr lang="en-US" sz="1000" kern="1200" dirty="0">
            <a:solidFill>
              <a:schemeClr val="tx1"/>
            </a:solidFill>
          </a:endParaRPr>
        </a:p>
      </dsp:txBody>
      <dsp:txXfrm>
        <a:off x="1278430" y="1022922"/>
        <a:ext cx="1291238" cy="216008"/>
      </dsp:txXfrm>
    </dsp:sp>
    <dsp:sp modelId="{6C1542CC-7054-47F4-B9D7-41DA39BC365C}">
      <dsp:nvSpPr>
        <dsp:cNvPr id="0" name=""/>
        <dsp:cNvSpPr/>
      </dsp:nvSpPr>
      <dsp:spPr>
        <a:xfrm>
          <a:off x="1266745" y="1280538"/>
          <a:ext cx="1314608" cy="239378"/>
        </a:xfrm>
        <a:prstGeom prst="roundRect">
          <a:avLst/>
        </a:prstGeom>
        <a:solidFill>
          <a:schemeClr val="lt1">
            <a:alpha val="90000"/>
            <a:hueOff val="0"/>
            <a:satOff val="0"/>
            <a:lumOff val="0"/>
            <a:alphaOff val="0"/>
          </a:schemeClr>
        </a:solidFill>
        <a:ln w="25400" cap="flat" cmpd="sng" algn="ctr">
          <a:solidFill>
            <a:schemeClr val="accent5">
              <a:hueOff val="-5058761"/>
              <a:satOff val="24665"/>
              <a:lumOff val="-277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Case studies</a:t>
          </a:r>
          <a:endParaRPr lang="en-US" sz="1000" kern="1200" dirty="0">
            <a:solidFill>
              <a:schemeClr val="tx1"/>
            </a:solidFill>
          </a:endParaRPr>
        </a:p>
      </dsp:txBody>
      <dsp:txXfrm>
        <a:off x="1278430" y="1292223"/>
        <a:ext cx="1291238" cy="216008"/>
      </dsp:txXfrm>
    </dsp:sp>
    <dsp:sp modelId="{9EAE864A-6743-4A86-9EC0-ED2843B86CAF}">
      <dsp:nvSpPr>
        <dsp:cNvPr id="0" name=""/>
        <dsp:cNvSpPr/>
      </dsp:nvSpPr>
      <dsp:spPr>
        <a:xfrm>
          <a:off x="1266745" y="1549839"/>
          <a:ext cx="1314608" cy="239378"/>
        </a:xfrm>
        <a:prstGeom prst="roundRect">
          <a:avLst/>
        </a:prstGeom>
        <a:solidFill>
          <a:schemeClr val="lt1">
            <a:alpha val="90000"/>
            <a:hueOff val="0"/>
            <a:satOff val="0"/>
            <a:lumOff val="0"/>
            <a:alphaOff val="0"/>
          </a:schemeClr>
        </a:solidFill>
        <a:ln w="25400" cap="flat" cmpd="sng" algn="ctr">
          <a:solidFill>
            <a:schemeClr val="accent5">
              <a:hueOff val="-6323450"/>
              <a:satOff val="30831"/>
              <a:lumOff val="-347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Quizzes</a:t>
          </a:r>
          <a:endParaRPr lang="en-US" sz="1000" kern="1200" dirty="0">
            <a:solidFill>
              <a:schemeClr val="tx1"/>
            </a:solidFill>
          </a:endParaRPr>
        </a:p>
      </dsp:txBody>
      <dsp:txXfrm>
        <a:off x="1278430" y="1561524"/>
        <a:ext cx="1291238" cy="216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AAB42-AF45-4687-AC6A-A5BC642B1E4D}">
      <dsp:nvSpPr>
        <dsp:cNvPr id="0" name=""/>
        <dsp:cNvSpPr/>
      </dsp:nvSpPr>
      <dsp:spPr>
        <a:xfrm>
          <a:off x="1736385" y="390426"/>
          <a:ext cx="3459849" cy="2739957"/>
        </a:xfrm>
        <a:prstGeom prst="blockArc">
          <a:avLst>
            <a:gd name="adj1" fmla="val 4850526"/>
            <a:gd name="adj2" fmla="val 10766412"/>
            <a:gd name="adj3" fmla="val 4643"/>
          </a:avLst>
        </a:prstGeom>
        <a:solidFill>
          <a:schemeClr val="accent5">
            <a:hueOff val="-6323450"/>
            <a:satOff val="30831"/>
            <a:lumOff val="-347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FD2816-57F3-4B5A-8E08-F03E58CF4E32}">
      <dsp:nvSpPr>
        <dsp:cNvPr id="0" name=""/>
        <dsp:cNvSpPr/>
      </dsp:nvSpPr>
      <dsp:spPr>
        <a:xfrm>
          <a:off x="2499796" y="531709"/>
          <a:ext cx="3352950" cy="2675436"/>
        </a:xfrm>
        <a:prstGeom prst="blockArc">
          <a:avLst>
            <a:gd name="adj1" fmla="val 97920"/>
            <a:gd name="adj2" fmla="val 6054342"/>
            <a:gd name="adj3" fmla="val 4643"/>
          </a:avLst>
        </a:prstGeom>
        <a:solidFill>
          <a:schemeClr val="accent5">
            <a:hueOff val="-3161725"/>
            <a:satOff val="15415"/>
            <a:lumOff val="-173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F9B524-AE4A-4562-A33D-15A5C331ABAE}">
      <dsp:nvSpPr>
        <dsp:cNvPr id="0" name=""/>
        <dsp:cNvSpPr/>
      </dsp:nvSpPr>
      <dsp:spPr>
        <a:xfrm>
          <a:off x="1967295" y="759315"/>
          <a:ext cx="3654323" cy="1887327"/>
        </a:xfrm>
        <a:prstGeom prst="blockArc">
          <a:avLst>
            <a:gd name="adj1" fmla="val 10835173"/>
            <a:gd name="adj2" fmla="val 35173"/>
            <a:gd name="adj3" fmla="val 396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C19824-59AE-4FD3-96CA-E9E896F76A17}">
      <dsp:nvSpPr>
        <dsp:cNvPr id="0" name=""/>
        <dsp:cNvSpPr/>
      </dsp:nvSpPr>
      <dsp:spPr>
        <a:xfrm>
          <a:off x="2693536" y="1239528"/>
          <a:ext cx="2272167" cy="1540557"/>
        </a:xfrm>
        <a:prstGeom prst="ellips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Course Evaluation</a:t>
          </a:r>
          <a:endParaRPr lang="en-SG" sz="2000" kern="1200" dirty="0"/>
        </a:p>
      </dsp:txBody>
      <dsp:txXfrm>
        <a:off x="3026287" y="1465137"/>
        <a:ext cx="1606665" cy="1089339"/>
      </dsp:txXfrm>
    </dsp:sp>
    <dsp:sp modelId="{06931A15-4BD9-4B3F-BEBC-B24506507A1C}">
      <dsp:nvSpPr>
        <dsp:cNvPr id="0" name=""/>
        <dsp:cNvSpPr/>
      </dsp:nvSpPr>
      <dsp:spPr>
        <a:xfrm>
          <a:off x="698494" y="1117332"/>
          <a:ext cx="2436180" cy="884182"/>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Competencies</a:t>
          </a:r>
          <a:endParaRPr lang="en-SG" sz="2000" kern="1200" dirty="0"/>
        </a:p>
      </dsp:txBody>
      <dsp:txXfrm>
        <a:off x="1055264" y="1246817"/>
        <a:ext cx="1722640" cy="625212"/>
      </dsp:txXfrm>
    </dsp:sp>
    <dsp:sp modelId="{1EDA54D9-75CD-4627-8043-E0CE7003C88C}">
      <dsp:nvSpPr>
        <dsp:cNvPr id="0" name=""/>
        <dsp:cNvSpPr/>
      </dsp:nvSpPr>
      <dsp:spPr>
        <a:xfrm>
          <a:off x="4584695" y="1195818"/>
          <a:ext cx="2334617" cy="805697"/>
        </a:xfrm>
        <a:prstGeom prst="ellipse">
          <a:avLst/>
        </a:prstGeom>
        <a:solidFill>
          <a:schemeClr val="accent5">
            <a:hueOff val="-3161725"/>
            <a:satOff val="15415"/>
            <a:lumOff val="-173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Assessments</a:t>
          </a:r>
          <a:endParaRPr lang="en-SG" sz="2000" kern="1200" dirty="0"/>
        </a:p>
      </dsp:txBody>
      <dsp:txXfrm>
        <a:off x="4926592" y="1313810"/>
        <a:ext cx="1650823" cy="569713"/>
      </dsp:txXfrm>
    </dsp:sp>
    <dsp:sp modelId="{9CEB2A50-4BA4-4F72-BCA4-6533B826182A}">
      <dsp:nvSpPr>
        <dsp:cNvPr id="0" name=""/>
        <dsp:cNvSpPr/>
      </dsp:nvSpPr>
      <dsp:spPr>
        <a:xfrm>
          <a:off x="2451103" y="2687319"/>
          <a:ext cx="2717898" cy="937757"/>
        </a:xfrm>
        <a:prstGeom prst="ellipse">
          <a:avLst/>
        </a:prstGeom>
        <a:solidFill>
          <a:schemeClr val="accent5">
            <a:hueOff val="-6323450"/>
            <a:satOff val="30831"/>
            <a:lumOff val="-347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Teaching activities</a:t>
          </a:r>
          <a:endParaRPr lang="en-SG" sz="2000" kern="1200" dirty="0"/>
        </a:p>
      </dsp:txBody>
      <dsp:txXfrm>
        <a:off x="2849130" y="2824650"/>
        <a:ext cx="1921844" cy="66309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7AE667-2432-4CA1-AF88-5AF15A5C764B}" type="datetimeFigureOut">
              <a:rPr lang="en-US" smtClean="0"/>
              <a:t>10/10/2014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46B20A-5E8F-4D62-B239-40B837E26573}" type="slidenum">
              <a:rPr lang="en-US" smtClean="0"/>
              <a:t>‹#›</a:t>
            </a:fld>
            <a:endParaRPr lang="en-US"/>
          </a:p>
        </p:txBody>
      </p:sp>
    </p:spTree>
    <p:extLst>
      <p:ext uri="{BB962C8B-B14F-4D97-AF65-F5344CB8AC3E}">
        <p14:creationId xmlns:p14="http://schemas.microsoft.com/office/powerpoint/2010/main" val="2338479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fld id="{93D491E5-34E9-4777-B74C-8D3A61382A2D}" type="slidenum">
              <a:rPr lang="en-US" altLang="en-US" smtClean="0"/>
              <a:pPr eaLnBrk="1" hangingPunct="1"/>
              <a:t>2</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Communicating Curriculum Intentionality – Curriculum Purpose and Goals</a:t>
            </a:r>
          </a:p>
          <a:p>
            <a:endParaRPr lang="en-US" altLang="en-US" dirty="0" smtClean="0"/>
          </a:p>
          <a:p>
            <a:pPr>
              <a:buFontTx/>
              <a:buChar char="•"/>
            </a:pPr>
            <a:r>
              <a:rPr lang="en-US" altLang="en-US" dirty="0" smtClean="0"/>
              <a:t>Transparency and clarity of intended learning outcomes and the curriculum that advances these outcomes become increasingly critical for accountability purposes</a:t>
            </a:r>
          </a:p>
          <a:p>
            <a:pPr>
              <a:buFontTx/>
              <a:buChar char="•"/>
            </a:pPr>
            <a:r>
              <a:rPr lang="en-US" altLang="en-US" dirty="0" smtClean="0"/>
              <a:t>Structures of current curricula often resemble mazes; often, not only students but experienced professors-advisors experience difficulties in progressing through curricula. </a:t>
            </a:r>
          </a:p>
          <a:p>
            <a:pPr>
              <a:buFontTx/>
              <a:buChar char="•"/>
            </a:pPr>
            <a:r>
              <a:rPr lang="en-US" altLang="en-US" dirty="0" smtClean="0"/>
              <a:t>Structure and purposes of the curriculum should be transparent, explicit, easy to demonstrate, and easy to understand, and easy to navigate</a:t>
            </a:r>
          </a:p>
          <a:p>
            <a:pPr>
              <a:buFontTx/>
              <a:buChar char="•"/>
            </a:pPr>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b="1" i="1" dirty="0" smtClean="0"/>
              <a:t>Curriculum Alignment </a:t>
            </a:r>
            <a:r>
              <a:rPr lang="en-US" altLang="en-US" dirty="0" smtClean="0"/>
              <a:t>is an iterative process involving systematic study (curriculum mapping, analysis, and interpretation) of curricular components to determine the degree of </a:t>
            </a:r>
            <a:r>
              <a:rPr lang="en-US" altLang="en-US" b="1" i="1" u="sng" dirty="0" smtClean="0"/>
              <a:t>consistency</a:t>
            </a:r>
            <a:r>
              <a:rPr lang="en-US" altLang="en-US" dirty="0" smtClean="0"/>
              <a:t> between what faculty expect students to learn, what faculty think they teach, and what students learn as a result of their educational experiences. Curriculum Alignment ensures that </a:t>
            </a:r>
          </a:p>
          <a:p>
            <a:pPr lvl="1">
              <a:buFontTx/>
              <a:buChar char="•"/>
            </a:pPr>
            <a:r>
              <a:rPr lang="en-US" altLang="en-US" dirty="0" smtClean="0"/>
              <a:t>Faculty teach what they claim they teach</a:t>
            </a:r>
          </a:p>
          <a:p>
            <a:pPr lvl="1">
              <a:buFontTx/>
              <a:buChar char="•"/>
            </a:pPr>
            <a:r>
              <a:rPr lang="en-US" altLang="en-US" dirty="0" smtClean="0"/>
              <a:t>Student learn what they are supposed to learn</a:t>
            </a:r>
          </a:p>
          <a:p>
            <a:pPr>
              <a:buFontTx/>
              <a:buChar char="•"/>
            </a:pPr>
            <a:r>
              <a:rPr lang="en-US" altLang="en-US" dirty="0" smtClean="0"/>
              <a:t>English (1978) described the “fictional curriculum”. This is the </a:t>
            </a:r>
            <a:r>
              <a:rPr lang="en-US" altLang="en-US" u="sng" dirty="0" smtClean="0"/>
              <a:t>declared</a:t>
            </a:r>
            <a:r>
              <a:rPr lang="en-US" altLang="en-US" dirty="0" smtClean="0"/>
              <a:t> curriculum – what it is assumed the student is learning. This may different from the ‘real” or </a:t>
            </a:r>
            <a:r>
              <a:rPr lang="en-US" altLang="en-US" u="sng" dirty="0" smtClean="0"/>
              <a:t>taught</a:t>
            </a:r>
            <a:r>
              <a:rPr lang="en-US" altLang="en-US" dirty="0" smtClean="0"/>
              <a:t> curriculum – that is, the curriculum as it is delivered to the student. It may also be different from the “</a:t>
            </a:r>
            <a:r>
              <a:rPr lang="en-US" altLang="en-US" u="sng" dirty="0" smtClean="0"/>
              <a:t>learned</a:t>
            </a:r>
            <a:r>
              <a:rPr lang="en-US" altLang="en-US" dirty="0" smtClean="0"/>
              <a:t>” or “tested” curriculum – what students actually learn. </a:t>
            </a:r>
          </a:p>
          <a:p>
            <a:pPr>
              <a:buFontTx/>
              <a:buChar char="•"/>
            </a:pPr>
            <a:r>
              <a:rPr lang="en-US" altLang="en-US" dirty="0" smtClean="0"/>
              <a:t>In a perfect, ideal world, these three circles will be perfectly aligned, that is there will be one circle.</a:t>
            </a:r>
          </a:p>
          <a:p>
            <a:pPr>
              <a:buFontTx/>
              <a:buChar char="•"/>
            </a:pPr>
            <a:endParaRPr lang="en-US" altLang="en-US" dirty="0" smtClean="0"/>
          </a:p>
          <a:p>
            <a:r>
              <a:rPr lang="en-US" altLang="en-US" dirty="0" smtClean="0"/>
              <a:t> </a:t>
            </a:r>
          </a:p>
          <a:p>
            <a:pPr>
              <a:buFontTx/>
              <a:buChar char="•"/>
            </a:pPr>
            <a:r>
              <a:rPr lang="en-US" altLang="en-US" b="1" i="1" dirty="0" smtClean="0"/>
              <a:t>Curriculum Intentionality </a:t>
            </a:r>
            <a:r>
              <a:rPr lang="en-US" altLang="en-US" dirty="0" smtClean="0"/>
              <a:t>is a deliberate and systematic</a:t>
            </a:r>
            <a:r>
              <a:rPr lang="en-US" altLang="en-US" b="1" dirty="0" smtClean="0"/>
              <a:t> </a:t>
            </a:r>
            <a:r>
              <a:rPr lang="en-US" altLang="en-US" dirty="0" smtClean="0"/>
              <a:t>alignment of intended program learning outcomes with course-level pedagogies and instructional and learning activities</a:t>
            </a:r>
            <a:r>
              <a:rPr lang="en-US" altLang="en-US" i="1" dirty="0" smtClean="0"/>
              <a:t>.</a:t>
            </a:r>
          </a:p>
          <a:p>
            <a:endParaRPr lang="en-US" altLang="en-US" i="1" dirty="0" smtClean="0"/>
          </a:p>
          <a:p>
            <a:r>
              <a:rPr lang="en-US" altLang="en-US" dirty="0" smtClean="0"/>
              <a:t>Three Intentionality  questions:</a:t>
            </a:r>
          </a:p>
          <a:p>
            <a:pPr lvl="1">
              <a:buFontTx/>
              <a:buChar char="•"/>
            </a:pPr>
            <a:r>
              <a:rPr lang="en-US" altLang="en-US" dirty="0" smtClean="0"/>
              <a:t>“Are we teaching what is being tested”? (opportunities to learn)</a:t>
            </a:r>
          </a:p>
          <a:p>
            <a:pPr lvl="1">
              <a:buFontTx/>
              <a:buChar char="•"/>
            </a:pPr>
            <a:r>
              <a:rPr lang="en-US" altLang="en-US" dirty="0" smtClean="0"/>
              <a:t>“Is what we are teaching being tested?” (Content coverage) </a:t>
            </a:r>
          </a:p>
          <a:p>
            <a:pPr lvl="1">
              <a:buFontTx/>
              <a:buChar char="•"/>
            </a:pPr>
            <a:r>
              <a:rPr lang="en-US" altLang="en-US" dirty="0" smtClean="0"/>
              <a:t> “Does assessment measure student progress in achieving intended learning outcomes?” (content validity)</a:t>
            </a:r>
          </a:p>
          <a:p>
            <a:pPr lvl="1">
              <a:buFontTx/>
              <a:buChar char="•"/>
            </a:pPr>
            <a:endParaRPr lang="en-US" altLang="en-US" dirty="0" smtClean="0"/>
          </a:p>
          <a:p>
            <a:pPr>
              <a:buFontTx/>
              <a:buChar char="•"/>
            </a:pPr>
            <a:endParaRPr lang="en-US" altLang="en-US" dirty="0" smtClean="0"/>
          </a:p>
          <a:p>
            <a:endParaRPr lang="en-US" dirty="0" smtClean="0"/>
          </a:p>
          <a:p>
            <a:r>
              <a:rPr lang="en-US" dirty="0" smtClean="0"/>
              <a:t>Teaching </a:t>
            </a:r>
          </a:p>
          <a:p>
            <a:r>
              <a:rPr lang="en-US" dirty="0" smtClean="0"/>
              <a:t>Includes the topics that are taught together with the delivery activities. </a:t>
            </a:r>
          </a:p>
          <a:p>
            <a:r>
              <a:rPr lang="en-US" dirty="0" smtClean="0"/>
              <a:t>We also assume that the topics are embedded in the competencies. For example</a:t>
            </a:r>
            <a:endParaRPr lang="en-SG" dirty="0"/>
          </a:p>
        </p:txBody>
      </p:sp>
      <p:sp>
        <p:nvSpPr>
          <p:cNvPr id="4" name="Slide Number Placeholder 3"/>
          <p:cNvSpPr>
            <a:spLocks noGrp="1"/>
          </p:cNvSpPr>
          <p:nvPr>
            <p:ph type="sldNum" sz="quarter" idx="10"/>
          </p:nvPr>
        </p:nvSpPr>
        <p:spPr/>
        <p:txBody>
          <a:bodyPr/>
          <a:lstStyle/>
          <a:p>
            <a:fld id="{7F46B20A-5E8F-4D62-B239-40B837E26573}" type="slidenum">
              <a:rPr lang="en-US" smtClean="0"/>
              <a:t>4</a:t>
            </a:fld>
            <a:endParaRPr lang="en-US"/>
          </a:p>
        </p:txBody>
      </p:sp>
    </p:spTree>
    <p:extLst>
      <p:ext uri="{BB962C8B-B14F-4D97-AF65-F5344CB8AC3E}">
        <p14:creationId xmlns:p14="http://schemas.microsoft.com/office/powerpoint/2010/main" val="1361906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First, alignment increases the probability that teachers will provide students with the opportunities to learn and practice the knowledge and skills that will be required on the various assessments they design. </a:t>
            </a:r>
          </a:p>
          <a:p>
            <a:r>
              <a:rPr lang="en-US" sz="1200" dirty="0" smtClean="0"/>
              <a:t>Second, when assessments and objectives are aligned, “good grades” are more likely to translate into “good learning”. When objectives and assessments are misaligned, many students will focus their efforts on activities that will lead to good grades on assessments, rather than focusing their efforts on learning what teaching staff believe is important.</a:t>
            </a:r>
          </a:p>
          <a:p>
            <a:r>
              <a:rPr lang="en-US" sz="1200" dirty="0" smtClean="0"/>
              <a:t>Third, alignment can aid in suggesting assessment questions to the teaching staff.</a:t>
            </a:r>
          </a:p>
          <a:p>
            <a:r>
              <a:rPr lang="en-US" sz="1200" dirty="0" smtClean="0"/>
              <a:t>Fourth, misalignment can aid teaching staff in the redefining the course competencies or redesigning the assessments. It also aids to discover the gaps in the overall curriculum.</a:t>
            </a:r>
          </a:p>
          <a:p>
            <a:endParaRPr lang="en-SG" dirty="0"/>
          </a:p>
        </p:txBody>
      </p:sp>
      <p:sp>
        <p:nvSpPr>
          <p:cNvPr id="4" name="Slide Number Placeholder 3"/>
          <p:cNvSpPr>
            <a:spLocks noGrp="1"/>
          </p:cNvSpPr>
          <p:nvPr>
            <p:ph type="sldNum" sz="quarter" idx="10"/>
          </p:nvPr>
        </p:nvSpPr>
        <p:spPr/>
        <p:txBody>
          <a:bodyPr/>
          <a:lstStyle/>
          <a:p>
            <a:fld id="{7F46B20A-5E8F-4D62-B239-40B837E26573}" type="slidenum">
              <a:rPr lang="en-US" smtClean="0"/>
              <a:t>5</a:t>
            </a:fld>
            <a:endParaRPr lang="en-US"/>
          </a:p>
        </p:txBody>
      </p:sp>
    </p:spTree>
    <p:extLst>
      <p:ext uri="{BB962C8B-B14F-4D97-AF65-F5344CB8AC3E}">
        <p14:creationId xmlns:p14="http://schemas.microsoft.com/office/powerpoint/2010/main" val="1228832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7F46B20A-5E8F-4D62-B239-40B837E26573}" type="slidenum">
              <a:rPr lang="en-US" smtClean="0"/>
              <a:t>11</a:t>
            </a:fld>
            <a:endParaRPr lang="en-US"/>
          </a:p>
        </p:txBody>
      </p:sp>
    </p:spTree>
    <p:extLst>
      <p:ext uri="{BB962C8B-B14F-4D97-AF65-F5344CB8AC3E}">
        <p14:creationId xmlns:p14="http://schemas.microsoft.com/office/powerpoint/2010/main" val="3837440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information systems, the assessments can may focus more on the higher cognitive levels such as application, analysis, evaluation and synthesis. So, Porter’s model may not be an appropriate tool for the measurement. Hence, we propose a </a:t>
            </a:r>
            <a:endParaRPr lang="en-SG" dirty="0"/>
          </a:p>
        </p:txBody>
      </p:sp>
      <p:sp>
        <p:nvSpPr>
          <p:cNvPr id="4" name="Slide Number Placeholder 3"/>
          <p:cNvSpPr>
            <a:spLocks noGrp="1"/>
          </p:cNvSpPr>
          <p:nvPr>
            <p:ph type="sldNum" sz="quarter" idx="10"/>
          </p:nvPr>
        </p:nvSpPr>
        <p:spPr/>
        <p:txBody>
          <a:bodyPr/>
          <a:lstStyle/>
          <a:p>
            <a:fld id="{7F46B20A-5E8F-4D62-B239-40B837E26573}" type="slidenum">
              <a:rPr lang="en-US" smtClean="0"/>
              <a:t>12</a:t>
            </a:fld>
            <a:endParaRPr lang="en-US"/>
          </a:p>
        </p:txBody>
      </p:sp>
    </p:spTree>
    <p:extLst>
      <p:ext uri="{BB962C8B-B14F-4D97-AF65-F5344CB8AC3E}">
        <p14:creationId xmlns:p14="http://schemas.microsoft.com/office/powerpoint/2010/main" val="2074552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Competencies  for topics such as executive view, external entity are at very low level where as as-is process, workflow are above average and process model, business process are at the highest. Can improve this graph for better view.</a:t>
            </a:r>
          </a:p>
          <a:p>
            <a:endParaRPr lang="en-SG" dirty="0"/>
          </a:p>
        </p:txBody>
      </p:sp>
      <p:sp>
        <p:nvSpPr>
          <p:cNvPr id="4" name="Slide Number Placeholder 3"/>
          <p:cNvSpPr>
            <a:spLocks noGrp="1"/>
          </p:cNvSpPr>
          <p:nvPr>
            <p:ph type="sldNum" sz="quarter" idx="10"/>
          </p:nvPr>
        </p:nvSpPr>
        <p:spPr/>
        <p:txBody>
          <a:bodyPr/>
          <a:lstStyle/>
          <a:p>
            <a:fld id="{7F46B20A-5E8F-4D62-B239-40B837E26573}" type="slidenum">
              <a:rPr lang="en-US" smtClean="0"/>
              <a:t>20</a:t>
            </a:fld>
            <a:endParaRPr lang="en-US"/>
          </a:p>
        </p:txBody>
      </p:sp>
    </p:spTree>
    <p:extLst>
      <p:ext uri="{BB962C8B-B14F-4D97-AF65-F5344CB8AC3E}">
        <p14:creationId xmlns:p14="http://schemas.microsoft.com/office/powerpoint/2010/main" val="3605066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Example topics and missing assessments at cognitive levels</a:t>
            </a:r>
            <a:endParaRPr lang="en-SG" dirty="0"/>
          </a:p>
        </p:txBody>
      </p:sp>
      <p:sp>
        <p:nvSpPr>
          <p:cNvPr id="4" name="Slide Number Placeholder 3"/>
          <p:cNvSpPr>
            <a:spLocks noGrp="1"/>
          </p:cNvSpPr>
          <p:nvPr>
            <p:ph type="sldNum" sz="quarter" idx="10"/>
          </p:nvPr>
        </p:nvSpPr>
        <p:spPr/>
        <p:txBody>
          <a:bodyPr/>
          <a:lstStyle/>
          <a:p>
            <a:fld id="{7F46B20A-5E8F-4D62-B239-40B837E26573}" type="slidenum">
              <a:rPr lang="en-US" smtClean="0"/>
              <a:t>24</a:t>
            </a:fld>
            <a:endParaRPr lang="en-US"/>
          </a:p>
        </p:txBody>
      </p:sp>
    </p:spTree>
    <p:extLst>
      <p:ext uri="{BB962C8B-B14F-4D97-AF65-F5344CB8AC3E}">
        <p14:creationId xmlns:p14="http://schemas.microsoft.com/office/powerpoint/2010/main" val="3456971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FOS_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9388" y="104775"/>
            <a:ext cx="17589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8" y="330200"/>
            <a:ext cx="168751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GB"/>
          </a:p>
        </p:txBody>
      </p:sp>
      <p:sp>
        <p:nvSpPr>
          <p:cNvPr id="65559" name="Rectangle 23"/>
          <p:cNvSpPr>
            <a:spLocks noGrp="1" noChangeArrowheads="1"/>
          </p:cNvSpPr>
          <p:nvPr>
            <p:ph type="ctrTitle"/>
          </p:nvPr>
        </p:nvSpPr>
        <p:spPr>
          <a:xfrm>
            <a:off x="141288" y="2722563"/>
            <a:ext cx="8861425" cy="519112"/>
          </a:xfrm>
        </p:spPr>
        <p:txBody>
          <a:bodyPr/>
          <a:lstStyle>
            <a:lvl1pPr algn="ctr">
              <a:defRPr/>
            </a:lvl1pPr>
          </a:lstStyle>
          <a:p>
            <a:r>
              <a:rPr lang="en-US" smtClean="0"/>
              <a:t>Click to edit Master title style</a:t>
            </a:r>
            <a:endParaRPr lang="en-US"/>
          </a:p>
        </p:txBody>
      </p:sp>
      <p:sp>
        <p:nvSpPr>
          <p:cNvPr id="6" name="Rectangle 14"/>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b="0" smtClean="0">
                <a:solidFill>
                  <a:schemeClr val="bg2"/>
                </a:solidFill>
              </a:defRPr>
            </a:lvl1pPr>
          </a:lstStyle>
          <a:p>
            <a:endParaRPr lang="en-US"/>
          </a:p>
        </p:txBody>
      </p:sp>
      <p:sp>
        <p:nvSpPr>
          <p:cNvPr id="7" name="Rectangle 15"/>
          <p:cNvSpPr>
            <a:spLocks noGrp="1" noChangeArrowheads="1"/>
          </p:cNvSpPr>
          <p:nvPr>
            <p:ph type="ftr" sz="quarter" idx="11"/>
          </p:nvPr>
        </p:nvSpPr>
        <p:spPr bwMode="auto">
          <a:xfrm>
            <a:off x="34290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b="0">
                <a:solidFill>
                  <a:schemeClr val="bg2"/>
                </a:solidFill>
              </a:defRPr>
            </a:lvl1pPr>
          </a:lstStyle>
          <a:p>
            <a:endParaRPr lang="en-US"/>
          </a:p>
        </p:txBody>
      </p:sp>
      <p:sp>
        <p:nvSpPr>
          <p:cNvPr id="8" name="Rectangle 16"/>
          <p:cNvSpPr>
            <a:spLocks noGrp="1" noChangeArrowheads="1"/>
          </p:cNvSpPr>
          <p:nvPr>
            <p:ph type="sldNum" sz="quarter" idx="12"/>
          </p:nvPr>
        </p:nvSpPr>
        <p:spPr>
          <a:xfrm>
            <a:off x="6858000" y="6248400"/>
            <a:ext cx="1905000" cy="457200"/>
          </a:xfrm>
        </p:spPr>
        <p:txBody>
          <a:bodyPr anchor="b"/>
          <a:lstStyle>
            <a:lvl1pPr>
              <a:defRPr sz="1400" b="0" smtClean="0">
                <a:solidFill>
                  <a:schemeClr val="bg2"/>
                </a:solidFill>
                <a:latin typeface="Tahoma" pitchFamily="34" charset="0"/>
              </a:defRPr>
            </a:lvl1pPr>
          </a:lstStyle>
          <a:p>
            <a:fld id="{A1ECC917-0FBB-447E-AA82-30036AF18AB9}" type="slidenum">
              <a:rPr lang="en-US" smtClean="0"/>
              <a:t>‹#›</a:t>
            </a:fld>
            <a:endParaRPr lang="en-US"/>
          </a:p>
        </p:txBody>
      </p:sp>
    </p:spTree>
    <p:extLst>
      <p:ext uri="{BB962C8B-B14F-4D97-AF65-F5344CB8AC3E}">
        <p14:creationId xmlns:p14="http://schemas.microsoft.com/office/powerpoint/2010/main" val="1583037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fld id="{A1ECC917-0FBB-447E-AA82-30036AF18AB9}" type="slidenum">
              <a:rPr lang="en-US" smtClean="0"/>
              <a:t>‹#›</a:t>
            </a:fld>
            <a:endParaRPr lang="en-US"/>
          </a:p>
        </p:txBody>
      </p:sp>
    </p:spTree>
    <p:extLst>
      <p:ext uri="{BB962C8B-B14F-4D97-AF65-F5344CB8AC3E}">
        <p14:creationId xmlns:p14="http://schemas.microsoft.com/office/powerpoint/2010/main" val="855629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192088"/>
            <a:ext cx="2179638"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1138" y="192088"/>
            <a:ext cx="6389687"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fld id="{A1ECC917-0FBB-447E-AA82-30036AF18AB9}" type="slidenum">
              <a:rPr lang="en-US" smtClean="0"/>
              <a:t>‹#›</a:t>
            </a:fld>
            <a:endParaRPr lang="en-US"/>
          </a:p>
        </p:txBody>
      </p:sp>
    </p:spTree>
    <p:extLst>
      <p:ext uri="{BB962C8B-B14F-4D97-AF65-F5344CB8AC3E}">
        <p14:creationId xmlns:p14="http://schemas.microsoft.com/office/powerpoint/2010/main" val="2366357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FOS_H"/>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29388" y="104775"/>
            <a:ext cx="17589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si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138" y="330200"/>
            <a:ext cx="168751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GB"/>
          </a:p>
        </p:txBody>
      </p:sp>
      <p:sp>
        <p:nvSpPr>
          <p:cNvPr id="65559" name="Rectangle 23"/>
          <p:cNvSpPr>
            <a:spLocks noGrp="1" noChangeArrowheads="1"/>
          </p:cNvSpPr>
          <p:nvPr>
            <p:ph type="ctrTitle"/>
          </p:nvPr>
        </p:nvSpPr>
        <p:spPr>
          <a:xfrm>
            <a:off x="141288" y="2722563"/>
            <a:ext cx="8861425" cy="519112"/>
          </a:xfrm>
        </p:spPr>
        <p:txBody>
          <a:bodyPr/>
          <a:lstStyle>
            <a:lvl1pPr algn="ctr">
              <a:defRPr/>
            </a:lvl1pPr>
          </a:lstStyle>
          <a:p>
            <a:r>
              <a:rPr lang="en-US" smtClean="0"/>
              <a:t>Click to edit Master title style</a:t>
            </a:r>
            <a:endParaRPr lang="en-US"/>
          </a:p>
        </p:txBody>
      </p:sp>
      <p:sp>
        <p:nvSpPr>
          <p:cNvPr id="6" name="Rectangle 14"/>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b="0" smtClean="0">
                <a:solidFill>
                  <a:srgbClr val="1C1C1C"/>
                </a:solidFill>
              </a:defRPr>
            </a:lvl1pPr>
          </a:lstStyle>
          <a:p>
            <a:pPr>
              <a:defRPr/>
            </a:pPr>
            <a:endParaRPr lang="en-GB" altLang="en-US"/>
          </a:p>
        </p:txBody>
      </p:sp>
      <p:sp>
        <p:nvSpPr>
          <p:cNvPr id="7" name="Rectangle 15"/>
          <p:cNvSpPr>
            <a:spLocks noGrp="1" noChangeArrowheads="1"/>
          </p:cNvSpPr>
          <p:nvPr>
            <p:ph type="ftr" sz="quarter" idx="11"/>
          </p:nvPr>
        </p:nvSpPr>
        <p:spPr bwMode="auto">
          <a:xfrm>
            <a:off x="34290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b="0" i="0">
                <a:solidFill>
                  <a:srgbClr val="1C1C1C"/>
                </a:solidFill>
              </a:defRPr>
            </a:lvl1pPr>
          </a:lstStyle>
          <a:p>
            <a:pPr>
              <a:defRPr/>
            </a:pPr>
            <a:endParaRPr lang="en-GB"/>
          </a:p>
        </p:txBody>
      </p:sp>
      <p:sp>
        <p:nvSpPr>
          <p:cNvPr id="8" name="Rectangle 16"/>
          <p:cNvSpPr>
            <a:spLocks noGrp="1" noChangeArrowheads="1"/>
          </p:cNvSpPr>
          <p:nvPr>
            <p:ph type="sldNum" sz="quarter" idx="12"/>
          </p:nvPr>
        </p:nvSpPr>
        <p:spPr>
          <a:xfrm>
            <a:off x="6858000" y="6248400"/>
            <a:ext cx="1905000" cy="457200"/>
          </a:xfrm>
        </p:spPr>
        <p:txBody>
          <a:bodyPr anchor="b"/>
          <a:lstStyle>
            <a:lvl1pPr>
              <a:defRPr sz="1400" b="0" smtClean="0">
                <a:solidFill>
                  <a:srgbClr val="1C1C1C"/>
                </a:solidFill>
                <a:latin typeface="Tahoma" pitchFamily="34" charset="0"/>
              </a:defRPr>
            </a:lvl1pPr>
          </a:lstStyle>
          <a:p>
            <a:pPr>
              <a:defRPr/>
            </a:pPr>
            <a:fld id="{57369015-C78F-4240-B572-44FF5E0B4E9B}" type="slidenum">
              <a:rPr lang="en-GB" altLang="en-US"/>
              <a:pPr>
                <a:defRPr/>
              </a:pPr>
              <a:t>‹#›</a:t>
            </a:fld>
            <a:endParaRPr lang="en-GB" altLang="en-US"/>
          </a:p>
        </p:txBody>
      </p:sp>
    </p:spTree>
    <p:extLst>
      <p:ext uri="{BB962C8B-B14F-4D97-AF65-F5344CB8AC3E}">
        <p14:creationId xmlns:p14="http://schemas.microsoft.com/office/powerpoint/2010/main" val="738321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28"/>
          <p:cNvSpPr>
            <a:spLocks noGrp="1" noChangeArrowheads="1"/>
          </p:cNvSpPr>
          <p:nvPr>
            <p:ph type="sldNum" sz="quarter" idx="10"/>
          </p:nvPr>
        </p:nvSpPr>
        <p:spPr>
          <a:ln/>
        </p:spPr>
        <p:txBody>
          <a:bodyPr/>
          <a:lstStyle>
            <a:lvl1pPr>
              <a:defRPr/>
            </a:lvl1pPr>
          </a:lstStyle>
          <a:p>
            <a:pPr>
              <a:defRPr/>
            </a:pPr>
            <a:fld id="{4A8A62BB-5459-430E-AB7F-2DA6D8AC8416}" type="slidenum">
              <a:rPr lang="en-US" altLang="en-US"/>
              <a:pPr>
                <a:defRPr/>
              </a:pPr>
              <a:t>‹#›</a:t>
            </a:fld>
            <a:endParaRPr lang="en-US" altLang="en-US"/>
          </a:p>
        </p:txBody>
      </p:sp>
    </p:spTree>
    <p:extLst>
      <p:ext uri="{BB962C8B-B14F-4D97-AF65-F5344CB8AC3E}">
        <p14:creationId xmlns:p14="http://schemas.microsoft.com/office/powerpoint/2010/main" val="529337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0D7A9080-40BE-4A8D-A8EA-E9F6E5AFECEC}" type="slidenum">
              <a:rPr lang="en-US" altLang="en-US"/>
              <a:pPr>
                <a:defRPr/>
              </a:pPr>
              <a:t>‹#›</a:t>
            </a:fld>
            <a:endParaRPr lang="en-US" altLang="en-US"/>
          </a:p>
        </p:txBody>
      </p:sp>
    </p:spTree>
    <p:extLst>
      <p:ext uri="{BB962C8B-B14F-4D97-AF65-F5344CB8AC3E}">
        <p14:creationId xmlns:p14="http://schemas.microsoft.com/office/powerpoint/2010/main" val="384045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211138" y="762000"/>
            <a:ext cx="4275137" cy="554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38675" y="762000"/>
            <a:ext cx="4276725" cy="554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28"/>
          <p:cNvSpPr>
            <a:spLocks noGrp="1" noChangeArrowheads="1"/>
          </p:cNvSpPr>
          <p:nvPr>
            <p:ph type="sldNum" sz="quarter" idx="10"/>
          </p:nvPr>
        </p:nvSpPr>
        <p:spPr>
          <a:ln/>
        </p:spPr>
        <p:txBody>
          <a:bodyPr/>
          <a:lstStyle>
            <a:lvl1pPr>
              <a:defRPr/>
            </a:lvl1pPr>
          </a:lstStyle>
          <a:p>
            <a:pPr>
              <a:defRPr/>
            </a:pPr>
            <a:fld id="{741D9F10-D92F-42F6-91DC-02D07E761751}" type="slidenum">
              <a:rPr lang="en-US" altLang="en-US"/>
              <a:pPr>
                <a:defRPr/>
              </a:pPr>
              <a:t>‹#›</a:t>
            </a:fld>
            <a:endParaRPr lang="en-US" altLang="en-US"/>
          </a:p>
        </p:txBody>
      </p:sp>
    </p:spTree>
    <p:extLst>
      <p:ext uri="{BB962C8B-B14F-4D97-AF65-F5344CB8AC3E}">
        <p14:creationId xmlns:p14="http://schemas.microsoft.com/office/powerpoint/2010/main" val="4028505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28"/>
          <p:cNvSpPr>
            <a:spLocks noGrp="1" noChangeArrowheads="1"/>
          </p:cNvSpPr>
          <p:nvPr>
            <p:ph type="sldNum" sz="quarter" idx="10"/>
          </p:nvPr>
        </p:nvSpPr>
        <p:spPr>
          <a:ln/>
        </p:spPr>
        <p:txBody>
          <a:bodyPr/>
          <a:lstStyle>
            <a:lvl1pPr>
              <a:defRPr/>
            </a:lvl1pPr>
          </a:lstStyle>
          <a:p>
            <a:pPr>
              <a:defRPr/>
            </a:pPr>
            <a:fld id="{5E62FD66-D52F-410B-BF61-D23DDA1A41CA}" type="slidenum">
              <a:rPr lang="en-US" altLang="en-US"/>
              <a:pPr>
                <a:defRPr/>
              </a:pPr>
              <a:t>‹#›</a:t>
            </a:fld>
            <a:endParaRPr lang="en-US" altLang="en-US"/>
          </a:p>
        </p:txBody>
      </p:sp>
    </p:spTree>
    <p:extLst>
      <p:ext uri="{BB962C8B-B14F-4D97-AF65-F5344CB8AC3E}">
        <p14:creationId xmlns:p14="http://schemas.microsoft.com/office/powerpoint/2010/main" val="525102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28"/>
          <p:cNvSpPr>
            <a:spLocks noGrp="1" noChangeArrowheads="1"/>
          </p:cNvSpPr>
          <p:nvPr>
            <p:ph type="sldNum" sz="quarter" idx="10"/>
          </p:nvPr>
        </p:nvSpPr>
        <p:spPr>
          <a:ln/>
        </p:spPr>
        <p:txBody>
          <a:bodyPr/>
          <a:lstStyle>
            <a:lvl1pPr>
              <a:defRPr/>
            </a:lvl1pPr>
          </a:lstStyle>
          <a:p>
            <a:pPr>
              <a:defRPr/>
            </a:pPr>
            <a:fld id="{BE22D003-61FF-430C-B0C9-CD3DB64FA666}" type="slidenum">
              <a:rPr lang="en-US" altLang="en-US"/>
              <a:pPr>
                <a:defRPr/>
              </a:pPr>
              <a:t>‹#›</a:t>
            </a:fld>
            <a:endParaRPr lang="en-US" altLang="en-US"/>
          </a:p>
        </p:txBody>
      </p:sp>
    </p:spTree>
    <p:extLst>
      <p:ext uri="{BB962C8B-B14F-4D97-AF65-F5344CB8AC3E}">
        <p14:creationId xmlns:p14="http://schemas.microsoft.com/office/powerpoint/2010/main" val="4255837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AD3B1FC0-992B-4BB0-A96F-C79A8F28C45C}" type="slidenum">
              <a:rPr lang="en-US" altLang="en-US"/>
              <a:pPr>
                <a:defRPr/>
              </a:pPr>
              <a:t>‹#›</a:t>
            </a:fld>
            <a:endParaRPr lang="en-US" altLang="en-US"/>
          </a:p>
        </p:txBody>
      </p:sp>
    </p:spTree>
    <p:extLst>
      <p:ext uri="{BB962C8B-B14F-4D97-AF65-F5344CB8AC3E}">
        <p14:creationId xmlns:p14="http://schemas.microsoft.com/office/powerpoint/2010/main" val="300388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FA345191-701A-4B78-A58E-9BC37CCAE23A}" type="slidenum">
              <a:rPr lang="en-US" altLang="en-US"/>
              <a:pPr>
                <a:defRPr/>
              </a:pPr>
              <a:t>‹#›</a:t>
            </a:fld>
            <a:endParaRPr lang="en-US" altLang="en-US"/>
          </a:p>
        </p:txBody>
      </p:sp>
    </p:spTree>
    <p:extLst>
      <p:ext uri="{BB962C8B-B14F-4D97-AF65-F5344CB8AC3E}">
        <p14:creationId xmlns:p14="http://schemas.microsoft.com/office/powerpoint/2010/main" val="209599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fld id="{A1ECC917-0FBB-447E-AA82-30036AF18AB9}" type="slidenum">
              <a:rPr lang="en-US" smtClean="0"/>
              <a:t>‹#›</a:t>
            </a:fld>
            <a:endParaRPr lang="en-US"/>
          </a:p>
        </p:txBody>
      </p:sp>
    </p:spTree>
    <p:extLst>
      <p:ext uri="{BB962C8B-B14F-4D97-AF65-F5344CB8AC3E}">
        <p14:creationId xmlns:p14="http://schemas.microsoft.com/office/powerpoint/2010/main" val="14516376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CBFADCB7-BA95-43AC-B375-B3434821D808}" type="slidenum">
              <a:rPr lang="en-US" altLang="en-US"/>
              <a:pPr>
                <a:defRPr/>
              </a:pPr>
              <a:t>‹#›</a:t>
            </a:fld>
            <a:endParaRPr lang="en-US" altLang="en-US"/>
          </a:p>
        </p:txBody>
      </p:sp>
    </p:spTree>
    <p:extLst>
      <p:ext uri="{BB962C8B-B14F-4D97-AF65-F5344CB8AC3E}">
        <p14:creationId xmlns:p14="http://schemas.microsoft.com/office/powerpoint/2010/main" val="1709918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28"/>
          <p:cNvSpPr>
            <a:spLocks noGrp="1" noChangeArrowheads="1"/>
          </p:cNvSpPr>
          <p:nvPr>
            <p:ph type="sldNum" sz="quarter" idx="10"/>
          </p:nvPr>
        </p:nvSpPr>
        <p:spPr>
          <a:ln/>
        </p:spPr>
        <p:txBody>
          <a:bodyPr/>
          <a:lstStyle>
            <a:lvl1pPr>
              <a:defRPr/>
            </a:lvl1pPr>
          </a:lstStyle>
          <a:p>
            <a:pPr>
              <a:defRPr/>
            </a:pPr>
            <a:fld id="{9B48D0E4-5DE3-4C2A-9E22-B1F4A03068D5}" type="slidenum">
              <a:rPr lang="en-US" altLang="en-US"/>
              <a:pPr>
                <a:defRPr/>
              </a:pPr>
              <a:t>‹#›</a:t>
            </a:fld>
            <a:endParaRPr lang="en-US" altLang="en-US"/>
          </a:p>
        </p:txBody>
      </p:sp>
    </p:spTree>
    <p:extLst>
      <p:ext uri="{BB962C8B-B14F-4D97-AF65-F5344CB8AC3E}">
        <p14:creationId xmlns:p14="http://schemas.microsoft.com/office/powerpoint/2010/main" val="198809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192088"/>
            <a:ext cx="2179638" cy="6116637"/>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211138" y="192088"/>
            <a:ext cx="6389687" cy="6116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28"/>
          <p:cNvSpPr>
            <a:spLocks noGrp="1" noChangeArrowheads="1"/>
          </p:cNvSpPr>
          <p:nvPr>
            <p:ph type="sldNum" sz="quarter" idx="10"/>
          </p:nvPr>
        </p:nvSpPr>
        <p:spPr>
          <a:ln/>
        </p:spPr>
        <p:txBody>
          <a:bodyPr/>
          <a:lstStyle>
            <a:lvl1pPr>
              <a:defRPr/>
            </a:lvl1pPr>
          </a:lstStyle>
          <a:p>
            <a:pPr>
              <a:defRPr/>
            </a:pPr>
            <a:fld id="{EAACF1BD-8455-4CAF-BB05-A7D689F87056}" type="slidenum">
              <a:rPr lang="en-US" altLang="en-US"/>
              <a:pPr>
                <a:defRPr/>
              </a:pPr>
              <a:t>‹#›</a:t>
            </a:fld>
            <a:endParaRPr lang="en-US" altLang="en-US"/>
          </a:p>
        </p:txBody>
      </p:sp>
    </p:spTree>
    <p:extLst>
      <p:ext uri="{BB962C8B-B14F-4D97-AF65-F5344CB8AC3E}">
        <p14:creationId xmlns:p14="http://schemas.microsoft.com/office/powerpoint/2010/main" val="2116821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fld id="{A1ECC917-0FBB-447E-AA82-30036AF18AB9}" type="slidenum">
              <a:rPr lang="en-US" smtClean="0"/>
              <a:t>‹#›</a:t>
            </a:fld>
            <a:endParaRPr lang="en-US"/>
          </a:p>
        </p:txBody>
      </p:sp>
    </p:spTree>
    <p:extLst>
      <p:ext uri="{BB962C8B-B14F-4D97-AF65-F5344CB8AC3E}">
        <p14:creationId xmlns:p14="http://schemas.microsoft.com/office/powerpoint/2010/main" val="14914567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1138" y="762000"/>
            <a:ext cx="4275137" cy="5603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762000"/>
            <a:ext cx="4276725" cy="5603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
          <p:cNvSpPr>
            <a:spLocks noGrp="1" noChangeArrowheads="1"/>
          </p:cNvSpPr>
          <p:nvPr>
            <p:ph type="sldNum" sz="quarter" idx="10"/>
          </p:nvPr>
        </p:nvSpPr>
        <p:spPr>
          <a:ln/>
        </p:spPr>
        <p:txBody>
          <a:bodyPr/>
          <a:lstStyle>
            <a:lvl1pPr>
              <a:defRPr/>
            </a:lvl1pPr>
          </a:lstStyle>
          <a:p>
            <a:fld id="{A1ECC917-0FBB-447E-AA82-30036AF18AB9}" type="slidenum">
              <a:rPr lang="en-US" smtClean="0"/>
              <a:t>‹#›</a:t>
            </a:fld>
            <a:endParaRPr lang="en-US"/>
          </a:p>
        </p:txBody>
      </p:sp>
    </p:spTree>
    <p:extLst>
      <p:ext uri="{BB962C8B-B14F-4D97-AF65-F5344CB8AC3E}">
        <p14:creationId xmlns:p14="http://schemas.microsoft.com/office/powerpoint/2010/main" val="38754835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
          <p:cNvSpPr>
            <a:spLocks noGrp="1" noChangeArrowheads="1"/>
          </p:cNvSpPr>
          <p:nvPr>
            <p:ph type="sldNum" sz="quarter" idx="10"/>
          </p:nvPr>
        </p:nvSpPr>
        <p:spPr>
          <a:ln/>
        </p:spPr>
        <p:txBody>
          <a:bodyPr/>
          <a:lstStyle>
            <a:lvl1pPr>
              <a:defRPr/>
            </a:lvl1pPr>
          </a:lstStyle>
          <a:p>
            <a:fld id="{A1ECC917-0FBB-447E-AA82-30036AF18AB9}" type="slidenum">
              <a:rPr lang="en-US" smtClean="0"/>
              <a:t>‹#›</a:t>
            </a:fld>
            <a:endParaRPr lang="en-US"/>
          </a:p>
        </p:txBody>
      </p:sp>
    </p:spTree>
    <p:extLst>
      <p:ext uri="{BB962C8B-B14F-4D97-AF65-F5344CB8AC3E}">
        <p14:creationId xmlns:p14="http://schemas.microsoft.com/office/powerpoint/2010/main" val="17201939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8"/>
          <p:cNvSpPr>
            <a:spLocks noGrp="1" noChangeArrowheads="1"/>
          </p:cNvSpPr>
          <p:nvPr>
            <p:ph type="sldNum" sz="quarter" idx="10"/>
          </p:nvPr>
        </p:nvSpPr>
        <p:spPr>
          <a:ln/>
        </p:spPr>
        <p:txBody>
          <a:bodyPr/>
          <a:lstStyle>
            <a:lvl1pPr>
              <a:defRPr/>
            </a:lvl1pPr>
          </a:lstStyle>
          <a:p>
            <a:fld id="{A1ECC917-0FBB-447E-AA82-30036AF18AB9}" type="slidenum">
              <a:rPr lang="en-US" smtClean="0"/>
              <a:t>‹#›</a:t>
            </a:fld>
            <a:endParaRPr lang="en-US"/>
          </a:p>
        </p:txBody>
      </p:sp>
    </p:spTree>
    <p:extLst>
      <p:ext uri="{BB962C8B-B14F-4D97-AF65-F5344CB8AC3E}">
        <p14:creationId xmlns:p14="http://schemas.microsoft.com/office/powerpoint/2010/main" val="15764153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fld id="{A1ECC917-0FBB-447E-AA82-30036AF18AB9}" type="slidenum">
              <a:rPr lang="en-US" smtClean="0"/>
              <a:t>‹#›</a:t>
            </a:fld>
            <a:endParaRPr lang="en-US"/>
          </a:p>
        </p:txBody>
      </p:sp>
    </p:spTree>
    <p:extLst>
      <p:ext uri="{BB962C8B-B14F-4D97-AF65-F5344CB8AC3E}">
        <p14:creationId xmlns:p14="http://schemas.microsoft.com/office/powerpoint/2010/main" val="3658695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fld id="{A1ECC917-0FBB-447E-AA82-30036AF18AB9}" type="slidenum">
              <a:rPr lang="en-US" smtClean="0"/>
              <a:t>‹#›</a:t>
            </a:fld>
            <a:endParaRPr lang="en-US"/>
          </a:p>
        </p:txBody>
      </p:sp>
    </p:spTree>
    <p:extLst>
      <p:ext uri="{BB962C8B-B14F-4D97-AF65-F5344CB8AC3E}">
        <p14:creationId xmlns:p14="http://schemas.microsoft.com/office/powerpoint/2010/main" val="34835858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fld id="{A1ECC917-0FBB-447E-AA82-30036AF18AB9}" type="slidenum">
              <a:rPr lang="en-US" smtClean="0"/>
              <a:t>‹#›</a:t>
            </a:fld>
            <a:endParaRPr lang="en-US"/>
          </a:p>
        </p:txBody>
      </p:sp>
    </p:spTree>
    <p:extLst>
      <p:ext uri="{BB962C8B-B14F-4D97-AF65-F5344CB8AC3E}">
        <p14:creationId xmlns:p14="http://schemas.microsoft.com/office/powerpoint/2010/main" val="570627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body" idx="1"/>
          </p:nvPr>
        </p:nvSpPr>
        <p:spPr bwMode="auto">
          <a:xfrm>
            <a:off x="211138" y="762000"/>
            <a:ext cx="8704262"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7" name="Picture 24" descr="FOS_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75650" y="6381750"/>
            <a:ext cx="5937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5"/>
          <p:cNvSpPr>
            <a:spLocks noChangeArrowheads="1"/>
          </p:cNvSpPr>
          <p:nvPr/>
        </p:nvSpPr>
        <p:spPr bwMode="auto">
          <a:xfrm>
            <a:off x="0" y="6629400"/>
            <a:ext cx="9144000" cy="228600"/>
          </a:xfrm>
          <a:prstGeom prst="rect">
            <a:avLst/>
          </a:prstGeom>
          <a:solidFill>
            <a:srgbClr val="C692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b="1">
                <a:solidFill>
                  <a:srgbClr val="C69200"/>
                </a:solidFill>
                <a:latin typeface="Tahoma" pitchFamily="34" charset="0"/>
              </a:defRPr>
            </a:lvl1pPr>
            <a:lvl2pPr marL="742950" indent="-285750" eaLnBrk="0" hangingPunct="0">
              <a:defRPr sz="2800" b="1">
                <a:solidFill>
                  <a:srgbClr val="C69200"/>
                </a:solidFill>
                <a:latin typeface="Tahoma" pitchFamily="34" charset="0"/>
              </a:defRPr>
            </a:lvl2pPr>
            <a:lvl3pPr marL="1143000" indent="-228600" eaLnBrk="0" hangingPunct="0">
              <a:defRPr sz="2800" b="1">
                <a:solidFill>
                  <a:srgbClr val="C69200"/>
                </a:solidFill>
                <a:latin typeface="Tahoma" pitchFamily="34" charset="0"/>
              </a:defRPr>
            </a:lvl3pPr>
            <a:lvl4pPr marL="1600200" indent="-228600" eaLnBrk="0" hangingPunct="0">
              <a:defRPr sz="2800" b="1">
                <a:solidFill>
                  <a:srgbClr val="C69200"/>
                </a:solidFill>
                <a:latin typeface="Tahoma" pitchFamily="34" charset="0"/>
              </a:defRPr>
            </a:lvl4pPr>
            <a:lvl5pPr marL="2057400" indent="-228600" eaLnBrk="0" hangingPunct="0">
              <a:defRPr sz="2800" b="1">
                <a:solidFill>
                  <a:srgbClr val="C69200"/>
                </a:solidFill>
                <a:latin typeface="Tahoma" pitchFamily="34" charset="0"/>
              </a:defRPr>
            </a:lvl5pPr>
            <a:lvl6pPr marL="2514600" indent="-228600" eaLnBrk="0" fontAlgn="base" hangingPunct="0">
              <a:spcBef>
                <a:spcPct val="0"/>
              </a:spcBef>
              <a:spcAft>
                <a:spcPct val="0"/>
              </a:spcAft>
              <a:defRPr sz="2800" b="1">
                <a:solidFill>
                  <a:srgbClr val="C69200"/>
                </a:solidFill>
                <a:latin typeface="Tahoma" pitchFamily="34" charset="0"/>
              </a:defRPr>
            </a:lvl6pPr>
            <a:lvl7pPr marL="2971800" indent="-228600" eaLnBrk="0" fontAlgn="base" hangingPunct="0">
              <a:spcBef>
                <a:spcPct val="0"/>
              </a:spcBef>
              <a:spcAft>
                <a:spcPct val="0"/>
              </a:spcAft>
              <a:defRPr sz="2800" b="1">
                <a:solidFill>
                  <a:srgbClr val="C69200"/>
                </a:solidFill>
                <a:latin typeface="Tahoma" pitchFamily="34" charset="0"/>
              </a:defRPr>
            </a:lvl7pPr>
            <a:lvl8pPr marL="3429000" indent="-228600" eaLnBrk="0" fontAlgn="base" hangingPunct="0">
              <a:spcBef>
                <a:spcPct val="0"/>
              </a:spcBef>
              <a:spcAft>
                <a:spcPct val="0"/>
              </a:spcAft>
              <a:defRPr sz="2800" b="1">
                <a:solidFill>
                  <a:srgbClr val="C69200"/>
                </a:solidFill>
                <a:latin typeface="Tahoma" pitchFamily="34" charset="0"/>
              </a:defRPr>
            </a:lvl8pPr>
            <a:lvl9pPr marL="3886200" indent="-228600" eaLnBrk="0" fontAlgn="base" hangingPunct="0">
              <a:spcBef>
                <a:spcPct val="0"/>
              </a:spcBef>
              <a:spcAft>
                <a:spcPct val="0"/>
              </a:spcAft>
              <a:defRPr sz="2800" b="1">
                <a:solidFill>
                  <a:srgbClr val="C69200"/>
                </a:solidFill>
                <a:latin typeface="Tahoma" pitchFamily="34" charset="0"/>
              </a:defRPr>
            </a:lvl9pPr>
          </a:lstStyle>
          <a:p>
            <a:pPr algn="ctr" eaLnBrk="1" hangingPunct="1">
              <a:defRPr/>
            </a:pPr>
            <a:endParaRPr lang="en-GB" altLang="en-US" sz="1800" b="0" smtClean="0">
              <a:solidFill>
                <a:srgbClr val="115DA3"/>
              </a:solidFill>
              <a:latin typeface="Arial" charset="0"/>
            </a:endParaRPr>
          </a:p>
        </p:txBody>
      </p:sp>
      <p:sp>
        <p:nvSpPr>
          <p:cNvPr id="1029" name="Rectangle 27"/>
          <p:cNvSpPr>
            <a:spLocks noChangeArrowheads="1"/>
          </p:cNvSpPr>
          <p:nvPr/>
        </p:nvSpPr>
        <p:spPr bwMode="auto">
          <a:xfrm>
            <a:off x="123825" y="6624638"/>
            <a:ext cx="11795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sz="2800" b="1">
                <a:solidFill>
                  <a:srgbClr val="C69200"/>
                </a:solidFill>
                <a:latin typeface="Tahoma" pitchFamily="34" charset="0"/>
              </a:defRPr>
            </a:lvl1pPr>
            <a:lvl2pPr marL="742950" indent="-285750" eaLnBrk="0" hangingPunct="0">
              <a:defRPr sz="2800" b="1">
                <a:solidFill>
                  <a:srgbClr val="C69200"/>
                </a:solidFill>
                <a:latin typeface="Tahoma" pitchFamily="34" charset="0"/>
              </a:defRPr>
            </a:lvl2pPr>
            <a:lvl3pPr marL="1143000" indent="-228600" eaLnBrk="0" hangingPunct="0">
              <a:defRPr sz="2800" b="1">
                <a:solidFill>
                  <a:srgbClr val="C69200"/>
                </a:solidFill>
                <a:latin typeface="Tahoma" pitchFamily="34" charset="0"/>
              </a:defRPr>
            </a:lvl3pPr>
            <a:lvl4pPr marL="1600200" indent="-228600" eaLnBrk="0" hangingPunct="0">
              <a:defRPr sz="2800" b="1">
                <a:solidFill>
                  <a:srgbClr val="C69200"/>
                </a:solidFill>
                <a:latin typeface="Tahoma" pitchFamily="34" charset="0"/>
              </a:defRPr>
            </a:lvl4pPr>
            <a:lvl5pPr marL="2057400" indent="-228600" eaLnBrk="0" hangingPunct="0">
              <a:defRPr sz="2800" b="1">
                <a:solidFill>
                  <a:srgbClr val="C69200"/>
                </a:solidFill>
                <a:latin typeface="Tahoma" pitchFamily="34" charset="0"/>
              </a:defRPr>
            </a:lvl5pPr>
            <a:lvl6pPr marL="2514600" indent="-228600" eaLnBrk="0" fontAlgn="base" hangingPunct="0">
              <a:spcBef>
                <a:spcPct val="0"/>
              </a:spcBef>
              <a:spcAft>
                <a:spcPct val="0"/>
              </a:spcAft>
              <a:defRPr sz="2800" b="1">
                <a:solidFill>
                  <a:srgbClr val="C69200"/>
                </a:solidFill>
                <a:latin typeface="Tahoma" pitchFamily="34" charset="0"/>
              </a:defRPr>
            </a:lvl6pPr>
            <a:lvl7pPr marL="2971800" indent="-228600" eaLnBrk="0" fontAlgn="base" hangingPunct="0">
              <a:spcBef>
                <a:spcPct val="0"/>
              </a:spcBef>
              <a:spcAft>
                <a:spcPct val="0"/>
              </a:spcAft>
              <a:defRPr sz="2800" b="1">
                <a:solidFill>
                  <a:srgbClr val="C69200"/>
                </a:solidFill>
                <a:latin typeface="Tahoma" pitchFamily="34" charset="0"/>
              </a:defRPr>
            </a:lvl7pPr>
            <a:lvl8pPr marL="3429000" indent="-228600" eaLnBrk="0" fontAlgn="base" hangingPunct="0">
              <a:spcBef>
                <a:spcPct val="0"/>
              </a:spcBef>
              <a:spcAft>
                <a:spcPct val="0"/>
              </a:spcAft>
              <a:defRPr sz="2800" b="1">
                <a:solidFill>
                  <a:srgbClr val="C69200"/>
                </a:solidFill>
                <a:latin typeface="Tahoma" pitchFamily="34" charset="0"/>
              </a:defRPr>
            </a:lvl8pPr>
            <a:lvl9pPr marL="3886200" indent="-228600" eaLnBrk="0" fontAlgn="base" hangingPunct="0">
              <a:spcBef>
                <a:spcPct val="0"/>
              </a:spcBef>
              <a:spcAft>
                <a:spcPct val="0"/>
              </a:spcAft>
              <a:defRPr sz="2800" b="1">
                <a:solidFill>
                  <a:srgbClr val="C69200"/>
                </a:solidFill>
                <a:latin typeface="Tahoma" pitchFamily="34" charset="0"/>
              </a:defRPr>
            </a:lvl9pPr>
          </a:lstStyle>
          <a:p>
            <a:pPr eaLnBrk="1" hangingPunct="1">
              <a:defRPr/>
            </a:pPr>
            <a:endParaRPr lang="en-US" altLang="en-US" sz="800" dirty="0" smtClean="0">
              <a:solidFill>
                <a:schemeClr val="tx1"/>
              </a:solidFill>
              <a:latin typeface="Arial" charset="0"/>
            </a:endParaRPr>
          </a:p>
        </p:txBody>
      </p:sp>
      <p:sp>
        <p:nvSpPr>
          <p:cNvPr id="64540" name="Rectangle 28"/>
          <p:cNvSpPr>
            <a:spLocks noGrp="1" noChangeArrowheads="1"/>
          </p:cNvSpPr>
          <p:nvPr>
            <p:ph type="sldNum" sz="quarter" idx="4"/>
          </p:nvPr>
        </p:nvSpPr>
        <p:spPr bwMode="auto">
          <a:xfrm>
            <a:off x="8451850" y="6640513"/>
            <a:ext cx="352425" cy="222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smtClean="0">
                <a:solidFill>
                  <a:schemeClr val="tx1"/>
                </a:solidFill>
                <a:latin typeface="Arial" charset="0"/>
              </a:defRPr>
            </a:lvl1pPr>
          </a:lstStyle>
          <a:p>
            <a:fld id="{A1ECC917-0FBB-447E-AA82-30036AF18AB9}" type="slidenum">
              <a:rPr lang="en-US" smtClean="0"/>
              <a:t>‹#›</a:t>
            </a:fld>
            <a:endParaRPr lang="en-US"/>
          </a:p>
        </p:txBody>
      </p:sp>
      <p:pic>
        <p:nvPicPr>
          <p:cNvPr id="1031" name="Picture 29" descr="si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450" y="6464300"/>
            <a:ext cx="630238"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30"/>
          <p:cNvSpPr>
            <a:spLocks noGrp="1" noChangeArrowheads="1"/>
          </p:cNvSpPr>
          <p:nvPr>
            <p:ph type="title"/>
          </p:nvPr>
        </p:nvSpPr>
        <p:spPr bwMode="auto">
          <a:xfrm>
            <a:off x="211138" y="192088"/>
            <a:ext cx="8721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endParaRPr lang="en-US" altLang="en-US"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a:solidFill>
            <a:srgbClr val="C69200"/>
          </a:solidFill>
          <a:latin typeface="+mj-lt"/>
          <a:ea typeface="+mj-ea"/>
          <a:cs typeface="+mj-cs"/>
        </a:defRPr>
      </a:lvl1pPr>
      <a:lvl2pPr algn="l" rtl="0" eaLnBrk="1" fontAlgn="base" hangingPunct="1">
        <a:spcBef>
          <a:spcPct val="0"/>
        </a:spcBef>
        <a:spcAft>
          <a:spcPct val="0"/>
        </a:spcAft>
        <a:defRPr sz="2800" b="1">
          <a:solidFill>
            <a:srgbClr val="C69200"/>
          </a:solidFill>
          <a:latin typeface="Tahoma" pitchFamily="34" charset="0"/>
        </a:defRPr>
      </a:lvl2pPr>
      <a:lvl3pPr algn="l" rtl="0" eaLnBrk="1" fontAlgn="base" hangingPunct="1">
        <a:spcBef>
          <a:spcPct val="0"/>
        </a:spcBef>
        <a:spcAft>
          <a:spcPct val="0"/>
        </a:spcAft>
        <a:defRPr sz="2800" b="1">
          <a:solidFill>
            <a:srgbClr val="C69200"/>
          </a:solidFill>
          <a:latin typeface="Tahoma" pitchFamily="34" charset="0"/>
        </a:defRPr>
      </a:lvl3pPr>
      <a:lvl4pPr algn="l" rtl="0" eaLnBrk="1" fontAlgn="base" hangingPunct="1">
        <a:spcBef>
          <a:spcPct val="0"/>
        </a:spcBef>
        <a:spcAft>
          <a:spcPct val="0"/>
        </a:spcAft>
        <a:defRPr sz="2800" b="1">
          <a:solidFill>
            <a:srgbClr val="C69200"/>
          </a:solidFill>
          <a:latin typeface="Tahoma" pitchFamily="34" charset="0"/>
        </a:defRPr>
      </a:lvl4pPr>
      <a:lvl5pPr algn="l" rtl="0" eaLnBrk="1" fontAlgn="base" hangingPunct="1">
        <a:spcBef>
          <a:spcPct val="0"/>
        </a:spcBef>
        <a:spcAft>
          <a:spcPct val="0"/>
        </a:spcAft>
        <a:defRPr sz="2800" b="1">
          <a:solidFill>
            <a:srgbClr val="C69200"/>
          </a:solidFill>
          <a:latin typeface="Tahoma" pitchFamily="34" charset="0"/>
        </a:defRPr>
      </a:lvl5pPr>
      <a:lvl6pPr marL="457200" algn="l" rtl="0" eaLnBrk="1" fontAlgn="base" hangingPunct="1">
        <a:spcBef>
          <a:spcPct val="0"/>
        </a:spcBef>
        <a:spcAft>
          <a:spcPct val="0"/>
        </a:spcAft>
        <a:defRPr sz="2800" b="1">
          <a:solidFill>
            <a:srgbClr val="C69200"/>
          </a:solidFill>
          <a:latin typeface="Tahoma" pitchFamily="34" charset="0"/>
        </a:defRPr>
      </a:lvl6pPr>
      <a:lvl7pPr marL="914400" algn="l" rtl="0" eaLnBrk="1" fontAlgn="base" hangingPunct="1">
        <a:spcBef>
          <a:spcPct val="0"/>
        </a:spcBef>
        <a:spcAft>
          <a:spcPct val="0"/>
        </a:spcAft>
        <a:defRPr sz="2800" b="1">
          <a:solidFill>
            <a:srgbClr val="C69200"/>
          </a:solidFill>
          <a:latin typeface="Tahoma" pitchFamily="34" charset="0"/>
        </a:defRPr>
      </a:lvl7pPr>
      <a:lvl8pPr marL="1371600" algn="l" rtl="0" eaLnBrk="1" fontAlgn="base" hangingPunct="1">
        <a:spcBef>
          <a:spcPct val="0"/>
        </a:spcBef>
        <a:spcAft>
          <a:spcPct val="0"/>
        </a:spcAft>
        <a:defRPr sz="2800" b="1">
          <a:solidFill>
            <a:srgbClr val="C69200"/>
          </a:solidFill>
          <a:latin typeface="Tahoma" pitchFamily="34" charset="0"/>
        </a:defRPr>
      </a:lvl8pPr>
      <a:lvl9pPr marL="1828800" algn="l" rtl="0" eaLnBrk="1" fontAlgn="base" hangingPunct="1">
        <a:spcBef>
          <a:spcPct val="0"/>
        </a:spcBef>
        <a:spcAft>
          <a:spcPct val="0"/>
        </a:spcAft>
        <a:defRPr sz="2800" b="1">
          <a:solidFill>
            <a:srgbClr val="C69200"/>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C00FF"/>
        </a:buClr>
        <a:buSzPct val="40000"/>
        <a:buFont typeface="Wingdings" pitchFamily="2" charset="2"/>
        <a:buChar char="n"/>
        <a:defRPr sz="2600">
          <a:solidFill>
            <a:schemeClr val="tx1"/>
          </a:solidFill>
          <a:latin typeface="+mn-lt"/>
        </a:defRPr>
      </a:lvl2pPr>
      <a:lvl3pPr marL="1143000" indent="-228600" algn="l" rtl="0" eaLnBrk="1" fontAlgn="base" hangingPunct="1">
        <a:spcBef>
          <a:spcPct val="20000"/>
        </a:spcBef>
        <a:spcAft>
          <a:spcPct val="0"/>
        </a:spcAft>
        <a:buClr>
          <a:schemeClr val="folHlink"/>
        </a:buClr>
        <a:buSzPct val="30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0"/>
          <p:cNvSpPr>
            <a:spLocks noGrp="1" noChangeArrowheads="1"/>
          </p:cNvSpPr>
          <p:nvPr>
            <p:ph type="body" idx="1"/>
          </p:nvPr>
        </p:nvSpPr>
        <p:spPr bwMode="auto">
          <a:xfrm>
            <a:off x="211138" y="762000"/>
            <a:ext cx="8704262"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2051" name="Picture 24" descr="FOS_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75650" y="6381750"/>
            <a:ext cx="5937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5"/>
          <p:cNvSpPr>
            <a:spLocks noChangeArrowheads="1"/>
          </p:cNvSpPr>
          <p:nvPr/>
        </p:nvSpPr>
        <p:spPr bwMode="auto">
          <a:xfrm>
            <a:off x="0" y="6629400"/>
            <a:ext cx="9144000" cy="228600"/>
          </a:xfrm>
          <a:prstGeom prst="rect">
            <a:avLst/>
          </a:prstGeom>
          <a:solidFill>
            <a:srgbClr val="C692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b="1">
                <a:solidFill>
                  <a:srgbClr val="C69200"/>
                </a:solidFill>
                <a:latin typeface="Tahoma" pitchFamily="34" charset="0"/>
              </a:defRPr>
            </a:lvl1pPr>
            <a:lvl2pPr marL="742950" indent="-285750" eaLnBrk="0" hangingPunct="0">
              <a:defRPr sz="2800" b="1">
                <a:solidFill>
                  <a:srgbClr val="C69200"/>
                </a:solidFill>
                <a:latin typeface="Tahoma" pitchFamily="34" charset="0"/>
              </a:defRPr>
            </a:lvl2pPr>
            <a:lvl3pPr marL="1143000" indent="-228600" eaLnBrk="0" hangingPunct="0">
              <a:defRPr sz="2800" b="1">
                <a:solidFill>
                  <a:srgbClr val="C69200"/>
                </a:solidFill>
                <a:latin typeface="Tahoma" pitchFamily="34" charset="0"/>
              </a:defRPr>
            </a:lvl3pPr>
            <a:lvl4pPr marL="1600200" indent="-228600" eaLnBrk="0" hangingPunct="0">
              <a:defRPr sz="2800" b="1">
                <a:solidFill>
                  <a:srgbClr val="C69200"/>
                </a:solidFill>
                <a:latin typeface="Tahoma" pitchFamily="34" charset="0"/>
              </a:defRPr>
            </a:lvl4pPr>
            <a:lvl5pPr marL="2057400" indent="-228600" eaLnBrk="0" hangingPunct="0">
              <a:defRPr sz="2800" b="1">
                <a:solidFill>
                  <a:srgbClr val="C69200"/>
                </a:solidFill>
                <a:latin typeface="Tahoma" pitchFamily="34" charset="0"/>
              </a:defRPr>
            </a:lvl5pPr>
            <a:lvl6pPr marL="2514600" indent="-228600" eaLnBrk="0" fontAlgn="base" hangingPunct="0">
              <a:spcBef>
                <a:spcPct val="0"/>
              </a:spcBef>
              <a:spcAft>
                <a:spcPct val="0"/>
              </a:spcAft>
              <a:defRPr sz="2800" b="1">
                <a:solidFill>
                  <a:srgbClr val="C69200"/>
                </a:solidFill>
                <a:latin typeface="Tahoma" pitchFamily="34" charset="0"/>
              </a:defRPr>
            </a:lvl6pPr>
            <a:lvl7pPr marL="2971800" indent="-228600" eaLnBrk="0" fontAlgn="base" hangingPunct="0">
              <a:spcBef>
                <a:spcPct val="0"/>
              </a:spcBef>
              <a:spcAft>
                <a:spcPct val="0"/>
              </a:spcAft>
              <a:defRPr sz="2800" b="1">
                <a:solidFill>
                  <a:srgbClr val="C69200"/>
                </a:solidFill>
                <a:latin typeface="Tahoma" pitchFamily="34" charset="0"/>
              </a:defRPr>
            </a:lvl7pPr>
            <a:lvl8pPr marL="3429000" indent="-228600" eaLnBrk="0" fontAlgn="base" hangingPunct="0">
              <a:spcBef>
                <a:spcPct val="0"/>
              </a:spcBef>
              <a:spcAft>
                <a:spcPct val="0"/>
              </a:spcAft>
              <a:defRPr sz="2800" b="1">
                <a:solidFill>
                  <a:srgbClr val="C69200"/>
                </a:solidFill>
                <a:latin typeface="Tahoma" pitchFamily="34" charset="0"/>
              </a:defRPr>
            </a:lvl8pPr>
            <a:lvl9pPr marL="3886200" indent="-228600" eaLnBrk="0" fontAlgn="base" hangingPunct="0">
              <a:spcBef>
                <a:spcPct val="0"/>
              </a:spcBef>
              <a:spcAft>
                <a:spcPct val="0"/>
              </a:spcAft>
              <a:defRPr sz="2800" b="1">
                <a:solidFill>
                  <a:srgbClr val="C69200"/>
                </a:solidFill>
                <a:latin typeface="Tahoma" pitchFamily="34" charset="0"/>
              </a:defRPr>
            </a:lvl9pPr>
          </a:lstStyle>
          <a:p>
            <a:pPr algn="ctr" eaLnBrk="1" hangingPunct="1">
              <a:defRPr/>
            </a:pPr>
            <a:endParaRPr lang="en-GB" altLang="en-US" sz="1800" b="0" smtClean="0">
              <a:solidFill>
                <a:srgbClr val="115DA3"/>
              </a:solidFill>
              <a:latin typeface="Arial" charset="0"/>
            </a:endParaRPr>
          </a:p>
        </p:txBody>
      </p:sp>
      <p:sp>
        <p:nvSpPr>
          <p:cNvPr id="2053" name="Rectangle 27"/>
          <p:cNvSpPr>
            <a:spLocks noChangeArrowheads="1"/>
          </p:cNvSpPr>
          <p:nvPr/>
        </p:nvSpPr>
        <p:spPr bwMode="auto">
          <a:xfrm>
            <a:off x="123825" y="6624638"/>
            <a:ext cx="11795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sz="2800" b="1">
                <a:solidFill>
                  <a:srgbClr val="C69200"/>
                </a:solidFill>
                <a:latin typeface="Tahoma" pitchFamily="34" charset="0"/>
              </a:defRPr>
            </a:lvl1pPr>
            <a:lvl2pPr marL="742950" indent="-285750" eaLnBrk="0" hangingPunct="0">
              <a:defRPr sz="2800" b="1">
                <a:solidFill>
                  <a:srgbClr val="C69200"/>
                </a:solidFill>
                <a:latin typeface="Tahoma" pitchFamily="34" charset="0"/>
              </a:defRPr>
            </a:lvl2pPr>
            <a:lvl3pPr marL="1143000" indent="-228600" eaLnBrk="0" hangingPunct="0">
              <a:defRPr sz="2800" b="1">
                <a:solidFill>
                  <a:srgbClr val="C69200"/>
                </a:solidFill>
                <a:latin typeface="Tahoma" pitchFamily="34" charset="0"/>
              </a:defRPr>
            </a:lvl3pPr>
            <a:lvl4pPr marL="1600200" indent="-228600" eaLnBrk="0" hangingPunct="0">
              <a:defRPr sz="2800" b="1">
                <a:solidFill>
                  <a:srgbClr val="C69200"/>
                </a:solidFill>
                <a:latin typeface="Tahoma" pitchFamily="34" charset="0"/>
              </a:defRPr>
            </a:lvl4pPr>
            <a:lvl5pPr marL="2057400" indent="-228600" eaLnBrk="0" hangingPunct="0">
              <a:defRPr sz="2800" b="1">
                <a:solidFill>
                  <a:srgbClr val="C69200"/>
                </a:solidFill>
                <a:latin typeface="Tahoma" pitchFamily="34" charset="0"/>
              </a:defRPr>
            </a:lvl5pPr>
            <a:lvl6pPr marL="2514600" indent="-228600" eaLnBrk="0" fontAlgn="base" hangingPunct="0">
              <a:spcBef>
                <a:spcPct val="0"/>
              </a:spcBef>
              <a:spcAft>
                <a:spcPct val="0"/>
              </a:spcAft>
              <a:defRPr sz="2800" b="1">
                <a:solidFill>
                  <a:srgbClr val="C69200"/>
                </a:solidFill>
                <a:latin typeface="Tahoma" pitchFamily="34" charset="0"/>
              </a:defRPr>
            </a:lvl6pPr>
            <a:lvl7pPr marL="2971800" indent="-228600" eaLnBrk="0" fontAlgn="base" hangingPunct="0">
              <a:spcBef>
                <a:spcPct val="0"/>
              </a:spcBef>
              <a:spcAft>
                <a:spcPct val="0"/>
              </a:spcAft>
              <a:defRPr sz="2800" b="1">
                <a:solidFill>
                  <a:srgbClr val="C69200"/>
                </a:solidFill>
                <a:latin typeface="Tahoma" pitchFamily="34" charset="0"/>
              </a:defRPr>
            </a:lvl7pPr>
            <a:lvl8pPr marL="3429000" indent="-228600" eaLnBrk="0" fontAlgn="base" hangingPunct="0">
              <a:spcBef>
                <a:spcPct val="0"/>
              </a:spcBef>
              <a:spcAft>
                <a:spcPct val="0"/>
              </a:spcAft>
              <a:defRPr sz="2800" b="1">
                <a:solidFill>
                  <a:srgbClr val="C69200"/>
                </a:solidFill>
                <a:latin typeface="Tahoma" pitchFamily="34" charset="0"/>
              </a:defRPr>
            </a:lvl8pPr>
            <a:lvl9pPr marL="3886200" indent="-228600" eaLnBrk="0" fontAlgn="base" hangingPunct="0">
              <a:spcBef>
                <a:spcPct val="0"/>
              </a:spcBef>
              <a:spcAft>
                <a:spcPct val="0"/>
              </a:spcAft>
              <a:defRPr sz="2800" b="1">
                <a:solidFill>
                  <a:srgbClr val="C69200"/>
                </a:solidFill>
                <a:latin typeface="Tahoma" pitchFamily="34" charset="0"/>
              </a:defRPr>
            </a:lvl9pPr>
          </a:lstStyle>
          <a:p>
            <a:pPr eaLnBrk="1" hangingPunct="1">
              <a:defRPr/>
            </a:pPr>
            <a:r>
              <a:rPr lang="en-US" altLang="en-US" sz="800" smtClean="0">
                <a:solidFill>
                  <a:srgbClr val="000000"/>
                </a:solidFill>
                <a:latin typeface="Arial" charset="0"/>
              </a:rPr>
              <a:t>PMSB-IS304</a:t>
            </a:r>
          </a:p>
        </p:txBody>
      </p:sp>
      <p:sp>
        <p:nvSpPr>
          <p:cNvPr id="64540" name="Rectangle 28"/>
          <p:cNvSpPr>
            <a:spLocks noGrp="1" noChangeArrowheads="1"/>
          </p:cNvSpPr>
          <p:nvPr>
            <p:ph type="sldNum" sz="quarter" idx="4"/>
          </p:nvPr>
        </p:nvSpPr>
        <p:spPr bwMode="auto">
          <a:xfrm>
            <a:off x="8451850" y="6640513"/>
            <a:ext cx="352425" cy="222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smtClean="0">
                <a:solidFill>
                  <a:srgbClr val="000000"/>
                </a:solidFill>
                <a:latin typeface="Arial" charset="0"/>
              </a:defRPr>
            </a:lvl1pPr>
          </a:lstStyle>
          <a:p>
            <a:pPr>
              <a:defRPr/>
            </a:pPr>
            <a:fld id="{97761E9D-022C-4A14-BDD9-68F64DF4527E}" type="slidenum">
              <a:rPr lang="en-US" altLang="en-US"/>
              <a:pPr>
                <a:defRPr/>
              </a:pPr>
              <a:t>‹#›</a:t>
            </a:fld>
            <a:endParaRPr lang="en-US" altLang="en-US"/>
          </a:p>
        </p:txBody>
      </p:sp>
      <p:pic>
        <p:nvPicPr>
          <p:cNvPr id="2055" name="Picture 29" descr="si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450" y="6464300"/>
            <a:ext cx="630238"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30"/>
          <p:cNvSpPr>
            <a:spLocks noGrp="1" noChangeArrowheads="1"/>
          </p:cNvSpPr>
          <p:nvPr>
            <p:ph type="title"/>
          </p:nvPr>
        </p:nvSpPr>
        <p:spPr bwMode="auto">
          <a:xfrm>
            <a:off x="211138" y="192088"/>
            <a:ext cx="8721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endParaRPr lang="en-US" altLang="en-US" smtClean="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spcBef>
          <a:spcPct val="0"/>
        </a:spcBef>
        <a:spcAft>
          <a:spcPct val="0"/>
        </a:spcAft>
        <a:defRPr sz="2800" b="1">
          <a:solidFill>
            <a:srgbClr val="C69200"/>
          </a:solidFill>
          <a:latin typeface="+mj-lt"/>
          <a:ea typeface="+mj-ea"/>
          <a:cs typeface="+mj-cs"/>
        </a:defRPr>
      </a:lvl1pPr>
      <a:lvl2pPr algn="l" rtl="0" eaLnBrk="1" fontAlgn="base" hangingPunct="1">
        <a:spcBef>
          <a:spcPct val="0"/>
        </a:spcBef>
        <a:spcAft>
          <a:spcPct val="0"/>
        </a:spcAft>
        <a:defRPr sz="2800" b="1">
          <a:solidFill>
            <a:srgbClr val="C69200"/>
          </a:solidFill>
          <a:latin typeface="Tahoma" pitchFamily="34" charset="0"/>
        </a:defRPr>
      </a:lvl2pPr>
      <a:lvl3pPr algn="l" rtl="0" eaLnBrk="1" fontAlgn="base" hangingPunct="1">
        <a:spcBef>
          <a:spcPct val="0"/>
        </a:spcBef>
        <a:spcAft>
          <a:spcPct val="0"/>
        </a:spcAft>
        <a:defRPr sz="2800" b="1">
          <a:solidFill>
            <a:srgbClr val="C69200"/>
          </a:solidFill>
          <a:latin typeface="Tahoma" pitchFamily="34" charset="0"/>
        </a:defRPr>
      </a:lvl3pPr>
      <a:lvl4pPr algn="l" rtl="0" eaLnBrk="1" fontAlgn="base" hangingPunct="1">
        <a:spcBef>
          <a:spcPct val="0"/>
        </a:spcBef>
        <a:spcAft>
          <a:spcPct val="0"/>
        </a:spcAft>
        <a:defRPr sz="2800" b="1">
          <a:solidFill>
            <a:srgbClr val="C69200"/>
          </a:solidFill>
          <a:latin typeface="Tahoma" pitchFamily="34" charset="0"/>
        </a:defRPr>
      </a:lvl4pPr>
      <a:lvl5pPr algn="l" rtl="0" eaLnBrk="1" fontAlgn="base" hangingPunct="1">
        <a:spcBef>
          <a:spcPct val="0"/>
        </a:spcBef>
        <a:spcAft>
          <a:spcPct val="0"/>
        </a:spcAft>
        <a:defRPr sz="2800" b="1">
          <a:solidFill>
            <a:srgbClr val="C69200"/>
          </a:solidFill>
          <a:latin typeface="Tahoma" pitchFamily="34" charset="0"/>
        </a:defRPr>
      </a:lvl5pPr>
      <a:lvl6pPr marL="457200" algn="l" rtl="0" eaLnBrk="1" fontAlgn="base" hangingPunct="1">
        <a:spcBef>
          <a:spcPct val="0"/>
        </a:spcBef>
        <a:spcAft>
          <a:spcPct val="0"/>
        </a:spcAft>
        <a:defRPr sz="2800" b="1">
          <a:solidFill>
            <a:srgbClr val="C69200"/>
          </a:solidFill>
          <a:latin typeface="Tahoma" pitchFamily="34" charset="0"/>
        </a:defRPr>
      </a:lvl6pPr>
      <a:lvl7pPr marL="914400" algn="l" rtl="0" eaLnBrk="1" fontAlgn="base" hangingPunct="1">
        <a:spcBef>
          <a:spcPct val="0"/>
        </a:spcBef>
        <a:spcAft>
          <a:spcPct val="0"/>
        </a:spcAft>
        <a:defRPr sz="2800" b="1">
          <a:solidFill>
            <a:srgbClr val="C69200"/>
          </a:solidFill>
          <a:latin typeface="Tahoma" pitchFamily="34" charset="0"/>
        </a:defRPr>
      </a:lvl7pPr>
      <a:lvl8pPr marL="1371600" algn="l" rtl="0" eaLnBrk="1" fontAlgn="base" hangingPunct="1">
        <a:spcBef>
          <a:spcPct val="0"/>
        </a:spcBef>
        <a:spcAft>
          <a:spcPct val="0"/>
        </a:spcAft>
        <a:defRPr sz="2800" b="1">
          <a:solidFill>
            <a:srgbClr val="C69200"/>
          </a:solidFill>
          <a:latin typeface="Tahoma" pitchFamily="34" charset="0"/>
        </a:defRPr>
      </a:lvl8pPr>
      <a:lvl9pPr marL="1828800" algn="l" rtl="0" eaLnBrk="1" fontAlgn="base" hangingPunct="1">
        <a:spcBef>
          <a:spcPct val="0"/>
        </a:spcBef>
        <a:spcAft>
          <a:spcPct val="0"/>
        </a:spcAft>
        <a:defRPr sz="2800" b="1">
          <a:solidFill>
            <a:srgbClr val="C69200"/>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C00FF"/>
        </a:buClr>
        <a:buSzPct val="40000"/>
        <a:buFont typeface="Wingdings" pitchFamily="2" charset="2"/>
        <a:buChar char="n"/>
        <a:defRPr sz="2600">
          <a:solidFill>
            <a:schemeClr val="tx1"/>
          </a:solidFill>
          <a:latin typeface="+mn-lt"/>
        </a:defRPr>
      </a:lvl2pPr>
      <a:lvl3pPr marL="1143000" indent="-228600" algn="l" rtl="0" eaLnBrk="1" fontAlgn="base" hangingPunct="1">
        <a:spcBef>
          <a:spcPct val="20000"/>
        </a:spcBef>
        <a:spcAft>
          <a:spcPct val="0"/>
        </a:spcAft>
        <a:buClr>
          <a:schemeClr val="folHlink"/>
        </a:buClr>
        <a:buSzPct val="30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hyperlink" Target="https://www.google.com.sg/url?sa=t&amp;rct=j&amp;q=&amp;esrc=s&amp;source=web&amp;cd=9&amp;sqi=2&amp;ved=0CHAQFjAI&amp;url=https://www.dkit.ie/system/files/Aligning_Reaching_and_Assessing_to_Course_Objectives_John_Biggs.pdf&amp;ei=exuDU_DeGYHRrQec7oCYBQ&amp;usg=AFQjCNH4ff_cHFLAnbxdaNp7K1J0B4G10A&amp;sig2=BSBhJQUZK12XUurz2sbXUg&amp;bvm=bv.67720277,d.bmk"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505200"/>
            <a:ext cx="6400800" cy="2133600"/>
          </a:xfrm>
        </p:spPr>
        <p:txBody>
          <a:bodyPr>
            <a:normAutofit/>
          </a:bodyPr>
          <a:lstStyle/>
          <a:p>
            <a:r>
              <a:rPr lang="en-US" sz="2400" dirty="0" smtClean="0">
                <a:solidFill>
                  <a:srgbClr val="0070C0"/>
                </a:solidFill>
              </a:rPr>
              <a:t>Dr. </a:t>
            </a:r>
            <a:r>
              <a:rPr lang="en-US" sz="2400" dirty="0" smtClean="0">
                <a:solidFill>
                  <a:srgbClr val="0070C0"/>
                </a:solidFill>
              </a:rPr>
              <a:t>Swapna Gottipati</a:t>
            </a:r>
          </a:p>
          <a:p>
            <a:r>
              <a:rPr lang="en-US" sz="2400" dirty="0" smtClean="0"/>
              <a:t>Assistant Professor (Education)</a:t>
            </a:r>
          </a:p>
          <a:p>
            <a:r>
              <a:rPr lang="en-US" sz="2400" dirty="0" smtClean="0"/>
              <a:t>School of Information Systems</a:t>
            </a:r>
          </a:p>
          <a:p>
            <a:r>
              <a:rPr lang="en-US" sz="2400" dirty="0" smtClean="0"/>
              <a:t>Singapore Management  University</a:t>
            </a:r>
            <a:endParaRPr lang="en-US" sz="2400" dirty="0"/>
          </a:p>
        </p:txBody>
      </p:sp>
      <p:sp>
        <p:nvSpPr>
          <p:cNvPr id="2" name="Title 1"/>
          <p:cNvSpPr>
            <a:spLocks noGrp="1"/>
          </p:cNvSpPr>
          <p:nvPr>
            <p:ph type="ctrTitle"/>
          </p:nvPr>
        </p:nvSpPr>
        <p:spPr>
          <a:xfrm>
            <a:off x="381000" y="2590799"/>
            <a:ext cx="8763000" cy="1009651"/>
          </a:xfrm>
        </p:spPr>
        <p:txBody>
          <a:bodyPr>
            <a:normAutofit fontScale="90000"/>
          </a:bodyPr>
          <a:lstStyle/>
          <a:p>
            <a:r>
              <a:rPr lang="en-US" dirty="0" smtClean="0"/>
              <a:t>Aligning </a:t>
            </a:r>
            <a:r>
              <a:rPr lang="en-US" dirty="0" smtClean="0"/>
              <a:t>Course Competencies using Text Analytics</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4167110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 How to </a:t>
            </a:r>
            <a:r>
              <a:rPr lang="en-US" dirty="0" smtClean="0"/>
              <a:t>align the competencies and assessments?</a:t>
            </a:r>
            <a:endParaRPr lang="en-US" dirty="0"/>
          </a:p>
        </p:txBody>
      </p:sp>
      <p:sp>
        <p:nvSpPr>
          <p:cNvPr id="3" name="Content Placeholder 2"/>
          <p:cNvSpPr>
            <a:spLocks noGrp="1"/>
          </p:cNvSpPr>
          <p:nvPr>
            <p:ph idx="1"/>
          </p:nvPr>
        </p:nvSpPr>
        <p:spPr>
          <a:xfrm>
            <a:off x="152400" y="1600200"/>
            <a:ext cx="8839200" cy="4525963"/>
          </a:xfrm>
        </p:spPr>
        <p:txBody>
          <a:bodyPr/>
          <a:lstStyle/>
          <a:p>
            <a:r>
              <a:rPr lang="en-US" dirty="0" err="1" smtClean="0"/>
              <a:t>Analyse</a:t>
            </a:r>
            <a:r>
              <a:rPr lang="en-US" dirty="0" smtClean="0"/>
              <a:t> the assessment </a:t>
            </a:r>
            <a:r>
              <a:rPr lang="en-US" dirty="0" err="1" smtClean="0"/>
              <a:t>wrt</a:t>
            </a:r>
            <a:r>
              <a:rPr lang="en-US" dirty="0" smtClean="0"/>
              <a:t> to the competencies.</a:t>
            </a:r>
          </a:p>
          <a:p>
            <a:r>
              <a:rPr lang="en-US" dirty="0" err="1" smtClean="0"/>
              <a:t>Analyse</a:t>
            </a:r>
            <a:r>
              <a:rPr lang="en-US" dirty="0" smtClean="0"/>
              <a:t> </a:t>
            </a:r>
            <a:r>
              <a:rPr lang="en-US" dirty="0"/>
              <a:t>assessments of the course to find missing gaps or useful patterns. </a:t>
            </a:r>
            <a:endParaRPr lang="en-US" dirty="0" smtClean="0">
              <a:effectLst/>
            </a:endParaRPr>
          </a:p>
          <a:p>
            <a:r>
              <a:rPr lang="en-US" dirty="0" smtClean="0"/>
              <a:t>Measure alignment </a:t>
            </a:r>
            <a:r>
              <a:rPr lang="en-US" dirty="0" smtClean="0"/>
              <a:t>between the assessments and competencies </a:t>
            </a:r>
            <a:r>
              <a:rPr lang="en-US" dirty="0" smtClean="0"/>
              <a:t>quantitatively.</a:t>
            </a:r>
            <a:endParaRPr lang="en-US" dirty="0"/>
          </a:p>
        </p:txBody>
      </p:sp>
      <p:sp>
        <p:nvSpPr>
          <p:cNvPr id="4" name="Slide Number Placeholder 3"/>
          <p:cNvSpPr>
            <a:spLocks noGrp="1"/>
          </p:cNvSpPr>
          <p:nvPr>
            <p:ph type="sldNum" sz="quarter" idx="10"/>
          </p:nvPr>
        </p:nvSpPr>
        <p:spPr/>
        <p:txBody>
          <a:bodyPr/>
          <a:lstStyle/>
          <a:p>
            <a:fld id="{A1ECC917-0FBB-447E-AA82-30036AF18AB9}" type="slidenum">
              <a:rPr lang="en-US" smtClean="0"/>
              <a:t>10</a:t>
            </a:fld>
            <a:endParaRPr lang="en-US"/>
          </a:p>
        </p:txBody>
      </p:sp>
      <p:sp>
        <p:nvSpPr>
          <p:cNvPr id="5" name="AutoShape 2" descr="data:image/jpeg;base64,/9j/4AAQSkZJRgABAQAAAQABAAD/2wCEAAkGBxQSEhQUEBQUFRQWFBUVFxQYGBQUFhMUFRQWGhQXFBYYHCggGholHRcUIjEhJSkrLi4uFx8zODMsNygtLisBCgoKDg0OGxAQGi4kHyQwLCw0LCwsLCwsLC8sLywsLCwsLCwvLCwsLCwsLCwsLCwsLCwsLCwsLCwsLCwsLCwsLP/AABEIALgBEwMBEQACEQEDEQH/xAAcAAEAAgMBAQEAAAAAAAAAAAAABAUBAwYCBwj/xABEEAACAQICBAcMBwgDAQAAAAAAAQIDEQQhBRIxUQYiQXGRsbITFRYyM1JhcnOBktEUI0JioaLBJFNjdIKz4vA00uFD/8QAGgEBAAIDAQAAAAAAAAAAAAAAAAIDAQQFBv/EADkRAQACAQEGAwUHAgYDAQAAAAABAgMRBBITMTJRITNxFEFhkcEFFXKBobHhBlIjQkPC0fAiNGIk/9oADAMBAAIRAxEAPwD7iAAAAAAAAAAAAAAAAAAAAAAAAAAAAAAAAAAAAAAAAAAAAAAAAAAAAAAAAAAAAAAAAAAAAAAAAAAAAAAAAAAAAAAAAAAAAAAAAAAAAAAAAAAAAAAAAAAAAAAAAAAAAAAAAAAAAAAAAAAAAAAAAAAAAAAAAAAAAAAAAAAAAAAAAAAAAAAAAAAAAAAAAAAAAAAAAAAAAAAAAAAAAAAAAAABiUrJvdmCEWlpCMpJJSz9C+ZCLxKyccxGqWTVgADVXxMYW1na/O+oxMxHNKKzPIoYiM76rvb0NdYiYnkTWY5tplEAARqmOhFtN5r0MjNohOKTKSmSQAAEfE4yFOynJJvYuV8yIzaI5pVpNuTOGxcZtqN8hFonkWpNebeSRAAEd4yHndF31EZtEJRS0t8JXSa2MkjMaMgAAAAAAAAAAAAAAAPFXxXzPqMTyZjmo8D48ecppzbN+mV+XtUAAVOnI5wfokuyVZF+H3tmhNkuddRnHyYzc4WRYpAAFDjV9ZLn60UW5tmnTC8pPJcy6i+GvPN6DABz3COj9dQl92qn+W36lOX3NjBPhMJWhPGlzfqMXMzcoW5c1wABzWGVtZbqlVdFWVjXtzbUcnQYTxI8xdXk179UtpJEAAAAAAAAAAAAAAAj6Rq6tKpLdCT6IsxPJmvNRKpqcbzWn0PMorzhtW5S6U2GoAAKvTkvFXLxn0W+ZXk5LsPva9B1eNOP3Yy/GSf6DHyM3uXBYpAAHP1ZNznfz5L3KTS/BIotzbNemFto2vr04vZtj74txfUXRyUW5pRlEAqNP/8Ay368uxIrycluHm86Glx2t6+RDFzTzclyXtcAAc3B8apb97U7bv8Ajcov1NmnTC9wTvCNuboZbXkov1S3kkQAAAAAAACnWn4ci/FFXFhdwZbI6aj5r6VccWGOFJ38h5s+iPzHGqcGx37hul+X5jiwcKWe/dPdL3JPqY4tThWeI8IKT2KfvST/ABY4tTg2aMfpqDhKOrLNWvlbPfmYnNVKMMqfEV6r1o9x4rTTlrx8VrNpWv7iMTp4rXR0NN05L7S50v0ZZGWsqJxWht760976GZ4lUeHZh6Wpb30P5GOLXuzwrKXS+klOSdOM56sbaqSTzebzduRELXi3JbjpNebVofSKjV1qsJU+I4pPNyvKLytus9u8VvWvNm9JtyXq0vT+90L5kuNVVwbMR0zTezW6Nn4ji1OFZ7elqW98+rL5GeLVjhWUGI0hm5U6c6ilKTTikvtPbrWsVzMW8YXRGkaSstFaRhGL1rxbaeo1dxerFPNZbVfbyk4yViNNVdsdpnVN77Ut7+GXyM8WqPDsd9aXnPofyHFr3OHZWaa0hCWrqcaSUrR2Ny4ttvo1yN71mNIlZjpas+KFovGS7pF1KcqcYttttSveLVrRu+W/uI0mKzrMpXibRpDoFpWk9jb5k7lnFr3U8OzD0tT2cZ+5ji1OHY770t76HYcWpwrKCGK8dwhKadWq8snnOTzvzoqm29PgviNI8VnozSEYRandSctbUs248WKtdZPNN+8srkrEaKrY7TOqa9LU7XV3zJ5GeLVHhWeFpqn962+2Q4tWeFZ6el6W957MnmZ4lWOHYnpemtut0W6xxKnDs89+Kd7ca+61r812Y4tThWZel4bpX3WSfQ2Z4kHDlrlpqHJFt7sk+hsxOWGYxS1vT0fNfvdn1GOLHY4UrJYSC2Qh8KLNIV70sTwVN7YRfuQ0hnenu8/QKX7uHQjG7Xsb9u7P0Kn+7h8MfkZ0hjenu897qX7uHQjG5Xszv27vkGL0rWjUqKM3bXks0pZKTss0aE2mJnR7LFseC1Ima+5WY7S9d7aks/d0ZZEdZnmzOyYInwrD6finejNrlpSf5TZnk81SP/OI+L5lhtL1mvKy/wB9JrTaXpo2PB/bDqOCeKnUWKc5Sk40HKLbeUk8mvSZmZjFeY5xEtLbdnxUtiitedtGO+FRfa6YxfWji+2Zo/zfpH/DZ9jwT/l/WUrg3ipVJ1XN3slyRXK9yOhsGa+Sbb868u30c/7Qw48da7kaPXCKvKMqeq7ZN8m9EftDNfHau7Pdn7Ow0yVtvRqjLSdT7vwQv02NT23N3j5Q3PYcHb9Z/wCU7AYuXcqkna6nTSdlkpKo32UbOLask4rTM++Pd6uH9t0jZ4pOPw11+iLi8ZPVeZD2nJ3cCNry91xoCprUIt75dpnR2W82xRM/F0sF5vSLTzVtfFSVWaTy1nkaOXaL1yTWGnn2nJW8xErLQc+61YwqcaNnl6Ur59BfsmWcmSK35I4dqyTbSZTZQW5Zc/z2GJz3iXZisIF13VZLl92XIRxZrWyxEpbsRVKrWtn6Daz2mtNYQrGstuCpxlOLavdpFODLa2SNZYyREVnRWYyvKNSolaynJLJOyUnbNo9NTZ8c1id1wr7Rli0xvK/GV5artJ/gSjZcX9qE7Vm06ljwUqOVBNu71pLoZzdqx1pk0rGkOnseS2TFFrTrPijaSrNV5K7tll/Sjc2fDS2OJmPFpbRnyVyzET4LDg3x61p8bivb6LWM58OOtdYg2fNktbSZdU8FT8yOe3JZ85p7sdm7vT3YWApWt3OFt2qhux2N6e7P0Kns7nC27Vj8hpDG9Pd6+iw8yHwozoayLCQ2qEfhRjSDekWFh5sfhRk1ln6PDzY9CBq2hgAAAAHwjHeVqevPf5zOZbm97h6K+kIlWjrbf1MLJrqld9KzWr9IqNWtqqb2bLWRKZto1KbNs294RGqPCmls/Ug3NNHR8EJ2ji/5frnFfqMk6Ycno5+2xrfF+L6SWPOy2WKGtTbdOUot7bcpZjz3x9E6K8mHHk641e6s5Ts5ycmslczfLfJ43nUx46Y40pGjFiuVizwHkKvtKXZqm7h8i3rH7S8z/UfTj/P6NNWnrKxF5RnDSqU4qMKjUU72tHl25tFtM+SkaVnwXU2nJSNKyy43bk3dvayu1ptOsq7Xm06ytODr/aKf9XYkbWxT/j1/P9lmDzIWlTa+dmb9UvRRyRZ4RN3vZkNNJ1hLV7hQttbfOyc2taNJlhKwUbTh6y6yzB5lfVDJ0yo9JeWq+0n2mevx9EejzeTrlDrQ1lYnCqWrB0ZU1aFSUY3bsrWu9pDJix3nW0eKzHlyY43a28G6Su25O75W+UlWsVjSOSNrTadbc1rwZdsRH0qXUynaOhfs3W7Q57oAAAAAAAAAAAAAfCMd5Wp7SfaZzLc3vcPRHpCqlerJpNqnF2dvtPcWxpjjX3y5997bMk0idMdfCfjPZ7lo2nbZb03dzEZ7rbfZezTGkV0+Ost2HpuMbSetudns5Cu8xM6xDZ2fHfHTdvbX4/B0PBd5YlfwL9FakV5vIv6fVTtfXi/F9Jbjz65qxOIjTi5TaSXL8t5Zjx3yW3aRrKvJkpjrvXnSGrB6RpVcqc03uzT6GWZdly4vG8eCvDtWLLOlLJTKF6zwHkKvtKXZqm7h8i3rH7S81/UfTT8/o8Ii8o8Va0Y+NKMd12lfpMxS1uUakRM8mxMwJ2g3+0U/W/RmzsfnVWYeuFzW8aXO+ssydU+r0deUKzhBpP6NQnWUdZx1bRvq31pKO23pJYcfEvFWL23Y1TaFXXjGVmtaKlZ7VdXsyuY0nRKEjCePH1l1luDzK+qOTplR6U8tV9pPtM9fj6I9HmsvXPqp9L6R7jFWi5zm9WEF9qXyF77sM48e/PwQJV8fFazp0ZL92m1K3od7X6SGuXnpCzTDPhrK8g7pNqzaWW2ztsLoUSsuDr/aIf1diRTn8uVuz+ZDtznOkAAAAAAAAAAAAB8B01PUlWe6c179Zo59a630e0zZuFss3jtH6tOEo6sEvRnzvaRyW3rTK7ZMMYcNaf8AdW5r/bEGyxYC64LvPEfyz/vUSObyb+n1aW19WP8AF/tsknn1qndFYivLXzp0rRUeSU3tb5tnQdKLzs2zxu9V/HX4ObNI2naJ3umnhp3lq05hI04xrUoqMqcl4qtdN2s0vTbpZZsOe2W04ck6xaJ5q9uwVxVjNjjSazHJeQndJrY0n7mcu0bszE+51KzvREwtMA/qKvtKXZqm5hn/AALesftLzf8AUfTj/P6KrTWMlBQhS8pVlqxe3VX2pe5F2zY62mbX6a+P8PMYqxOs25Q0V9D0adKpKa7pJQk3UnxpN6rzV9nuLa7VlvkrFZ0jWPCOScZb2tER4NnBarrYand3a1o9EnZdFiG3V3c0/FjPGl5dDoZ/X0vXRDZZ/wAavqji64XuI8eXrPrZfl67esvR06Yctw+d8PCmttStCHW+tIv2Prm3aJV5uWjpErZI1FzbhfHh60etFuHzK+sIX6ZUmlPLVPaS7TPYY+iPR5rL1y5jhBU7nWw1Wd+5wlNSeb1XKK1br/dhDJOlqzPJbhjerasc1xQxMJq8JRkt8Wn1FsTE8lFomObYZYT9Av8AaKfO+yyrP5crcHmQ7o5rpgAAAAAAAAAAAAfnvT640/avtM0cXXP5vW7b/wCtWPjV6xEW4tRdnvsmVVmInxh0M9b2pMY7aT3RHSrefHoXyLd7F2aE4du08yPl/DTg4TqJSdRpJ7LLO1txPJNKTputbY6bRtVYyWyzERLq+DT41f8Alpf3qBpZvJv6fWHS2rnj/F/tslo4CxWaC2Vt/d6l/wADf2//AE/ww0Nh/wBT8UtmnbfR6l9y61Yq2DX2iv8A33LNv09ntq3aLv3Glfb3OPZRHatOPfTvKey68CmvaF7gPIVPa0uzVLcPkW9Y/aXB/qPpp+f0UeJd8dRT5KM5Lnba6jbp4bLae8w83HlT6vHCnHatN0o5zmnktsaazlJ+5NdO4zsOHevvzyj9/cbPTW29PKErg4ksNSt5r6dZ3/Eq2yZ49tUM3mSvNEP6+l68etEdl82vqxi64X+J8eXrS62bGXzLesvR06YcpwreticDTXLW12vRGUP01i/Z/DHe3wQyeNqw6c1Fz3h3x4+tHrLMXXX1hC/TKk0p5ar7SfaZ7HH0R6PNZeufVWfSqcqkqLs5KKbi1lKL3X2md6JndY3bRG8q9JcH6ajKpQvRqRTknFtR4qvZrcV2xRzr4Supntyt4wn6GxjrUIVJZNp33XTab99izHberEqstNy8wutBv6+l636Mjm6JSweZDvTmOmAAAAAAAAAAAAB+ftM09buqW3Wk1s5JXNCltL6vZ7TinJss1jnpE/LxeMPWU43XvWWT5SF6zWdGxs20Vz44tE+vwl4x9bVg97yWzazOKu9ZXt2fhYJn3z4R+bVojxGt0nu3IntHU1vsjyJjtM/R0XBrx638tP8AuUmaubyb+n/DZ2rnj/FH7SmnAWKmvSqUakqlKOvCec4LxlLzonRx3xZ8cY8k7tq8p93pLnZKZdnyTkxxvVtzj3694R8ViJYq1KFOcI3TnKStZLkXpLsWKmya5bWiZ90Qoy5b7XpirWYj3zK+S3HImdZ1diPDwWmA8hU9rS7FU3cH/r2/FH7S8z/UfTT8/orNI6MVVwmpyp1IX1Zxs2k9qae1FuHPOOJrMaxPueYpk3YmNNYkwGiYU9ZybqTnlKc821uW5egzl2m19IjwiOUQXyzbl4Q1aJ0VKhKSVVypO+rTazi29t+nnuS2jaK5qxrXS3dnJki8cvFfaMf11L2kO0ivZ/Nr6x+6OPrh0OL8efrPrNrP5lvV6PH0w4/FPumlqS5KVFvmbU/+0TYr/wCOyz8ZVz45YdUaS8Ts0/SusnTwtCNuSp0svrqnry6z2WLoh5rL1yoNMaJdWUalKfc6sMlLka3S6X0vIxfHvTrHhLOPLuxuzGsSg4jA46rF06lSlGDyk43u1y8n4ZEJrlt4TMLIvhrOsRK7wmGVOEYR2RVl+rfpe33l1a7saNe1ptOsrHQ6+vpeuiOXolPD1w785bqAAAAAAAAAAAAAfBMU+PP1pbt7OZL3uPphX1cHnrU5OD5bWs/cWVy+Glo1aeXYdb8TDbcn4cpKWD4ylUk5NbFkkvcJyeGlY0Yx7DM3jJnvvTHLs3UKKjrWvm78hC1ptpq2sGCuGbTX/NOq84MeUrfy1Td51MqyeVf0lXtc+X+KP2lNOBotYGgGBkCzwP8Ax6ntaXZqG9hj/wDPb1j9peZ/qPpp+f0akyDyZcDNwN2AdqtP2kO0i3B5lfWP3Tp1Q6XHeUnzm5tHm2ejx9EISwdPunddSPdNXV17cbV3XK9+27u6+Ceka6txFlrrytF8zEeDCu0x5er67Pa4uiHmc3XKJcmrYMsFwJmhP+RS9YqzdErcHmQ745jqAAAAAAAAAAAAAcvPgHhG22ql22/HfL7ingUdOPtbaIjTWPkx4A4TdU+N/IcCjP3xtPePkeAOD3VPjY4FD732nvHyPAHB+bU+NjgUPvfae8fJIwfA3DUnJwU7yhKD4zfFk031ITs9JrNe/grv9p576azHhOvJ68EcP9/4v/DV+7Nn7T80/vfaPh8jwRw/8T4l8jH3Zg+PzZ+99o+HyY8EKG+p8S+Q+68Hx+Z975+0fL+WPA+hvqfFH/qPuvB8fmz98Z+0fL+XuXBiCpyhTnKOtKMm5Wl4qkrJK3nEp+z6RSaUnTWde7R23aL7XERfSNOyL4I/xvyf5FP3X/8AX6fy5vsvxZ8Ef435P8h92R/d+n8nsvxPBH+N+T/Iz92R/d+n8nsvxe6PBXVlGXddjT8Xc/WJU+zorMTvcvglGzRE66rSvozWk5a1rvZb/wBLsmxxe021dCufdjTR470Lzn0EPYa92faJ7Hehec+hGfYa95PaJ7MT0LFppylnzGfYad5PaJ7NGK4OQnOU3OScne2WR1a7RNY00c+2zVtOurV4Kw8+f5fkS9qt2R9kr3PBWn58/wAvyHtVux7JXvLPgrT8+p+X5GPardoZ9lp3luwnB2nTnGalNuLur6tuojbaLWjTRKmz1rOsLkoXgAAAAAAAAAAAAAAAAAAAAAAAAAAAAAAAAAAAAAAAAAAAAAAAA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6" name="AutoShape 4" descr="data:image/jpeg;base64,/9j/4AAQSkZJRgABAQAAAQABAAD/2wCEAAkGBxQSEhQUEBQUFRQWFBUVFxQYGBQUFhMUFRQWGhQXFBYYHCggGholHRcUIjEhJSkrLi4uFx8zODMsNygtLisBCgoKDg0OGxAQGi4kHyQwLCw0LCwsLCwsLC8sLywsLCwsLCwvLCwsLCwsLCwsLCwsLCwsLCwsLCwsLCwsLCwsLP/AABEIALgBEwMBEQACEQEDEQH/xAAcAAEAAgMBAQEAAAAAAAAAAAAABAUBAwYCBwj/xABEEAACAQICBAcMBwgDAQAAAAAAAQIDEQQhBRIxUQYiQXGRsbITFRYyM1JhcnOBktEUI0JioaLBJFNjdIKz4vA00uFD/8QAGgEBAAIDAQAAAAAAAAAAAAAAAAIDAQQFBv/EADkRAQACAQEGAwUHAgYDAQAAAAABAgMRBBITMTJRITNxFEFhkcEFFXKBobHhBlIjQkPC0fAiNGIk/9oADAMBAAIRAxEAPwD7iAAAAAAAAAAAAAAAAAAAAAAAAAAAAAAAAAAAAAAAAAAAAAAAAAAAAAAAAAAAAAAAAAAAAAAAAAAAAAAAAAAAAAAAAAAAAAAAAAAAAAAAAAAAAAAAAAAAAAAAAAAAAAAAAAAAAAAAAAAAAAAAAAAAAAAAAAAAAAAAAAAAAAAAAAAAAAAAAAAAAAAAAAAAAAAAAAAAAAAAAAAAAAAAAAABiUrJvdmCEWlpCMpJJSz9C+ZCLxKyccxGqWTVgADVXxMYW1na/O+oxMxHNKKzPIoYiM76rvb0NdYiYnkTWY5tplEAARqmOhFtN5r0MjNohOKTKSmSQAAEfE4yFOynJJvYuV8yIzaI5pVpNuTOGxcZtqN8hFonkWpNebeSRAAEd4yHndF31EZtEJRS0t8JXSa2MkjMaMgAAAAAAAAAAAAAAAPFXxXzPqMTyZjmo8D48ecppzbN+mV+XtUAAVOnI5wfokuyVZF+H3tmhNkuddRnHyYzc4WRYpAAFDjV9ZLn60UW5tmnTC8pPJcy6i+GvPN6DABz3COj9dQl92qn+W36lOX3NjBPhMJWhPGlzfqMXMzcoW5c1wABzWGVtZbqlVdFWVjXtzbUcnQYTxI8xdXk179UtpJEAAAAAAAAAAAAAAAj6Rq6tKpLdCT6IsxPJmvNRKpqcbzWn0PMorzhtW5S6U2GoAAKvTkvFXLxn0W+ZXk5LsPva9B1eNOP3Yy/GSf6DHyM3uXBYpAAHP1ZNznfz5L3KTS/BIotzbNemFto2vr04vZtj74txfUXRyUW5pRlEAqNP/8Ay368uxIrycluHm86Glx2t6+RDFzTzclyXtcAAc3B8apb97U7bv8Ajcov1NmnTC9wTvCNuboZbXkov1S3kkQAAAAAAACnWn4ci/FFXFhdwZbI6aj5r6VccWGOFJ38h5s+iPzHGqcGx37hul+X5jiwcKWe/dPdL3JPqY4tThWeI8IKT2KfvST/ABY4tTg2aMfpqDhKOrLNWvlbPfmYnNVKMMqfEV6r1o9x4rTTlrx8VrNpWv7iMTp4rXR0NN05L7S50v0ZZGWsqJxWht760976GZ4lUeHZh6Wpb30P5GOLXuzwrKXS+klOSdOM56sbaqSTzebzduRELXi3JbjpNebVofSKjV1qsJU+I4pPNyvKLytus9u8VvWvNm9JtyXq0vT+90L5kuNVVwbMR0zTezW6Nn4ji1OFZ7elqW98+rL5GeLVjhWUGI0hm5U6c6ilKTTikvtPbrWsVzMW8YXRGkaSstFaRhGL1rxbaeo1dxerFPNZbVfbyk4yViNNVdsdpnVN77Ut7+GXyM8WqPDsd9aXnPofyHFr3OHZWaa0hCWrqcaSUrR2Ny4ttvo1yN71mNIlZjpas+KFovGS7pF1KcqcYttttSveLVrRu+W/uI0mKzrMpXibRpDoFpWk9jb5k7lnFr3U8OzD0tT2cZ+5ji1OHY770t76HYcWpwrKCGK8dwhKadWq8snnOTzvzoqm29PgviNI8VnozSEYRandSctbUs248WKtdZPNN+8srkrEaKrY7TOqa9LU7XV3zJ5GeLVHhWeFpqn962+2Q4tWeFZ6el6W957MnmZ4lWOHYnpemtut0W6xxKnDs89+Kd7ca+61r812Y4tThWZel4bpX3WSfQ2Z4kHDlrlpqHJFt7sk+hsxOWGYxS1vT0fNfvdn1GOLHY4UrJYSC2Qh8KLNIV70sTwVN7YRfuQ0hnenu8/QKX7uHQjG7Xsb9u7P0Kn+7h8MfkZ0hjenu897qX7uHQjG5Xszv27vkGL0rWjUqKM3bXks0pZKTss0aE2mJnR7LFseC1Ima+5WY7S9d7aks/d0ZZEdZnmzOyYInwrD6finejNrlpSf5TZnk81SP/OI+L5lhtL1mvKy/wB9JrTaXpo2PB/bDqOCeKnUWKc5Sk40HKLbeUk8mvSZmZjFeY5xEtLbdnxUtiitedtGO+FRfa6YxfWji+2Zo/zfpH/DZ9jwT/l/WUrg3ipVJ1XN3slyRXK9yOhsGa+Sbb868u30c/7Qw48da7kaPXCKvKMqeq7ZN8m9EftDNfHau7Pdn7Ow0yVtvRqjLSdT7vwQv02NT23N3j5Q3PYcHb9Z/wCU7AYuXcqkna6nTSdlkpKo32UbOLask4rTM++Pd6uH9t0jZ4pOPw11+iLi8ZPVeZD2nJ3cCNry91xoCprUIt75dpnR2W82xRM/F0sF5vSLTzVtfFSVWaTy1nkaOXaL1yTWGnn2nJW8xErLQc+61YwqcaNnl6Ur59BfsmWcmSK35I4dqyTbSZTZQW5Zc/z2GJz3iXZisIF13VZLl92XIRxZrWyxEpbsRVKrWtn6Daz2mtNYQrGstuCpxlOLavdpFODLa2SNZYyREVnRWYyvKNSolaynJLJOyUnbNo9NTZ8c1id1wr7Rli0xvK/GV5artJ/gSjZcX9qE7Vm06ljwUqOVBNu71pLoZzdqx1pk0rGkOnseS2TFFrTrPijaSrNV5K7tll/Sjc2fDS2OJmPFpbRnyVyzET4LDg3x61p8bivb6LWM58OOtdYg2fNktbSZdU8FT8yOe3JZ85p7sdm7vT3YWApWt3OFt2qhux2N6e7P0Kns7nC27Vj8hpDG9Pd6+iw8yHwozoayLCQ2qEfhRjSDekWFh5sfhRk1ln6PDzY9CBq2hgAAAAHwjHeVqevPf5zOZbm97h6K+kIlWjrbf1MLJrqld9KzWr9IqNWtqqb2bLWRKZto1KbNs294RGqPCmls/Ug3NNHR8EJ2ji/5frnFfqMk6Ycno5+2xrfF+L6SWPOy2WKGtTbdOUot7bcpZjz3x9E6K8mHHk641e6s5Ts5ycmslczfLfJ43nUx46Y40pGjFiuVizwHkKvtKXZqm7h8i3rH7S8z/UfTj/P6NNWnrKxF5RnDSqU4qMKjUU72tHl25tFtM+SkaVnwXU2nJSNKyy43bk3dvayu1ptOsq7Xm06ytODr/aKf9XYkbWxT/j1/P9lmDzIWlTa+dmb9UvRRyRZ4RN3vZkNNJ1hLV7hQttbfOyc2taNJlhKwUbTh6y6yzB5lfVDJ0yo9JeWq+0n2mevx9EejzeTrlDrQ1lYnCqWrB0ZU1aFSUY3bsrWu9pDJix3nW0eKzHlyY43a28G6Su25O75W+UlWsVjSOSNrTadbc1rwZdsRH0qXUynaOhfs3W7Q57oAAAAAAAAAAAAAfCMd5Wp7SfaZzLc3vcPRHpCqlerJpNqnF2dvtPcWxpjjX3y5997bMk0idMdfCfjPZ7lo2nbZb03dzEZ7rbfZezTGkV0+Ost2HpuMbSetudns5Cu8xM6xDZ2fHfHTdvbX4/B0PBd5YlfwL9FakV5vIv6fVTtfXi/F9Jbjz65qxOIjTi5TaSXL8t5Zjx3yW3aRrKvJkpjrvXnSGrB6RpVcqc03uzT6GWZdly4vG8eCvDtWLLOlLJTKF6zwHkKvtKXZqm7h8i3rH7S81/UfTT8/o8Ii8o8Va0Y+NKMd12lfpMxS1uUakRM8mxMwJ2g3+0U/W/RmzsfnVWYeuFzW8aXO+ssydU+r0deUKzhBpP6NQnWUdZx1bRvq31pKO23pJYcfEvFWL23Y1TaFXXjGVmtaKlZ7VdXsyuY0nRKEjCePH1l1luDzK+qOTplR6U8tV9pPtM9fj6I9HmsvXPqp9L6R7jFWi5zm9WEF9qXyF77sM48e/PwQJV8fFazp0ZL92m1K3od7X6SGuXnpCzTDPhrK8g7pNqzaWW2ztsLoUSsuDr/aIf1diRTn8uVuz+ZDtznOkAAAAAAAAAAAAB8B01PUlWe6c179Zo59a630e0zZuFss3jtH6tOEo6sEvRnzvaRyW3rTK7ZMMYcNaf8AdW5r/bEGyxYC64LvPEfyz/vUSObyb+n1aW19WP8AF/tsknn1qndFYivLXzp0rRUeSU3tb5tnQdKLzs2zxu9V/HX4ObNI2naJ3umnhp3lq05hI04xrUoqMqcl4qtdN2s0vTbpZZsOe2W04ck6xaJ5q9uwVxVjNjjSazHJeQndJrY0n7mcu0bszE+51KzvREwtMA/qKvtKXZqm5hn/AALesftLzf8AUfTj/P6KrTWMlBQhS8pVlqxe3VX2pe5F2zY62mbX6a+P8PMYqxOs25Q0V9D0adKpKa7pJQk3UnxpN6rzV9nuLa7VlvkrFZ0jWPCOScZb2tER4NnBarrYand3a1o9EnZdFiG3V3c0/FjPGl5dDoZ/X0vXRDZZ/wAavqji64XuI8eXrPrZfl67esvR06Yctw+d8PCmttStCHW+tIv2Prm3aJV5uWjpErZI1FzbhfHh60etFuHzK+sIX6ZUmlPLVPaS7TPYY+iPR5rL1y5jhBU7nWw1Wd+5wlNSeb1XKK1br/dhDJOlqzPJbhjerasc1xQxMJq8JRkt8Wn1FsTE8lFomObYZYT9Av8AaKfO+yyrP5crcHmQ7o5rpgAAAAAAAAAAAAfnvT640/avtM0cXXP5vW7b/wCtWPjV6xEW4tRdnvsmVVmInxh0M9b2pMY7aT3RHSrefHoXyLd7F2aE4du08yPl/DTg4TqJSdRpJ7LLO1txPJNKTputbY6bRtVYyWyzERLq+DT41f8Alpf3qBpZvJv6fWHS2rnj/F/tslo4CxWaC2Vt/d6l/wADf2//AE/ww0Nh/wBT8UtmnbfR6l9y61Yq2DX2iv8A33LNv09ntq3aLv3Glfb3OPZRHatOPfTvKey68CmvaF7gPIVPa0uzVLcPkW9Y/aXB/qPpp+f0UeJd8dRT5KM5Lnba6jbp4bLae8w83HlT6vHCnHatN0o5zmnktsaazlJ+5NdO4zsOHevvzyj9/cbPTW29PKErg4ksNSt5r6dZ3/Eq2yZ49tUM3mSvNEP6+l68etEdl82vqxi64X+J8eXrS62bGXzLesvR06YcpwreticDTXLW12vRGUP01i/Z/DHe3wQyeNqw6c1Fz3h3x4+tHrLMXXX1hC/TKk0p5ar7SfaZ7HH0R6PNZeufVWfSqcqkqLs5KKbi1lKL3X2md6JndY3bRG8q9JcH6ajKpQvRqRTknFtR4qvZrcV2xRzr4Supntyt4wn6GxjrUIVJZNp33XTab99izHberEqstNy8wutBv6+l636Mjm6JSweZDvTmOmAAAAAAAAAAAAB+ftM09buqW3Wk1s5JXNCltL6vZ7TinJss1jnpE/LxeMPWU43XvWWT5SF6zWdGxs20Vz44tE+vwl4x9bVg97yWzazOKu9ZXt2fhYJn3z4R+bVojxGt0nu3IntHU1vsjyJjtM/R0XBrx638tP8AuUmaubyb+n/DZ2rnj/FH7SmnAWKmvSqUakqlKOvCec4LxlLzonRx3xZ8cY8k7tq8p93pLnZKZdnyTkxxvVtzj3694R8ViJYq1KFOcI3TnKStZLkXpLsWKmya5bWiZ90Qoy5b7XpirWYj3zK+S3HImdZ1diPDwWmA8hU9rS7FU3cH/r2/FH7S8z/UfTT8/orNI6MVVwmpyp1IX1Zxs2k9qae1FuHPOOJrMaxPueYpk3YmNNYkwGiYU9ZybqTnlKc821uW5egzl2m19IjwiOUQXyzbl4Q1aJ0VKhKSVVypO+rTazi29t+nnuS2jaK5qxrXS3dnJki8cvFfaMf11L2kO0ivZ/Nr6x+6OPrh0OL8efrPrNrP5lvV6PH0w4/FPumlqS5KVFvmbU/+0TYr/wCOyz8ZVz45YdUaS8Ts0/SusnTwtCNuSp0svrqnry6z2WLoh5rL1yoNMaJdWUalKfc6sMlLka3S6X0vIxfHvTrHhLOPLuxuzGsSg4jA46rF06lSlGDyk43u1y8n4ZEJrlt4TMLIvhrOsRK7wmGVOEYR2RVl+rfpe33l1a7saNe1ptOsrHQ6+vpeuiOXolPD1w785bqAAAAAAAAAAAAAfBMU+PP1pbt7OZL3uPphX1cHnrU5OD5bWs/cWVy+Glo1aeXYdb8TDbcn4cpKWD4ylUk5NbFkkvcJyeGlY0Yx7DM3jJnvvTHLs3UKKjrWvm78hC1ptpq2sGCuGbTX/NOq84MeUrfy1Td51MqyeVf0lXtc+X+KP2lNOBotYGgGBkCzwP8Ax6ntaXZqG9hj/wDPb1j9peZ/qPpp+f0akyDyZcDNwN2AdqtP2kO0i3B5lfWP3Tp1Q6XHeUnzm5tHm2ejx9EISwdPunddSPdNXV17cbV3XK9+27u6+Ceka6txFlrrytF8zEeDCu0x5er67Pa4uiHmc3XKJcmrYMsFwJmhP+RS9YqzdErcHmQ745jqAAAAAAAAAAAAAcvPgHhG22ql22/HfL7ingUdOPtbaIjTWPkx4A4TdU+N/IcCjP3xtPePkeAOD3VPjY4FD732nvHyPAHB+bU+NjgUPvfae8fJIwfA3DUnJwU7yhKD4zfFk031ITs9JrNe/grv9p576azHhOvJ68EcP9/4v/DV+7Nn7T80/vfaPh8jwRw/8T4l8jH3Zg+PzZ+99o+HyY8EKG+p8S+Q+68Hx+Z975+0fL+WPA+hvqfFH/qPuvB8fmz98Z+0fL+XuXBiCpyhTnKOtKMm5Wl4qkrJK3nEp+z6RSaUnTWde7R23aL7XERfSNOyL4I/xvyf5FP3X/8AX6fy5vsvxZ8Ef435P8h92R/d+n8nsvxPBH+N+T/Iz92R/d+n8nsvxe6PBXVlGXddjT8Xc/WJU+zorMTvcvglGzRE66rSvozWk5a1rvZb/wBLsmxxe021dCufdjTR470Lzn0EPYa92faJ7Hehec+hGfYa95PaJ7MT0LFppylnzGfYad5PaJ7NGK4OQnOU3OScne2WR1a7RNY00c+2zVtOurV4Kw8+f5fkS9qt2R9kr3PBWn58/wAvyHtVux7JXvLPgrT8+p+X5GPardoZ9lp3luwnB2nTnGalNuLur6tuojbaLWjTRKmz1rOsLkoXgAAAAAAAAAAAAAAAAAAAAAAAAAAAAAAAAAAAAAAAAAAAAAAAA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7" name="AutoShape 6" descr="data:image/jpeg;base64,/9j/4AAQSkZJRgABAQAAAQABAAD/2wCEAAkGBxQSEhQUEBQUFRQWFBUVFxQYGBQUFhMUFRQWGhQXFBYYHCggGholHRcUIjEhJSkrLi4uFx8zODMsNygtLisBCgoKDg0OGxAQGi4kHyQwLCw0LCwsLCwsLC8sLywsLCwsLCwvLCwsLCwsLCwsLCwsLCwsLCwsLCwsLCwsLCwsLP/AABEIALgBEwMBEQACEQEDEQH/xAAcAAEAAgMBAQEAAAAAAAAAAAAABAUBAwYCBwj/xABEEAACAQICBAcMBwgDAQAAAAAAAQIDEQQhBRIxUQYiQXGRsbITFRYyM1JhcnOBktEUI0JioaLBJFNjdIKz4vA00uFD/8QAGgEBAAIDAQAAAAAAAAAAAAAAAAIDAQQFBv/EADkRAQACAQEGAwUHAgYDAQAAAAABAgMRBBITMTJRITNxFEFhkcEFFXKBobHhBlIjQkPC0fAiNGIk/9oADAMBAAIRAxEAPwD7iAAAAAAAAAAAAAAAAAAAAAAAAAAAAAAAAAAAAAAAAAAAAAAAAAAAAAAAAAAAAAAAAAAAAAAAAAAAAAAAAAAAAAAAAAAAAAAAAAAAAAAAAAAAAAAAAAAAAAAAAAAAAAAAAAAAAAAAAAAAAAAAAAAAAAAAAAAAAAAAAAAAAAAAAAAAAAAAAAAAAAAAAAAAAAAAAAAAAAAAAAAAAAAAAAABiUrJvdmCEWlpCMpJJSz9C+ZCLxKyccxGqWTVgADVXxMYW1na/O+oxMxHNKKzPIoYiM76rvb0NdYiYnkTWY5tplEAARqmOhFtN5r0MjNohOKTKSmSQAAEfE4yFOynJJvYuV8yIzaI5pVpNuTOGxcZtqN8hFonkWpNebeSRAAEd4yHndF31EZtEJRS0t8JXSa2MkjMaMgAAAAAAAAAAAAAAAPFXxXzPqMTyZjmo8D48ecppzbN+mV+XtUAAVOnI5wfokuyVZF+H3tmhNkuddRnHyYzc4WRYpAAFDjV9ZLn60UW5tmnTC8pPJcy6i+GvPN6DABz3COj9dQl92qn+W36lOX3NjBPhMJWhPGlzfqMXMzcoW5c1wABzWGVtZbqlVdFWVjXtzbUcnQYTxI8xdXk179UtpJEAAAAAAAAAAAAAAAj6Rq6tKpLdCT6IsxPJmvNRKpqcbzWn0PMorzhtW5S6U2GoAAKvTkvFXLxn0W+ZXk5LsPva9B1eNOP3Yy/GSf6DHyM3uXBYpAAHP1ZNznfz5L3KTS/BIotzbNemFto2vr04vZtj74txfUXRyUW5pRlEAqNP/8Ay368uxIrycluHm86Glx2t6+RDFzTzclyXtcAAc3B8apb97U7bv8Ajcov1NmnTC9wTvCNuboZbXkov1S3kkQAAAAAAACnWn4ci/FFXFhdwZbI6aj5r6VccWGOFJ38h5s+iPzHGqcGx37hul+X5jiwcKWe/dPdL3JPqY4tThWeI8IKT2KfvST/ABY4tTg2aMfpqDhKOrLNWvlbPfmYnNVKMMqfEV6r1o9x4rTTlrx8VrNpWv7iMTp4rXR0NN05L7S50v0ZZGWsqJxWht760976GZ4lUeHZh6Wpb30P5GOLXuzwrKXS+klOSdOM56sbaqSTzebzduRELXi3JbjpNebVofSKjV1qsJU+I4pPNyvKLytus9u8VvWvNm9JtyXq0vT+90L5kuNVVwbMR0zTezW6Nn4ji1OFZ7elqW98+rL5GeLVjhWUGI0hm5U6c6ilKTTikvtPbrWsVzMW8YXRGkaSstFaRhGL1rxbaeo1dxerFPNZbVfbyk4yViNNVdsdpnVN77Ut7+GXyM8WqPDsd9aXnPofyHFr3OHZWaa0hCWrqcaSUrR2Ny4ttvo1yN71mNIlZjpas+KFovGS7pF1KcqcYttttSveLVrRu+W/uI0mKzrMpXibRpDoFpWk9jb5k7lnFr3U8OzD0tT2cZ+5ji1OHY770t76HYcWpwrKCGK8dwhKadWq8snnOTzvzoqm29PgviNI8VnozSEYRandSctbUs248WKtdZPNN+8srkrEaKrY7TOqa9LU7XV3zJ5GeLVHhWeFpqn962+2Q4tWeFZ6el6W957MnmZ4lWOHYnpemtut0W6xxKnDs89+Kd7ca+61r812Y4tThWZel4bpX3WSfQ2Z4kHDlrlpqHJFt7sk+hsxOWGYxS1vT0fNfvdn1GOLHY4UrJYSC2Qh8KLNIV70sTwVN7YRfuQ0hnenu8/QKX7uHQjG7Xsb9u7P0Kn+7h8MfkZ0hjenu897qX7uHQjG5Xszv27vkGL0rWjUqKM3bXks0pZKTss0aE2mJnR7LFseC1Ima+5WY7S9d7aks/d0ZZEdZnmzOyYInwrD6finejNrlpSf5TZnk81SP/OI+L5lhtL1mvKy/wB9JrTaXpo2PB/bDqOCeKnUWKc5Sk40HKLbeUk8mvSZmZjFeY5xEtLbdnxUtiitedtGO+FRfa6YxfWji+2Zo/zfpH/DZ9jwT/l/WUrg3ipVJ1XN3slyRXK9yOhsGa+Sbb868u30c/7Qw48da7kaPXCKvKMqeq7ZN8m9EftDNfHau7Pdn7Ow0yVtvRqjLSdT7vwQv02NT23N3j5Q3PYcHb9Z/wCU7AYuXcqkna6nTSdlkpKo32UbOLask4rTM++Pd6uH9t0jZ4pOPw11+iLi8ZPVeZD2nJ3cCNry91xoCprUIt75dpnR2W82xRM/F0sF5vSLTzVtfFSVWaTy1nkaOXaL1yTWGnn2nJW8xErLQc+61YwqcaNnl6Ur59BfsmWcmSK35I4dqyTbSZTZQW5Zc/z2GJz3iXZisIF13VZLl92XIRxZrWyxEpbsRVKrWtn6Daz2mtNYQrGstuCpxlOLavdpFODLa2SNZYyREVnRWYyvKNSolaynJLJOyUnbNo9NTZ8c1id1wr7Rli0xvK/GV5artJ/gSjZcX9qE7Vm06ljwUqOVBNu71pLoZzdqx1pk0rGkOnseS2TFFrTrPijaSrNV5K7tll/Sjc2fDS2OJmPFpbRnyVyzET4LDg3x61p8bivb6LWM58OOtdYg2fNktbSZdU8FT8yOe3JZ85p7sdm7vT3YWApWt3OFt2qhux2N6e7P0Kns7nC27Vj8hpDG9Pd6+iw8yHwozoayLCQ2qEfhRjSDekWFh5sfhRk1ln6PDzY9CBq2hgAAAAHwjHeVqevPf5zOZbm97h6K+kIlWjrbf1MLJrqld9KzWr9IqNWtqqb2bLWRKZto1KbNs294RGqPCmls/Ug3NNHR8EJ2ji/5frnFfqMk6Ycno5+2xrfF+L6SWPOy2WKGtTbdOUot7bcpZjz3x9E6K8mHHk641e6s5Ts5ycmslczfLfJ43nUx46Y40pGjFiuVizwHkKvtKXZqm7h8i3rH7S8z/UfTj/P6NNWnrKxF5RnDSqU4qMKjUU72tHl25tFtM+SkaVnwXU2nJSNKyy43bk3dvayu1ptOsq7Xm06ytODr/aKf9XYkbWxT/j1/P9lmDzIWlTa+dmb9UvRRyRZ4RN3vZkNNJ1hLV7hQttbfOyc2taNJlhKwUbTh6y6yzB5lfVDJ0yo9JeWq+0n2mevx9EejzeTrlDrQ1lYnCqWrB0ZU1aFSUY3bsrWu9pDJix3nW0eKzHlyY43a28G6Su25O75W+UlWsVjSOSNrTadbc1rwZdsRH0qXUynaOhfs3W7Q57oAAAAAAAAAAAAAfCMd5Wp7SfaZzLc3vcPRHpCqlerJpNqnF2dvtPcWxpjjX3y5997bMk0idMdfCfjPZ7lo2nbZb03dzEZ7rbfZezTGkV0+Ost2HpuMbSetudns5Cu8xM6xDZ2fHfHTdvbX4/B0PBd5YlfwL9FakV5vIv6fVTtfXi/F9Jbjz65qxOIjTi5TaSXL8t5Zjx3yW3aRrKvJkpjrvXnSGrB6RpVcqc03uzT6GWZdly4vG8eCvDtWLLOlLJTKF6zwHkKvtKXZqm7h8i3rH7S81/UfTT8/o8Ii8o8Va0Y+NKMd12lfpMxS1uUakRM8mxMwJ2g3+0U/W/RmzsfnVWYeuFzW8aXO+ssydU+r0deUKzhBpP6NQnWUdZx1bRvq31pKO23pJYcfEvFWL23Y1TaFXXjGVmtaKlZ7VdXsyuY0nRKEjCePH1l1luDzK+qOTplR6U8tV9pPtM9fj6I9HmsvXPqp9L6R7jFWi5zm9WEF9qXyF77sM48e/PwQJV8fFazp0ZL92m1K3od7X6SGuXnpCzTDPhrK8g7pNqzaWW2ztsLoUSsuDr/aIf1diRTn8uVuz+ZDtznOkAAAAAAAAAAAAB8B01PUlWe6c179Zo59a630e0zZuFss3jtH6tOEo6sEvRnzvaRyW3rTK7ZMMYcNaf8AdW5r/bEGyxYC64LvPEfyz/vUSObyb+n1aW19WP8AF/tsknn1qndFYivLXzp0rRUeSU3tb5tnQdKLzs2zxu9V/HX4ObNI2naJ3umnhp3lq05hI04xrUoqMqcl4qtdN2s0vTbpZZsOe2W04ck6xaJ5q9uwVxVjNjjSazHJeQndJrY0n7mcu0bszE+51KzvREwtMA/qKvtKXZqm5hn/AALesftLzf8AUfTj/P6KrTWMlBQhS8pVlqxe3VX2pe5F2zY62mbX6a+P8PMYqxOs25Q0V9D0adKpKa7pJQk3UnxpN6rzV9nuLa7VlvkrFZ0jWPCOScZb2tER4NnBarrYand3a1o9EnZdFiG3V3c0/FjPGl5dDoZ/X0vXRDZZ/wAavqji64XuI8eXrPrZfl67esvR06Yctw+d8PCmttStCHW+tIv2Prm3aJV5uWjpErZI1FzbhfHh60etFuHzK+sIX6ZUmlPLVPaS7TPYY+iPR5rL1y5jhBU7nWw1Wd+5wlNSeb1XKK1br/dhDJOlqzPJbhjerasc1xQxMJq8JRkt8Wn1FsTE8lFomObYZYT9Av8AaKfO+yyrP5crcHmQ7o5rpgAAAAAAAAAAAAfnvT640/avtM0cXXP5vW7b/wCtWPjV6xEW4tRdnvsmVVmInxh0M9b2pMY7aT3RHSrefHoXyLd7F2aE4du08yPl/DTg4TqJSdRpJ7LLO1txPJNKTputbY6bRtVYyWyzERLq+DT41f8Alpf3qBpZvJv6fWHS2rnj/F/tslo4CxWaC2Vt/d6l/wADf2//AE/ww0Nh/wBT8UtmnbfR6l9y61Yq2DX2iv8A33LNv09ntq3aLv3Glfb3OPZRHatOPfTvKey68CmvaF7gPIVPa0uzVLcPkW9Y/aXB/qPpp+f0UeJd8dRT5KM5Lnba6jbp4bLae8w83HlT6vHCnHatN0o5zmnktsaazlJ+5NdO4zsOHevvzyj9/cbPTW29PKErg4ksNSt5r6dZ3/Eq2yZ49tUM3mSvNEP6+l68etEdl82vqxi64X+J8eXrS62bGXzLesvR06YcpwreticDTXLW12vRGUP01i/Z/DHe3wQyeNqw6c1Fz3h3x4+tHrLMXXX1hC/TKk0p5ar7SfaZ7HH0R6PNZeufVWfSqcqkqLs5KKbi1lKL3X2md6JndY3bRG8q9JcH6ajKpQvRqRTknFtR4qvZrcV2xRzr4Supntyt4wn6GxjrUIVJZNp33XTab99izHberEqstNy8wutBv6+l636Mjm6JSweZDvTmOmAAAAAAAAAAAAB+ftM09buqW3Wk1s5JXNCltL6vZ7TinJss1jnpE/LxeMPWU43XvWWT5SF6zWdGxs20Vz44tE+vwl4x9bVg97yWzazOKu9ZXt2fhYJn3z4R+bVojxGt0nu3IntHU1vsjyJjtM/R0XBrx638tP8AuUmaubyb+n/DZ2rnj/FH7SmnAWKmvSqUakqlKOvCec4LxlLzonRx3xZ8cY8k7tq8p93pLnZKZdnyTkxxvVtzj3694R8ViJYq1KFOcI3TnKStZLkXpLsWKmya5bWiZ90Qoy5b7XpirWYj3zK+S3HImdZ1diPDwWmA8hU9rS7FU3cH/r2/FH7S8z/UfTT8/orNI6MVVwmpyp1IX1Zxs2k9qae1FuHPOOJrMaxPueYpk3YmNNYkwGiYU9ZybqTnlKc821uW5egzl2m19IjwiOUQXyzbl4Q1aJ0VKhKSVVypO+rTazi29t+nnuS2jaK5qxrXS3dnJki8cvFfaMf11L2kO0ivZ/Nr6x+6OPrh0OL8efrPrNrP5lvV6PH0w4/FPumlqS5KVFvmbU/+0TYr/wCOyz8ZVz45YdUaS8Ts0/SusnTwtCNuSp0svrqnry6z2WLoh5rL1yoNMaJdWUalKfc6sMlLka3S6X0vIxfHvTrHhLOPLuxuzGsSg4jA46rF06lSlGDyk43u1y8n4ZEJrlt4TMLIvhrOsRK7wmGVOEYR2RVl+rfpe33l1a7saNe1ptOsrHQ6+vpeuiOXolPD1w785bqAAAAAAAAAAAAAfBMU+PP1pbt7OZL3uPphX1cHnrU5OD5bWs/cWVy+Glo1aeXYdb8TDbcn4cpKWD4ylUk5NbFkkvcJyeGlY0Yx7DM3jJnvvTHLs3UKKjrWvm78hC1ptpq2sGCuGbTX/NOq84MeUrfy1Td51MqyeVf0lXtc+X+KP2lNOBotYGgGBkCzwP8Ax6ntaXZqG9hj/wDPb1j9peZ/qPpp+f0akyDyZcDNwN2AdqtP2kO0i3B5lfWP3Tp1Q6XHeUnzm5tHm2ejx9EISwdPunddSPdNXV17cbV3XK9+27u6+Ceka6txFlrrytF8zEeDCu0x5er67Pa4uiHmc3XKJcmrYMsFwJmhP+RS9YqzdErcHmQ745jqAAAAAAAAAAAAAcvPgHhG22ql22/HfL7ingUdOPtbaIjTWPkx4A4TdU+N/IcCjP3xtPePkeAOD3VPjY4FD732nvHyPAHB+bU+NjgUPvfae8fJIwfA3DUnJwU7yhKD4zfFk031ITs9JrNe/grv9p576azHhOvJ68EcP9/4v/DV+7Nn7T80/vfaPh8jwRw/8T4l8jH3Zg+PzZ+99o+HyY8EKG+p8S+Q+68Hx+Z975+0fL+WPA+hvqfFH/qPuvB8fmz98Z+0fL+XuXBiCpyhTnKOtKMm5Wl4qkrJK3nEp+z6RSaUnTWde7R23aL7XERfSNOyL4I/xvyf5FP3X/8AX6fy5vsvxZ8Ef435P8h92R/d+n8nsvxPBH+N+T/Iz92R/d+n8nsvxe6PBXVlGXddjT8Xc/WJU+zorMTvcvglGzRE66rSvozWk5a1rvZb/wBLsmxxe021dCufdjTR470Lzn0EPYa92faJ7Hehec+hGfYa95PaJ7MT0LFppylnzGfYad5PaJ7NGK4OQnOU3OScne2WR1a7RNY00c+2zVtOurV4Kw8+f5fkS9qt2R9kr3PBWn58/wAvyHtVux7JXvLPgrT8+p+X5GPardoZ9lp3luwnB2nTnGalNuLur6tuojbaLWjTRKmz1rOsLkoXgAAAAAAAAAAAAAAAAAAAAAAAAAAAAAAAAAAAAAAAAAAAAAAAA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8" name="AutoShape 8" descr="data:image/jpeg;base64,/9j/4AAQSkZJRgABAQAAAQABAAD/2wCEAAkGBxQSEhQUEBQUFRQWFBUVFxQYGBQUFhMUFRQWGhQXFBYYHCggGholHRcUIjEhJSkrLi4uFx8zODMsNygtLisBCgoKDg0OGxAQGi4kHyQwLCw0LCwsLCwsLC8sLywsLCwsLCwvLCwsLCwsLCwsLCwsLCwsLCwsLCwsLCwsLCwsLP/AABEIALgBEwMBEQACEQEDEQH/xAAcAAEAAgMBAQEAAAAAAAAAAAAABAUBAwYCBwj/xABEEAACAQICBAcMBwgDAQAAAAAAAQIDEQQhBRIxUQYiQXGRsbITFRYyM1JhcnOBktEUI0JioaLBJFNjdIKz4vA00uFD/8QAGgEBAAIDAQAAAAAAAAAAAAAAAAIDAQQFBv/EADkRAQACAQEGAwUHAgYDAQAAAAABAgMRBBITMTJRITNxFEFhkcEFFXKBobHhBlIjQkPC0fAiNGIk/9oADAMBAAIRAxEAPwD7iAAAAAAAAAAAAAAAAAAAAAAAAAAAAAAAAAAAAAAAAAAAAAAAAAAAAAAAAAAAAAAAAAAAAAAAAAAAAAAAAAAAAAAAAAAAAAAAAAAAAAAAAAAAAAAAAAAAAAAAAAAAAAAAAAAAAAAAAAAAAAAAAAAAAAAAAAAAAAAAAAAAAAAAAAAAAAAAAAAAAAAAAAAAAAAAAAAAAAAAAAAAAAAAAAABiUrJvdmCEWlpCMpJJSz9C+ZCLxKyccxGqWTVgADVXxMYW1na/O+oxMxHNKKzPIoYiM76rvb0NdYiYnkTWY5tplEAARqmOhFtN5r0MjNohOKTKSmSQAAEfE4yFOynJJvYuV8yIzaI5pVpNuTOGxcZtqN8hFonkWpNebeSRAAEd4yHndF31EZtEJRS0t8JXSa2MkjMaMgAAAAAAAAAAAAAAAPFXxXzPqMTyZjmo8D48ecppzbN+mV+XtUAAVOnI5wfokuyVZF+H3tmhNkuddRnHyYzc4WRYpAAFDjV9ZLn60UW5tmnTC8pPJcy6i+GvPN6DABz3COj9dQl92qn+W36lOX3NjBPhMJWhPGlzfqMXMzcoW5c1wABzWGVtZbqlVdFWVjXtzbUcnQYTxI8xdXk179UtpJEAAAAAAAAAAAAAAAj6Rq6tKpLdCT6IsxPJmvNRKpqcbzWn0PMorzhtW5S6U2GoAAKvTkvFXLxn0W+ZXk5LsPva9B1eNOP3Yy/GSf6DHyM3uXBYpAAHP1ZNznfz5L3KTS/BIotzbNemFto2vr04vZtj74txfUXRyUW5pRlEAqNP/8Ay368uxIrycluHm86Glx2t6+RDFzTzclyXtcAAc3B8apb97U7bv8Ajcov1NmnTC9wTvCNuboZbXkov1S3kkQAAAAAAACnWn4ci/FFXFhdwZbI6aj5r6VccWGOFJ38h5s+iPzHGqcGx37hul+X5jiwcKWe/dPdL3JPqY4tThWeI8IKT2KfvST/ABY4tTg2aMfpqDhKOrLNWvlbPfmYnNVKMMqfEV6r1o9x4rTTlrx8VrNpWv7iMTp4rXR0NN05L7S50v0ZZGWsqJxWht760976GZ4lUeHZh6Wpb30P5GOLXuzwrKXS+klOSdOM56sbaqSTzebzduRELXi3JbjpNebVofSKjV1qsJU+I4pPNyvKLytus9u8VvWvNm9JtyXq0vT+90L5kuNVVwbMR0zTezW6Nn4ji1OFZ7elqW98+rL5GeLVjhWUGI0hm5U6c6ilKTTikvtPbrWsVzMW8YXRGkaSstFaRhGL1rxbaeo1dxerFPNZbVfbyk4yViNNVdsdpnVN77Ut7+GXyM8WqPDsd9aXnPofyHFr3OHZWaa0hCWrqcaSUrR2Ny4ttvo1yN71mNIlZjpas+KFovGS7pF1KcqcYttttSveLVrRu+W/uI0mKzrMpXibRpDoFpWk9jb5k7lnFr3U8OzD0tT2cZ+5ji1OHY770t76HYcWpwrKCGK8dwhKadWq8snnOTzvzoqm29PgviNI8VnozSEYRandSctbUs248WKtdZPNN+8srkrEaKrY7TOqa9LU7XV3zJ5GeLVHhWeFpqn962+2Q4tWeFZ6el6W957MnmZ4lWOHYnpemtut0W6xxKnDs89+Kd7ca+61r812Y4tThWZel4bpX3WSfQ2Z4kHDlrlpqHJFt7sk+hsxOWGYxS1vT0fNfvdn1GOLHY4UrJYSC2Qh8KLNIV70sTwVN7YRfuQ0hnenu8/QKX7uHQjG7Xsb9u7P0Kn+7h8MfkZ0hjenu897qX7uHQjG5Xszv27vkGL0rWjUqKM3bXks0pZKTss0aE2mJnR7LFseC1Ima+5WY7S9d7aks/d0ZZEdZnmzOyYInwrD6finejNrlpSf5TZnk81SP/OI+L5lhtL1mvKy/wB9JrTaXpo2PB/bDqOCeKnUWKc5Sk40HKLbeUk8mvSZmZjFeY5xEtLbdnxUtiitedtGO+FRfa6YxfWji+2Zo/zfpH/DZ9jwT/l/WUrg3ipVJ1XN3slyRXK9yOhsGa+Sbb868u30c/7Qw48da7kaPXCKvKMqeq7ZN8m9EftDNfHau7Pdn7Ow0yVtvRqjLSdT7vwQv02NT23N3j5Q3PYcHb9Z/wCU7AYuXcqkna6nTSdlkpKo32UbOLask4rTM++Pd6uH9t0jZ4pOPw11+iLi8ZPVeZD2nJ3cCNry91xoCprUIt75dpnR2W82xRM/F0sF5vSLTzVtfFSVWaTy1nkaOXaL1yTWGnn2nJW8xErLQc+61YwqcaNnl6Ur59BfsmWcmSK35I4dqyTbSZTZQW5Zc/z2GJz3iXZisIF13VZLl92XIRxZrWyxEpbsRVKrWtn6Daz2mtNYQrGstuCpxlOLavdpFODLa2SNZYyREVnRWYyvKNSolaynJLJOyUnbNo9NTZ8c1id1wr7Rli0xvK/GV5artJ/gSjZcX9qE7Vm06ljwUqOVBNu71pLoZzdqx1pk0rGkOnseS2TFFrTrPijaSrNV5K7tll/Sjc2fDS2OJmPFpbRnyVyzET4LDg3x61p8bivb6LWM58OOtdYg2fNktbSZdU8FT8yOe3JZ85p7sdm7vT3YWApWt3OFt2qhux2N6e7P0Kns7nC27Vj8hpDG9Pd6+iw8yHwozoayLCQ2qEfhRjSDekWFh5sfhRk1ln6PDzY9CBq2hgAAAAHwjHeVqevPf5zOZbm97h6K+kIlWjrbf1MLJrqld9KzWr9IqNWtqqb2bLWRKZto1KbNs294RGqPCmls/Ug3NNHR8EJ2ji/5frnFfqMk6Ycno5+2xrfF+L6SWPOy2WKGtTbdOUot7bcpZjz3x9E6K8mHHk641e6s5Ts5ycmslczfLfJ43nUx46Y40pGjFiuVizwHkKvtKXZqm7h8i3rH7S8z/UfTj/P6NNWnrKxF5RnDSqU4qMKjUU72tHl25tFtM+SkaVnwXU2nJSNKyy43bk3dvayu1ptOsq7Xm06ytODr/aKf9XYkbWxT/j1/P9lmDzIWlTa+dmb9UvRRyRZ4RN3vZkNNJ1hLV7hQttbfOyc2taNJlhKwUbTh6y6yzB5lfVDJ0yo9JeWq+0n2mevx9EejzeTrlDrQ1lYnCqWrB0ZU1aFSUY3bsrWu9pDJix3nW0eKzHlyY43a28G6Su25O75W+UlWsVjSOSNrTadbc1rwZdsRH0qXUynaOhfs3W7Q57oAAAAAAAAAAAAAfCMd5Wp7SfaZzLc3vcPRHpCqlerJpNqnF2dvtPcWxpjjX3y5997bMk0idMdfCfjPZ7lo2nbZb03dzEZ7rbfZezTGkV0+Ost2HpuMbSetudns5Cu8xM6xDZ2fHfHTdvbX4/B0PBd5YlfwL9FakV5vIv6fVTtfXi/F9Jbjz65qxOIjTi5TaSXL8t5Zjx3yW3aRrKvJkpjrvXnSGrB6RpVcqc03uzT6GWZdly4vG8eCvDtWLLOlLJTKF6zwHkKvtKXZqm7h8i3rH7S81/UfTT8/o8Ii8o8Va0Y+NKMd12lfpMxS1uUakRM8mxMwJ2g3+0U/W/RmzsfnVWYeuFzW8aXO+ssydU+r0deUKzhBpP6NQnWUdZx1bRvq31pKO23pJYcfEvFWL23Y1TaFXXjGVmtaKlZ7VdXsyuY0nRKEjCePH1l1luDzK+qOTplR6U8tV9pPtM9fj6I9HmsvXPqp9L6R7jFWi5zm9WEF9qXyF77sM48e/PwQJV8fFazp0ZL92m1K3od7X6SGuXnpCzTDPhrK8g7pNqzaWW2ztsLoUSsuDr/aIf1diRTn8uVuz+ZDtznOkAAAAAAAAAAAAB8B01PUlWe6c179Zo59a630e0zZuFss3jtH6tOEo6sEvRnzvaRyW3rTK7ZMMYcNaf8AdW5r/bEGyxYC64LvPEfyz/vUSObyb+n1aW19WP8AF/tsknn1qndFYivLXzp0rRUeSU3tb5tnQdKLzs2zxu9V/HX4ObNI2naJ3umnhp3lq05hI04xrUoqMqcl4qtdN2s0vTbpZZsOe2W04ck6xaJ5q9uwVxVjNjjSazHJeQndJrY0n7mcu0bszE+51KzvREwtMA/qKvtKXZqm5hn/AALesftLzf8AUfTj/P6KrTWMlBQhS8pVlqxe3VX2pe5F2zY62mbX6a+P8PMYqxOs25Q0V9D0adKpKa7pJQk3UnxpN6rzV9nuLa7VlvkrFZ0jWPCOScZb2tER4NnBarrYand3a1o9EnZdFiG3V3c0/FjPGl5dDoZ/X0vXRDZZ/wAavqji64XuI8eXrPrZfl67esvR06Yctw+d8PCmttStCHW+tIv2Prm3aJV5uWjpErZI1FzbhfHh60etFuHzK+sIX6ZUmlPLVPaS7TPYY+iPR5rL1y5jhBU7nWw1Wd+5wlNSeb1XKK1br/dhDJOlqzPJbhjerasc1xQxMJq8JRkt8Wn1FsTE8lFomObYZYT9Av8AaKfO+yyrP5crcHmQ7o5rpgAAAAAAAAAAAAfnvT640/avtM0cXXP5vW7b/wCtWPjV6xEW4tRdnvsmVVmInxh0M9b2pMY7aT3RHSrefHoXyLd7F2aE4du08yPl/DTg4TqJSdRpJ7LLO1txPJNKTputbY6bRtVYyWyzERLq+DT41f8Alpf3qBpZvJv6fWHS2rnj/F/tslo4CxWaC2Vt/d6l/wADf2//AE/ww0Nh/wBT8UtmnbfR6l9y61Yq2DX2iv8A33LNv09ntq3aLv3Glfb3OPZRHatOPfTvKey68CmvaF7gPIVPa0uzVLcPkW9Y/aXB/qPpp+f0UeJd8dRT5KM5Lnba6jbp4bLae8w83HlT6vHCnHatN0o5zmnktsaazlJ+5NdO4zsOHevvzyj9/cbPTW29PKErg4ksNSt5r6dZ3/Eq2yZ49tUM3mSvNEP6+l68etEdl82vqxi64X+J8eXrS62bGXzLesvR06YcpwreticDTXLW12vRGUP01i/Z/DHe3wQyeNqw6c1Fz3h3x4+tHrLMXXX1hC/TKk0p5ar7SfaZ7HH0R6PNZeufVWfSqcqkqLs5KKbi1lKL3X2md6JndY3bRG8q9JcH6ajKpQvRqRTknFtR4qvZrcV2xRzr4Supntyt4wn6GxjrUIVJZNp33XTab99izHberEqstNy8wutBv6+l636Mjm6JSweZDvTmOmAAAAAAAAAAAAB+ftM09buqW3Wk1s5JXNCltL6vZ7TinJss1jnpE/LxeMPWU43XvWWT5SF6zWdGxs20Vz44tE+vwl4x9bVg97yWzazOKu9ZXt2fhYJn3z4R+bVojxGt0nu3IntHU1vsjyJjtM/R0XBrx638tP8AuUmaubyb+n/DZ2rnj/FH7SmnAWKmvSqUakqlKOvCec4LxlLzonRx3xZ8cY8k7tq8p93pLnZKZdnyTkxxvVtzj3694R8ViJYq1KFOcI3TnKStZLkXpLsWKmya5bWiZ90Qoy5b7XpirWYj3zK+S3HImdZ1diPDwWmA8hU9rS7FU3cH/r2/FH7S8z/UfTT8/orNI6MVVwmpyp1IX1Zxs2k9qae1FuHPOOJrMaxPueYpk3YmNNYkwGiYU9ZybqTnlKc821uW5egzl2m19IjwiOUQXyzbl4Q1aJ0VKhKSVVypO+rTazi29t+nnuS2jaK5qxrXS3dnJki8cvFfaMf11L2kO0ivZ/Nr6x+6OPrh0OL8efrPrNrP5lvV6PH0w4/FPumlqS5KVFvmbU/+0TYr/wCOyz8ZVz45YdUaS8Ts0/SusnTwtCNuSp0svrqnry6z2WLoh5rL1yoNMaJdWUalKfc6sMlLka3S6X0vIxfHvTrHhLOPLuxuzGsSg4jA46rF06lSlGDyk43u1y8n4ZEJrlt4TMLIvhrOsRK7wmGVOEYR2RVl+rfpe33l1a7saNe1ptOsrHQ6+vpeuiOXolPD1w785bqAAAAAAAAAAAAAfBMU+PP1pbt7OZL3uPphX1cHnrU5OD5bWs/cWVy+Glo1aeXYdb8TDbcn4cpKWD4ylUk5NbFkkvcJyeGlY0Yx7DM3jJnvvTHLs3UKKjrWvm78hC1ptpq2sGCuGbTX/NOq84MeUrfy1Td51MqyeVf0lXtc+X+KP2lNOBotYGgGBkCzwP8Ax6ntaXZqG9hj/wDPb1j9peZ/qPpp+f0akyDyZcDNwN2AdqtP2kO0i3B5lfWP3Tp1Q6XHeUnzm5tHm2ejx9EISwdPunddSPdNXV17cbV3XK9+27u6+Ceka6txFlrrytF8zEeDCu0x5er67Pa4uiHmc3XKJcmrYMsFwJmhP+RS9YqzdErcHmQ745jqAAAAAAAAAAAAAcvPgHhG22ql22/HfL7ingUdOPtbaIjTWPkx4A4TdU+N/IcCjP3xtPePkeAOD3VPjY4FD732nvHyPAHB+bU+NjgUPvfae8fJIwfA3DUnJwU7yhKD4zfFk031ITs9JrNe/grv9p576azHhOvJ68EcP9/4v/DV+7Nn7T80/vfaPh8jwRw/8T4l8jH3Zg+PzZ+99o+HyY8EKG+p8S+Q+68Hx+Z975+0fL+WPA+hvqfFH/qPuvB8fmz98Z+0fL+XuXBiCpyhTnKOtKMm5Wl4qkrJK3nEp+z6RSaUnTWde7R23aL7XERfSNOyL4I/xvyf5FP3X/8AX6fy5vsvxZ8Ef435P8h92R/d+n8nsvxPBH+N+T/Iz92R/d+n8nsvxe6PBXVlGXddjT8Xc/WJU+zorMTvcvglGzRE66rSvozWk5a1rvZb/wBLsmxxe021dCufdjTR470Lzn0EPYa92faJ7Hehec+hGfYa95PaJ7MT0LFppylnzGfYad5PaJ7NGK4OQnOU3OScne2WR1a7RNY00c+2zVtOurV4Kw8+f5fkS9qt2R9kr3PBWn58/wAvyHtVux7JXvLPgrT8+p+X5GPardoZ9lp3luwnB2nTnGalNuLur6tuojbaLWjTRKmz1rOsLkoXgAAAAAAAAAAAAAAAAAAAAAAAAAAAAAAAAAAAAAAAAAAAAAAAA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9" name="AutoShape 10" descr="data:image/jpeg;base64,/9j/4AAQSkZJRgABAQAAAQABAAD/2wCEAAkGBxQSEhQUEBQUFRQWFBUVFxQYGBQUFhMUFRQWGhQXFBYYHCggGholHRcUIjEhJSkrLi4uFx8zODMsNygtLisBCgoKDg0OGxAQGi4kHyQwLCw0LCwsLCwsLC8sLywsLCwsLCwvLCwsLCwsLCwsLCwsLCwsLCwsLCwsLCwsLCwsLP/AABEIALgBEwMBEQACEQEDEQH/xAAcAAEAAgMBAQEAAAAAAAAAAAAABAUBAwYCBwj/xABEEAACAQICBAcMBwgDAQAAAAAAAQIDEQQhBRIxUQYiQXGRsbITFRYyM1JhcnOBktEUI0JioaLBJFNjdIKz4vA00uFD/8QAGgEBAAIDAQAAAAAAAAAAAAAAAAIDAQQFBv/EADkRAQACAQEGAwUHAgYDAQAAAAABAgMRBBITMTJRITNxFEFhkcEFFXKBobHhBlIjQkPC0fAiNGIk/9oADAMBAAIRAxEAPwD7iAAAAAAAAAAAAAAAAAAAAAAAAAAAAAAAAAAAAAAAAAAAAAAAAAAAAAAAAAAAAAAAAAAAAAAAAAAAAAAAAAAAAAAAAAAAAAAAAAAAAAAAAAAAAAAAAAAAAAAAAAAAAAAAAAAAAAAAAAAAAAAAAAAAAAAAAAAAAAAAAAAAAAAAAAAAAAAAAAAAAAAAAAAAAAAAAAAAAAAAAAAAAAAAAAABiUrJvdmCEWlpCMpJJSz9C+ZCLxKyccxGqWTVgADVXxMYW1na/O+oxMxHNKKzPIoYiM76rvb0NdYiYnkTWY5tplEAARqmOhFtN5r0MjNohOKTKSmSQAAEfE4yFOynJJvYuV8yIzaI5pVpNuTOGxcZtqN8hFonkWpNebeSRAAEd4yHndF31EZtEJRS0t8JXSa2MkjMaMgAAAAAAAAAAAAAAAPFXxXzPqMTyZjmo8D48ecppzbN+mV+XtUAAVOnI5wfokuyVZF+H3tmhNkuddRnHyYzc4WRYpAAFDjV9ZLn60UW5tmnTC8pPJcy6i+GvPN6DABz3COj9dQl92qn+W36lOX3NjBPhMJWhPGlzfqMXMzcoW5c1wABzWGVtZbqlVdFWVjXtzbUcnQYTxI8xdXk179UtpJEAAAAAAAAAAAAAAAj6Rq6tKpLdCT6IsxPJmvNRKpqcbzWn0PMorzhtW5S6U2GoAAKvTkvFXLxn0W+ZXk5LsPva9B1eNOP3Yy/GSf6DHyM3uXBYpAAHP1ZNznfz5L3KTS/BIotzbNemFto2vr04vZtj74txfUXRyUW5pRlEAqNP/8Ay368uxIrycluHm86Glx2t6+RDFzTzclyXtcAAc3B8apb97U7bv8Ajcov1NmnTC9wTvCNuboZbXkov1S3kkQAAAAAAACnWn4ci/FFXFhdwZbI6aj5r6VccWGOFJ38h5s+iPzHGqcGx37hul+X5jiwcKWe/dPdL3JPqY4tThWeI8IKT2KfvST/ABY4tTg2aMfpqDhKOrLNWvlbPfmYnNVKMMqfEV6r1o9x4rTTlrx8VrNpWv7iMTp4rXR0NN05L7S50v0ZZGWsqJxWht760976GZ4lUeHZh6Wpb30P5GOLXuzwrKXS+klOSdOM56sbaqSTzebzduRELXi3JbjpNebVofSKjV1qsJU+I4pPNyvKLytus9u8VvWvNm9JtyXq0vT+90L5kuNVVwbMR0zTezW6Nn4ji1OFZ7elqW98+rL5GeLVjhWUGI0hm5U6c6ilKTTikvtPbrWsVzMW8YXRGkaSstFaRhGL1rxbaeo1dxerFPNZbVfbyk4yViNNVdsdpnVN77Ut7+GXyM8WqPDsd9aXnPofyHFr3OHZWaa0hCWrqcaSUrR2Ny4ttvo1yN71mNIlZjpas+KFovGS7pF1KcqcYttttSveLVrRu+W/uI0mKzrMpXibRpDoFpWk9jb5k7lnFr3U8OzD0tT2cZ+5ji1OHY770t76HYcWpwrKCGK8dwhKadWq8snnOTzvzoqm29PgviNI8VnozSEYRandSctbUs248WKtdZPNN+8srkrEaKrY7TOqa9LU7XV3zJ5GeLVHhWeFpqn962+2Q4tWeFZ6el6W957MnmZ4lWOHYnpemtut0W6xxKnDs89+Kd7ca+61r812Y4tThWZel4bpX3WSfQ2Z4kHDlrlpqHJFt7sk+hsxOWGYxS1vT0fNfvdn1GOLHY4UrJYSC2Qh8KLNIV70sTwVN7YRfuQ0hnenu8/QKX7uHQjG7Xsb9u7P0Kn+7h8MfkZ0hjenu897qX7uHQjG5Xszv27vkGL0rWjUqKM3bXks0pZKTss0aE2mJnR7LFseC1Ima+5WY7S9d7aks/d0ZZEdZnmzOyYInwrD6finejNrlpSf5TZnk81SP/OI+L5lhtL1mvKy/wB9JrTaXpo2PB/bDqOCeKnUWKc5Sk40HKLbeUk8mvSZmZjFeY5xEtLbdnxUtiitedtGO+FRfa6YxfWji+2Zo/zfpH/DZ9jwT/l/WUrg3ipVJ1XN3slyRXK9yOhsGa+Sbb868u30c/7Qw48da7kaPXCKvKMqeq7ZN8m9EftDNfHau7Pdn7Ow0yVtvRqjLSdT7vwQv02NT23N3j5Q3PYcHb9Z/wCU7AYuXcqkna6nTSdlkpKo32UbOLask4rTM++Pd6uH9t0jZ4pOPw11+iLi8ZPVeZD2nJ3cCNry91xoCprUIt75dpnR2W82xRM/F0sF5vSLTzVtfFSVWaTy1nkaOXaL1yTWGnn2nJW8xErLQc+61YwqcaNnl6Ur59BfsmWcmSK35I4dqyTbSZTZQW5Zc/z2GJz3iXZisIF13VZLl92XIRxZrWyxEpbsRVKrWtn6Daz2mtNYQrGstuCpxlOLavdpFODLa2SNZYyREVnRWYyvKNSolaynJLJOyUnbNo9NTZ8c1id1wr7Rli0xvK/GV5artJ/gSjZcX9qE7Vm06ljwUqOVBNu71pLoZzdqx1pk0rGkOnseS2TFFrTrPijaSrNV5K7tll/Sjc2fDS2OJmPFpbRnyVyzET4LDg3x61p8bivb6LWM58OOtdYg2fNktbSZdU8FT8yOe3JZ85p7sdm7vT3YWApWt3OFt2qhux2N6e7P0Kns7nC27Vj8hpDG9Pd6+iw8yHwozoayLCQ2qEfhRjSDekWFh5sfhRk1ln6PDzY9CBq2hgAAAAHwjHeVqevPf5zOZbm97h6K+kIlWjrbf1MLJrqld9KzWr9IqNWtqqb2bLWRKZto1KbNs294RGqPCmls/Ug3NNHR8EJ2ji/5frnFfqMk6Ycno5+2xrfF+L6SWPOy2WKGtTbdOUot7bcpZjz3x9E6K8mHHk641e6s5Ts5ycmslczfLfJ43nUx46Y40pGjFiuVizwHkKvtKXZqm7h8i3rH7S8z/UfTj/P6NNWnrKxF5RnDSqU4qMKjUU72tHl25tFtM+SkaVnwXU2nJSNKyy43bk3dvayu1ptOsq7Xm06ytODr/aKf9XYkbWxT/j1/P9lmDzIWlTa+dmb9UvRRyRZ4RN3vZkNNJ1hLV7hQttbfOyc2taNJlhKwUbTh6y6yzB5lfVDJ0yo9JeWq+0n2mevx9EejzeTrlDrQ1lYnCqWrB0ZU1aFSUY3bsrWu9pDJix3nW0eKzHlyY43a28G6Su25O75W+UlWsVjSOSNrTadbc1rwZdsRH0qXUynaOhfs3W7Q57oAAAAAAAAAAAAAfCMd5Wp7SfaZzLc3vcPRHpCqlerJpNqnF2dvtPcWxpjjX3y5997bMk0idMdfCfjPZ7lo2nbZb03dzEZ7rbfZezTGkV0+Ost2HpuMbSetudns5Cu8xM6xDZ2fHfHTdvbX4/B0PBd5YlfwL9FakV5vIv6fVTtfXi/F9Jbjz65qxOIjTi5TaSXL8t5Zjx3yW3aRrKvJkpjrvXnSGrB6RpVcqc03uzT6GWZdly4vG8eCvDtWLLOlLJTKF6zwHkKvtKXZqm7h8i3rH7S81/UfTT8/o8Ii8o8Va0Y+NKMd12lfpMxS1uUakRM8mxMwJ2g3+0U/W/RmzsfnVWYeuFzW8aXO+ssydU+r0deUKzhBpP6NQnWUdZx1bRvq31pKO23pJYcfEvFWL23Y1TaFXXjGVmtaKlZ7VdXsyuY0nRKEjCePH1l1luDzK+qOTplR6U8tV9pPtM9fj6I9HmsvXPqp9L6R7jFWi5zm9WEF9qXyF77sM48e/PwQJV8fFazp0ZL92m1K3od7X6SGuXnpCzTDPhrK8g7pNqzaWW2ztsLoUSsuDr/aIf1diRTn8uVuz+ZDtznOkAAAAAAAAAAAAB8B01PUlWe6c179Zo59a630e0zZuFss3jtH6tOEo6sEvRnzvaRyW3rTK7ZMMYcNaf8AdW5r/bEGyxYC64LvPEfyz/vUSObyb+n1aW19WP8AF/tsknn1qndFYivLXzp0rRUeSU3tb5tnQdKLzs2zxu9V/HX4ObNI2naJ3umnhp3lq05hI04xrUoqMqcl4qtdN2s0vTbpZZsOe2W04ck6xaJ5q9uwVxVjNjjSazHJeQndJrY0n7mcu0bszE+51KzvREwtMA/qKvtKXZqm5hn/AALesftLzf8AUfTj/P6KrTWMlBQhS8pVlqxe3VX2pe5F2zY62mbX6a+P8PMYqxOs25Q0V9D0adKpKa7pJQk3UnxpN6rzV9nuLa7VlvkrFZ0jWPCOScZb2tER4NnBarrYand3a1o9EnZdFiG3V3c0/FjPGl5dDoZ/X0vXRDZZ/wAavqji64XuI8eXrPrZfl67esvR06Yctw+d8PCmttStCHW+tIv2Prm3aJV5uWjpErZI1FzbhfHh60etFuHzK+sIX6ZUmlPLVPaS7TPYY+iPR5rL1y5jhBU7nWw1Wd+5wlNSeb1XKK1br/dhDJOlqzPJbhjerasc1xQxMJq8JRkt8Wn1FsTE8lFomObYZYT9Av8AaKfO+yyrP5crcHmQ7o5rpgAAAAAAAAAAAAfnvT640/avtM0cXXP5vW7b/wCtWPjV6xEW4tRdnvsmVVmInxh0M9b2pMY7aT3RHSrefHoXyLd7F2aE4du08yPl/DTg4TqJSdRpJ7LLO1txPJNKTputbY6bRtVYyWyzERLq+DT41f8Alpf3qBpZvJv6fWHS2rnj/F/tslo4CxWaC2Vt/d6l/wADf2//AE/ww0Nh/wBT8UtmnbfR6l9y61Yq2DX2iv8A33LNv09ntq3aLv3Glfb3OPZRHatOPfTvKey68CmvaF7gPIVPa0uzVLcPkW9Y/aXB/qPpp+f0UeJd8dRT5KM5Lnba6jbp4bLae8w83HlT6vHCnHatN0o5zmnktsaazlJ+5NdO4zsOHevvzyj9/cbPTW29PKErg4ksNSt5r6dZ3/Eq2yZ49tUM3mSvNEP6+l68etEdl82vqxi64X+J8eXrS62bGXzLesvR06YcpwreticDTXLW12vRGUP01i/Z/DHe3wQyeNqw6c1Fz3h3x4+tHrLMXXX1hC/TKk0p5ar7SfaZ7HH0R6PNZeufVWfSqcqkqLs5KKbi1lKL3X2md6JndY3bRG8q9JcH6ajKpQvRqRTknFtR4qvZrcV2xRzr4Supntyt4wn6GxjrUIVJZNp33XTab99izHberEqstNy8wutBv6+l636Mjm6JSweZDvTmOmAAAAAAAAAAAAB+ftM09buqW3Wk1s5JXNCltL6vZ7TinJss1jnpE/LxeMPWU43XvWWT5SF6zWdGxs20Vz44tE+vwl4x9bVg97yWzazOKu9ZXt2fhYJn3z4R+bVojxGt0nu3IntHU1vsjyJjtM/R0XBrx638tP8AuUmaubyb+n/DZ2rnj/FH7SmnAWKmvSqUakqlKOvCec4LxlLzonRx3xZ8cY8k7tq8p93pLnZKZdnyTkxxvVtzj3694R8ViJYq1KFOcI3TnKStZLkXpLsWKmya5bWiZ90Qoy5b7XpirWYj3zK+S3HImdZ1diPDwWmA8hU9rS7FU3cH/r2/FH7S8z/UfTT8/orNI6MVVwmpyp1IX1Zxs2k9qae1FuHPOOJrMaxPueYpk3YmNNYkwGiYU9ZybqTnlKc821uW5egzl2m19IjwiOUQXyzbl4Q1aJ0VKhKSVVypO+rTazi29t+nnuS2jaK5qxrXS3dnJki8cvFfaMf11L2kO0ivZ/Nr6x+6OPrh0OL8efrPrNrP5lvV6PH0w4/FPumlqS5KVFvmbU/+0TYr/wCOyz8ZVz45YdUaS8Ts0/SusnTwtCNuSp0svrqnry6z2WLoh5rL1yoNMaJdWUalKfc6sMlLka3S6X0vIxfHvTrHhLOPLuxuzGsSg4jA46rF06lSlGDyk43u1y8n4ZEJrlt4TMLIvhrOsRK7wmGVOEYR2RVl+rfpe33l1a7saNe1ptOsrHQ6+vpeuiOXolPD1w785bqAAAAAAAAAAAAAfBMU+PP1pbt7OZL3uPphX1cHnrU5OD5bWs/cWVy+Glo1aeXYdb8TDbcn4cpKWD4ylUk5NbFkkvcJyeGlY0Yx7DM3jJnvvTHLs3UKKjrWvm78hC1ptpq2sGCuGbTX/NOq84MeUrfy1Td51MqyeVf0lXtc+X+KP2lNOBotYGgGBkCzwP8Ax6ntaXZqG9hj/wDPb1j9peZ/qPpp+f0akyDyZcDNwN2AdqtP2kO0i3B5lfWP3Tp1Q6XHeUnzm5tHm2ejx9EISwdPunddSPdNXV17cbV3XK9+27u6+Ceka6txFlrrytF8zEeDCu0x5er67Pa4uiHmc3XKJcmrYMsFwJmhP+RS9YqzdErcHmQ745jqAAAAAAAAAAAAAcvPgHhG22ql22/HfL7ingUdOPtbaIjTWPkx4A4TdU+N/IcCjP3xtPePkeAOD3VPjY4FD732nvHyPAHB+bU+NjgUPvfae8fJIwfA3DUnJwU7yhKD4zfFk031ITs9JrNe/grv9p576azHhOvJ68EcP9/4v/DV+7Nn7T80/vfaPh8jwRw/8T4l8jH3Zg+PzZ+99o+HyY8EKG+p8S+Q+68Hx+Z975+0fL+WPA+hvqfFH/qPuvB8fmz98Z+0fL+XuXBiCpyhTnKOtKMm5Wl4qkrJK3nEp+z6RSaUnTWde7R23aL7XERfSNOyL4I/xvyf5FP3X/8AX6fy5vsvxZ8Ef435P8h92R/d+n8nsvxPBH+N+T/Iz92R/d+n8nsvxe6PBXVlGXddjT8Xc/WJU+zorMTvcvglGzRE66rSvozWk5a1rvZb/wBLsmxxe021dCufdjTR470Lzn0EPYa92faJ7Hehec+hGfYa95PaJ7MT0LFppylnzGfYad5PaJ7NGK4OQnOU3OScne2WR1a7RNY00c+2zVtOurV4Kw8+f5fkS9qt2R9kr3PBWn58/wAvyHtVux7JXvLPgrT8+p+X5GPardoZ9lp3luwnB2nTnGalNuLur6tuojbaLWjTRKmz1rOsLkoXgAAAAAAAAAAAAAAAAAAAAAAAAAAAAAAAAAAAAAAAAAAAAAAAA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10" name="AutoShape 12" descr="data:image/jpeg;base64,/9j/4AAQSkZJRgABAQAAAQABAAD/2wCEAAkGBxQSEhQUEBQUFRQWFBUVFxQYGBQUFhMUFRQWGhQXFBYYHCggGholHRcUIjEhJSkrLi4uFx8zODMsNygtLisBCgoKDg0OGxAQGi4kHyQwLCw0LCwsLCwsLC8sLywsLCwsLCwvLCwsLCwsLCwsLCwsLCwsLCwsLCwsLCwsLCwsLP/AABEIALgBEwMBEQACEQEDEQH/xAAcAAEAAgMBAQEAAAAAAAAAAAAABAUBAwYCBwj/xABEEAACAQICBAcMBwgDAQAAAAAAAQIDEQQhBRIxUQYiQXGRsbITFRYyM1JhcnOBktEUI0JioaLBJFNjdIKz4vA00uFD/8QAGgEBAAIDAQAAAAAAAAAAAAAAAAIDAQQFBv/EADkRAQACAQEGAwUHAgYDAQAAAAABAgMRBBITMTJRITNxFEFhkcEFFXKBobHhBlIjQkPC0fAiNGIk/9oADAMBAAIRAxEAPwD7iAAAAAAAAAAAAAAAAAAAAAAAAAAAAAAAAAAAAAAAAAAAAAAAAAAAAAAAAAAAAAAAAAAAAAAAAAAAAAAAAAAAAAAAAAAAAAAAAAAAAAAAAAAAAAAAAAAAAAAAAAAAAAAAAAAAAAAAAAAAAAAAAAAAAAAAAAAAAAAAAAAAAAAAAAAAAAAAAAAAAAAAAAAAAAAAAAAAAAAAAAAAAAAAAAABiUrJvdmCEWlpCMpJJSz9C+ZCLxKyccxGqWTVgADVXxMYW1na/O+oxMxHNKKzPIoYiM76rvb0NdYiYnkTWY5tplEAARqmOhFtN5r0MjNohOKTKSmSQAAEfE4yFOynJJvYuV8yIzaI5pVpNuTOGxcZtqN8hFonkWpNebeSRAAEd4yHndF31EZtEJRS0t8JXSa2MkjMaMgAAAAAAAAAAAAAAAPFXxXzPqMTyZjmo8D48ecppzbN+mV+XtUAAVOnI5wfokuyVZF+H3tmhNkuddRnHyYzc4WRYpAAFDjV9ZLn60UW5tmnTC8pPJcy6i+GvPN6DABz3COj9dQl92qn+W36lOX3NjBPhMJWhPGlzfqMXMzcoW5c1wABzWGVtZbqlVdFWVjXtzbUcnQYTxI8xdXk179UtpJEAAAAAAAAAAAAAAAj6Rq6tKpLdCT6IsxPJmvNRKpqcbzWn0PMorzhtW5S6U2GoAAKvTkvFXLxn0W+ZXk5LsPva9B1eNOP3Yy/GSf6DHyM3uXBYpAAHP1ZNznfz5L3KTS/BIotzbNemFto2vr04vZtj74txfUXRyUW5pRlEAqNP/8Ay368uxIrycluHm86Glx2t6+RDFzTzclyXtcAAc3B8apb97U7bv8Ajcov1NmnTC9wTvCNuboZbXkov1S3kkQAAAAAAACnWn4ci/FFXFhdwZbI6aj5r6VccWGOFJ38h5s+iPzHGqcGx37hul+X5jiwcKWe/dPdL3JPqY4tThWeI8IKT2KfvST/ABY4tTg2aMfpqDhKOrLNWvlbPfmYnNVKMMqfEV6r1o9x4rTTlrx8VrNpWv7iMTp4rXR0NN05L7S50v0ZZGWsqJxWht760976GZ4lUeHZh6Wpb30P5GOLXuzwrKXS+klOSdOM56sbaqSTzebzduRELXi3JbjpNebVofSKjV1qsJU+I4pPNyvKLytus9u8VvWvNm9JtyXq0vT+90L5kuNVVwbMR0zTezW6Nn4ji1OFZ7elqW98+rL5GeLVjhWUGI0hm5U6c6ilKTTikvtPbrWsVzMW8YXRGkaSstFaRhGL1rxbaeo1dxerFPNZbVfbyk4yViNNVdsdpnVN77Ut7+GXyM8WqPDsd9aXnPofyHFr3OHZWaa0hCWrqcaSUrR2Ny4ttvo1yN71mNIlZjpas+KFovGS7pF1KcqcYttttSveLVrRu+W/uI0mKzrMpXibRpDoFpWk9jb5k7lnFr3U8OzD0tT2cZ+5ji1OHY770t76HYcWpwrKCGK8dwhKadWq8snnOTzvzoqm29PgviNI8VnozSEYRandSctbUs248WKtdZPNN+8srkrEaKrY7TOqa9LU7XV3zJ5GeLVHhWeFpqn962+2Q4tWeFZ6el6W957MnmZ4lWOHYnpemtut0W6xxKnDs89+Kd7ca+61r812Y4tThWZel4bpX3WSfQ2Z4kHDlrlpqHJFt7sk+hsxOWGYxS1vT0fNfvdn1GOLHY4UrJYSC2Qh8KLNIV70sTwVN7YRfuQ0hnenu8/QKX7uHQjG7Xsb9u7P0Kn+7h8MfkZ0hjenu897qX7uHQjG5Xszv27vkGL0rWjUqKM3bXks0pZKTss0aE2mJnR7LFseC1Ima+5WY7S9d7aks/d0ZZEdZnmzOyYInwrD6finejNrlpSf5TZnk81SP/OI+L5lhtL1mvKy/wB9JrTaXpo2PB/bDqOCeKnUWKc5Sk40HKLbeUk8mvSZmZjFeY5xEtLbdnxUtiitedtGO+FRfa6YxfWji+2Zo/zfpH/DZ9jwT/l/WUrg3ipVJ1XN3slyRXK9yOhsGa+Sbb868u30c/7Qw48da7kaPXCKvKMqeq7ZN8m9EftDNfHau7Pdn7Ow0yVtvRqjLSdT7vwQv02NT23N3j5Q3PYcHb9Z/wCU7AYuXcqkna6nTSdlkpKo32UbOLask4rTM++Pd6uH9t0jZ4pOPw11+iLi8ZPVeZD2nJ3cCNry91xoCprUIt75dpnR2W82xRM/F0sF5vSLTzVtfFSVWaTy1nkaOXaL1yTWGnn2nJW8xErLQc+61YwqcaNnl6Ur59BfsmWcmSK35I4dqyTbSZTZQW5Zc/z2GJz3iXZisIF13VZLl92XIRxZrWyxEpbsRVKrWtn6Daz2mtNYQrGstuCpxlOLavdpFODLa2SNZYyREVnRWYyvKNSolaynJLJOyUnbNo9NTZ8c1id1wr7Rli0xvK/GV5artJ/gSjZcX9qE7Vm06ljwUqOVBNu71pLoZzdqx1pk0rGkOnseS2TFFrTrPijaSrNV5K7tll/Sjc2fDS2OJmPFpbRnyVyzET4LDg3x61p8bivb6LWM58OOtdYg2fNktbSZdU8FT8yOe3JZ85p7sdm7vT3YWApWt3OFt2qhux2N6e7P0Kns7nC27Vj8hpDG9Pd6+iw8yHwozoayLCQ2qEfhRjSDekWFh5sfhRk1ln6PDzY9CBq2hgAAAAHwjHeVqevPf5zOZbm97h6K+kIlWjrbf1MLJrqld9KzWr9IqNWtqqb2bLWRKZto1KbNs294RGqPCmls/Ug3NNHR8EJ2ji/5frnFfqMk6Ycno5+2xrfF+L6SWPOy2WKGtTbdOUot7bcpZjz3x9E6K8mHHk641e6s5Ts5ycmslczfLfJ43nUx46Y40pGjFiuVizwHkKvtKXZqm7h8i3rH7S8z/UfTj/P6NNWnrKxF5RnDSqU4qMKjUU72tHl25tFtM+SkaVnwXU2nJSNKyy43bk3dvayu1ptOsq7Xm06ytODr/aKf9XYkbWxT/j1/P9lmDzIWlTa+dmb9UvRRyRZ4RN3vZkNNJ1hLV7hQttbfOyc2taNJlhKwUbTh6y6yzB5lfVDJ0yo9JeWq+0n2mevx9EejzeTrlDrQ1lYnCqWrB0ZU1aFSUY3bsrWu9pDJix3nW0eKzHlyY43a28G6Su25O75W+UlWsVjSOSNrTadbc1rwZdsRH0qXUynaOhfs3W7Q57oAAAAAAAAAAAAAfCMd5Wp7SfaZzLc3vcPRHpCqlerJpNqnF2dvtPcWxpjjX3y5997bMk0idMdfCfjPZ7lo2nbZb03dzEZ7rbfZezTGkV0+Ost2HpuMbSetudns5Cu8xM6xDZ2fHfHTdvbX4/B0PBd5YlfwL9FakV5vIv6fVTtfXi/F9Jbjz65qxOIjTi5TaSXL8t5Zjx3yW3aRrKvJkpjrvXnSGrB6RpVcqc03uzT6GWZdly4vG8eCvDtWLLOlLJTKF6zwHkKvtKXZqm7h8i3rH7S81/UfTT8/o8Ii8o8Va0Y+NKMd12lfpMxS1uUakRM8mxMwJ2g3+0U/W/RmzsfnVWYeuFzW8aXO+ssydU+r0deUKzhBpP6NQnWUdZx1bRvq31pKO23pJYcfEvFWL23Y1TaFXXjGVmtaKlZ7VdXsyuY0nRKEjCePH1l1luDzK+qOTplR6U8tV9pPtM9fj6I9HmsvXPqp9L6R7jFWi5zm9WEF9qXyF77sM48e/PwQJV8fFazp0ZL92m1K3od7X6SGuXnpCzTDPhrK8g7pNqzaWW2ztsLoUSsuDr/aIf1diRTn8uVuz+ZDtznOkAAAAAAAAAAAAB8B01PUlWe6c179Zo59a630e0zZuFss3jtH6tOEo6sEvRnzvaRyW3rTK7ZMMYcNaf8AdW5r/bEGyxYC64LvPEfyz/vUSObyb+n1aW19WP8AF/tsknn1qndFYivLXzp0rRUeSU3tb5tnQdKLzs2zxu9V/HX4ObNI2naJ3umnhp3lq05hI04xrUoqMqcl4qtdN2s0vTbpZZsOe2W04ck6xaJ5q9uwVxVjNjjSazHJeQndJrY0n7mcu0bszE+51KzvREwtMA/qKvtKXZqm5hn/AALesftLzf8AUfTj/P6KrTWMlBQhS8pVlqxe3VX2pe5F2zY62mbX6a+P8PMYqxOs25Q0V9D0adKpKa7pJQk3UnxpN6rzV9nuLa7VlvkrFZ0jWPCOScZb2tER4NnBarrYand3a1o9EnZdFiG3V3c0/FjPGl5dDoZ/X0vXRDZZ/wAavqji64XuI8eXrPrZfl67esvR06Yctw+d8PCmttStCHW+tIv2Prm3aJV5uWjpErZI1FzbhfHh60etFuHzK+sIX6ZUmlPLVPaS7TPYY+iPR5rL1y5jhBU7nWw1Wd+5wlNSeb1XKK1br/dhDJOlqzPJbhjerasc1xQxMJq8JRkt8Wn1FsTE8lFomObYZYT9Av8AaKfO+yyrP5crcHmQ7o5rpgAAAAAAAAAAAAfnvT640/avtM0cXXP5vW7b/wCtWPjV6xEW4tRdnvsmVVmInxh0M9b2pMY7aT3RHSrefHoXyLd7F2aE4du08yPl/DTg4TqJSdRpJ7LLO1txPJNKTputbY6bRtVYyWyzERLq+DT41f8Alpf3qBpZvJv6fWHS2rnj/F/tslo4CxWaC2Vt/d6l/wADf2//AE/ww0Nh/wBT8UtmnbfR6l9y61Yq2DX2iv8A33LNv09ntq3aLv3Glfb3OPZRHatOPfTvKey68CmvaF7gPIVPa0uzVLcPkW9Y/aXB/qPpp+f0UeJd8dRT5KM5Lnba6jbp4bLae8w83HlT6vHCnHatN0o5zmnktsaazlJ+5NdO4zsOHevvzyj9/cbPTW29PKErg4ksNSt5r6dZ3/Eq2yZ49tUM3mSvNEP6+l68etEdl82vqxi64X+J8eXrS62bGXzLesvR06YcpwreticDTXLW12vRGUP01i/Z/DHe3wQyeNqw6c1Fz3h3x4+tHrLMXXX1hC/TKk0p5ar7SfaZ7HH0R6PNZeufVWfSqcqkqLs5KKbi1lKL3X2md6JndY3bRG8q9JcH6ajKpQvRqRTknFtR4qvZrcV2xRzr4Supntyt4wn6GxjrUIVJZNp33XTab99izHberEqstNy8wutBv6+l636Mjm6JSweZDvTmOmAAAAAAAAAAAAB+ftM09buqW3Wk1s5JXNCltL6vZ7TinJss1jnpE/LxeMPWU43XvWWT5SF6zWdGxs20Vz44tE+vwl4x9bVg97yWzazOKu9ZXt2fhYJn3z4R+bVojxGt0nu3IntHU1vsjyJjtM/R0XBrx638tP8AuUmaubyb+n/DZ2rnj/FH7SmnAWKmvSqUakqlKOvCec4LxlLzonRx3xZ8cY8k7tq8p93pLnZKZdnyTkxxvVtzj3694R8ViJYq1KFOcI3TnKStZLkXpLsWKmya5bWiZ90Qoy5b7XpirWYj3zK+S3HImdZ1diPDwWmA8hU9rS7FU3cH/r2/FH7S8z/UfTT8/orNI6MVVwmpyp1IX1Zxs2k9qae1FuHPOOJrMaxPueYpk3YmNNYkwGiYU9ZybqTnlKc821uW5egzl2m19IjwiOUQXyzbl4Q1aJ0VKhKSVVypO+rTazi29t+nnuS2jaK5qxrXS3dnJki8cvFfaMf11L2kO0ivZ/Nr6x+6OPrh0OL8efrPrNrP5lvV6PH0w4/FPumlqS5KVFvmbU/+0TYr/wCOyz8ZVz45YdUaS8Ts0/SusnTwtCNuSp0svrqnry6z2WLoh5rL1yoNMaJdWUalKfc6sMlLka3S6X0vIxfHvTrHhLOPLuxuzGsSg4jA46rF06lSlGDyk43u1y8n4ZEJrlt4TMLIvhrOsRK7wmGVOEYR2RVl+rfpe33l1a7saNe1ptOsrHQ6+vpeuiOXolPD1w785bqAAAAAAAAAAAAAfBMU+PP1pbt7OZL3uPphX1cHnrU5OD5bWs/cWVy+Glo1aeXYdb8TDbcn4cpKWD4ylUk5NbFkkvcJyeGlY0Yx7DM3jJnvvTHLs3UKKjrWvm78hC1ptpq2sGCuGbTX/NOq84MeUrfy1Td51MqyeVf0lXtc+X+KP2lNOBotYGgGBkCzwP8Ax6ntaXZqG9hj/wDPb1j9peZ/qPpp+f0akyDyZcDNwN2AdqtP2kO0i3B5lfWP3Tp1Q6XHeUnzm5tHm2ejx9EISwdPunddSPdNXV17cbV3XK9+27u6+Ceka6txFlrrytF8zEeDCu0x5er67Pa4uiHmc3XKJcmrYMsFwJmhP+RS9YqzdErcHmQ745jqAAAAAAAAAAAAAcvPgHhG22ql22/HfL7ingUdOPtbaIjTWPkx4A4TdU+N/IcCjP3xtPePkeAOD3VPjY4FD732nvHyPAHB+bU+NjgUPvfae8fJIwfA3DUnJwU7yhKD4zfFk031ITs9JrNe/grv9p576azHhOvJ68EcP9/4v/DV+7Nn7T80/vfaPh8jwRw/8T4l8jH3Zg+PzZ+99o+HyY8EKG+p8S+Q+68Hx+Z975+0fL+WPA+hvqfFH/qPuvB8fmz98Z+0fL+XuXBiCpyhTnKOtKMm5Wl4qkrJK3nEp+z6RSaUnTWde7R23aL7XERfSNOyL4I/xvyf5FP3X/8AX6fy5vsvxZ8Ef435P8h92R/d+n8nsvxPBH+N+T/Iz92R/d+n8nsvxe6PBXVlGXddjT8Xc/WJU+zorMTvcvglGzRE66rSvozWk5a1rvZb/wBLsmxxe021dCufdjTR470Lzn0EPYa92faJ7Hehec+hGfYa95PaJ7MT0LFppylnzGfYad5PaJ7NGK4OQnOU3OScne2WR1a7RNY00c+2zVtOurV4Kw8+f5fkS9qt2R9kr3PBWn58/wAvyHtVux7JXvLPgrT8+p+X5GPardoZ9lp3luwnB2nTnGalNuLur6tuojbaLWjTRKmz1rOsLkoXgAAAAAAAAAAAAAAAAAAAAAAAAAAAAAAAAAAAAAAAAAAAAAAAA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11" name="AutoShape 14" descr="data:image/jpeg;base64,/9j/4AAQSkZJRgABAQAAAQABAAD/2wCEAAkGBxISEhQQEBQQFRQVEBUVEBgVFBUUFBIVFhYWFhQWFxUYHSghGBomHBQUJDEiJSwrLi4uFx8zODMsNygtLisBCgoKDg0OGhAQGiwkICQtLCwtLCwsLCwsLCwsLCwsLCwsLCwsLCwsLCwsLCwsLCwsLCwsLCwsLCwsLCwtLCwsLP/AABEIAMIBAwMBEQACEQEDEQH/xAAcAAEAAQUBAQAAAAAAAAAAAAAAAQIDBAUGBwj/xABJEAACAQICBgYHBAYGCwEAAAABAgADEQQhBQYSMUFREyJhcYGRBzJCUqGxwRQjYtEVcoKSwvAkM0NzorIXNERTVIOT0tPh8Rb/xAAbAQEAAgMBAQAAAAAAAAAAAAAAAQIDBAUGB//EADkRAAIBAwIEAwYFAgUFAAAAAAABAgMEESExBRJBURNxkSJhgaHB0RQyQuHwFbEGI1Ji8TNDU5Ki/9oADAMBAAIRAxEAPwD3G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ZxOLp0xeo6IObMFHxkNpbl4U5z0im/JZMEayYLd9rwl/7+l/3Sniw/wBS9TY/AXX/AIpf+r+xnUMVTfOm6N+qwb5S6aexrzpzh+ZNeZeklBAEAQBAEAQBAEAQBAEAQBAEAQBAEAQBAEAQBAEAQBAEAQCzjMUlJGq1WCoi3djuAEhtJZZenTnUmoQWW9keRaz+kSvXJTClqNLcCMqzjmW9gdgz7eE51W6lLSOi+Z7Ox4FRopSre1L/AOV8Ovx09xxdRixLOSzHeWJZj3k5mar1O7FKKxHRe4QAmRuMiNxGRHcRAeqwzf6K1yx2HtsVmdfdq/er5nrDwImaFepHZ+pzrjhVpW/NDD7x0/b5HoOrnpHoVyKeJAoVDkCTekx/W9j9rLtm5Tuoy0loebveA1qKcqXtr5+nX4eh2wM2jgkwBANZpDTtCiSrNdhvVesR38B4maNxxGhQeJPL7LV/t8Tbo2VaqspYXdmpqa4j2aRPe4HwAM58uOR/TD1ePubkeEvrP5E0tcV9qkw/VYN8wJMOOR/VB/B5+xEuFS/TL5f8m1wWn8PVyD7JPB+qfPcfAzfo8Rt6rwpYfZ6fsalWyrU9Wsr3amzm8aggCAIAgCAIAgCAIAgCAIAgCAIAgCAIB5T6XdNlqiYJD1UAqVrcXb1FPcM/2hynPvKmvIj1/wDh20Sg7iS1ei8uvrt8DzyaZ6UtVMQBMkYdWaNxctPlh6mLUxF5kwafNJ7stFzwJkNF4ya2K6eMYb8x2/nKOKNmFeS3M/D1g+Q38uMpys2VVi1k939H+jatDBotZ3Yt11Um4pKbbKC+7LO3C86tvBxhhng+LXNOvcuVNYW2e77s6SZjmHK61adKk0KRsbfeMN4v7IPDtM4PFOIOL8Gm9er+iOxw+zUl4s15L6nJTzx2TAxGlqa5Zsezd5zPC2nLXYxupFFldPJxVvCxmR2ku5HiozcNjqdTJWz5HI+XGYJ0pR3RdST2N/ojT1ShZTd6fuk7h+E8O7dN204jVt2k9Y9vt9tjUubKnW1Wj7/c7nBYtKqCpTNwfMHiCOBnqaNaFaCnB5R5+rSlSlyyWpfmUxmJpDGikt97H1Rz/wDU07y7jbwy93sv50MlODkzVppt+KofMfWedh/iC4X5oxfqvqzO7ePRm3wOKFRdoZHcw5GeisbyN1S51o9muzNecHF4MibhQQC3Xrog2nZVG67EKPMxnBDklqzHGlcOchWoX4feJ+cjmXcr4kO69TMklxAEAQBAEAQBALeIrKiNUY2VVLN2AC5kN4WS0IOclFbvQ+edYcU1XE1arb3fa7rgWHcN3hONUeZNn0mypqnQhBdFgwFW5AFrkgC+7PLPslVubEniLfY6PA6NwOHt01F8W/EvUNKmD+GmgJI/WJ7hOgoxXTJ4+pWrVNpcvksv1+x1OiMZoioQlbAYejfIMUR08XsCO+1u2ZU4PdGjUV1HWNRv4m40l6MdG1hdEaiTmGpObdnVa627hJdCDMdPilxDd58/5k831q9GuKwgNWl/SKIzJRSKiDm1PPLtF+20150HHVanZteKUqr5Zey/l6m19FOpprEYyuLUgfuwR/W2Odvw3GZ7LcTaaFLPtMx8Tv8Aw14UN+vu/c9om6eZLOLrimjVDuVST4CUqTUIOT6F6cHOSiup5bUqliWbMsSW7ybmeFlJyk5Pd6nroxUUktka7SjVHK0KCu7uCSEBJ2Rlw3Dmd2U27Kg6kspZwYLiqoLVmvTV+oTZ6+BptxV8Stx2EoGAPjOurZ9Wl8TQdyuifoXsZqfjqa7fRdIlrhqLCqCOYC9a3hE7SpHXGfImF1Tk8Zx5mkVjfiCD4giajRspnRaI0kW6jnP2Tz7D2zQr0eX2omeEs6M6bQmlWw9TazKHKoOY5jtEtZXkrapno919fNGK6tlXhjr0PRKbhgGU3BAIPMHcZ7KMlJJrY8y008M4/F4ku5Ym9zl3XyE8bc1ZVJynJ9/Q6EY4WEROOWMvR2L6N7+ycm7ufhN/h167WtzP8r0l5d/h9zHUhzI6cG+Y8J7tNNZRoEyQcH6U8TemlAcjVbwyT+PymGs9MHO4g8x5fieXd2/h3zVOJ5H0JozFCrRpVh/aUkf95QfrN9PKyeppy54qXdGTJLiAIAgCAIAgGj12qFcFWI5IPBqiKfgTMVZ+wze4ZFO6gn7/AOzPDNKDrbXMW8py5rXJ721l7LiYcxm0dHhXFRQ/Pf2HjOhCXMsnkbii6NVwfw8uhniiAJZmvkycdrlVw+D+y0mYVS46Nxvp0t7AdtwAOxjykTqtQwty9rZQqV/EmsxW67v+a/8AJo11y0gP9qq+IQ/NZqePU7nonwmyf/bXz+5cp676RUWGIYAbh0dHL/BJ/EVO/wDYq+D2T3p/OX3L6ekDSI/twe+lS+iyfxNXuY3wOxf6Pm/uZmE13xVe9DEMhR1NrIFNx1hmOGRmOvWqVKbizWr8It6EfFpJpp986bF9TPNFS3pHEv0RpJ1Q5+8IyZxwVjxUZ2G7Mzs8On/kuK7/AERy7yP+am+xXojRSkZgToQjk1JywbzRGNbB1AAT0LN94vBb+2o4EceflbNCbpv3GGcVUXvN5rbqhSxal0CpXA6rjIP+GpbeO3ePgctxbKqsrR/zcx29zKk8Pb+bHkrUHpuUcFXRrMDvVgZxJwxlM7UJprKOmpVNpQ3MAzjyjyyaNxPKOl0RrCadDo7AlCQpPunMfX4T0HDbtq3cX+n+26OJf0F4vMuphYercjvnDraQfkQbETmEHN6o6Z6UNSc9ZWYoeaXOXh8u6b15Q5HzIqmd9oPGf2Tfsd3ETtcDvsr8PN7fl+q+HT3eRr14fqRuJ6Q1jhPSTh+tSf3kdD4EEf5mmGqjQvY6pnlnZNY4Z7B6ONJh8HTpt61MsngGJX/CyzapPMTvWE+ail20OumU3RAEAQBAEAQDXaxYM1sNWpLmzUm2BzYZr8QJSpHmi0bFpVVKtCb2T+XU8ExVj1TkSARfI2O425TmSWUe6pT5ZZXQ15FpgOmmmsoycDjDTPMH1h9R2zJTqODNS8tI3EezWz+nkb/D4xXFwcpuqSkso8xVozpS5ZrDOb0s33pJOVgR2Dd8wfOYZrU37SS8MwTim4AfGYvDR0VeSSxoY9TSjD2V+MlUiJXzXRGdgqxddpgBfd3c5jmkng27epKpDmksZM/R5+8Tv+hlGVvP+hPyOowVe47RkZx7mnyTZxYSyjJqJcSbSv4U9dnv9zDc0vEjpujIwWK2J3oywciSyRj8VtiwzvkO2S3krjB6rQUhVB3hQD3gTqI5rPPPSXowCtTrqP6xSr9rJbZPfY2/ZE5d/TxJSXU6lhUzFx7GoorZVHICeYqPM20dyKwkWMZiNm3aflN2x/LPyX1NG9/T8fobTQ1TaZe4/IzVun7DNNm8drAnkCZzFq8FDybRGKKMrqbEEEHtnoq8FJNMxo9MwellamlZTs9ZQx39G1wDfsHynIpUnGvGPNh50f1LS2O3o4y5ANs9xHOfQE9DnGq1qUN0Sm1iXubXtdSt/jMdR7FZR5jk29HtEodmvW27GxYJs37QBe3jKeEn1NCXDYPLTefga70dY3Z6WmeasPirfJYovdGHh0sc0T1fB1NpFbs+WU2Drl6AIAgCAIAgFnFsQjFd4UkQDyT0n0FNOliVttrUCHmytwmtcRysnb4PXcajpvZnEOLzQlHJ6ulVcPItTE9DfjJSWUVU6hU3Ukd385yU2tUVqUoVFyzWUWsVTLm5NueW+ZPFfU0Xw+KT5Hjz1MrC4XD7P3j4gNySlTZbcM2qA/CZFVj1ya0rC4z7Ljjzf2MPE6PpFrjbKjdtAKT3gE/OUlV7Gelw9LWo8+5bfcviYTopYOl1U0E1eniMTewoU7rf22ObZ9ihvFhMsKLnFtdDicZvY0lGj1lv7l09X/YsCo1MiqBdD63dfK4+swXFq5U9Tk0rhZwbyhUDAEG4M4M4uLwzfTTWUK1Ha3Gx/nfNi3vJ0tHqu32NetbRqarRmy1UwdPphUxNRFWmQyAn124G+4Ab++07dreW0nlyx7np+xyri2rpYSz5HoL6Yw4FzWpeDgnyE6DvbdLPiR9UaStazeOR+hyGtelqeIKLTBIQk3IttEgDIb7d84fEeJRrLkpbd/sdayspUvan6GhJnFOma7TVJlALAj1SLi1wxFiOy07lvQdO1c3+rX4dPuci5qqdflXT+5t9XfWHYh+g+s412/ZKS2OhnPMZiVNGUG30aJ/5aX87TKq1RbSfqRgU9H0lDKiKob1gNx8IdSUnlsF/RC9FUQszOi7lY3CX4jmR23nWtOL1Kc4qo8x6/f4GGdFPbczfSLjhRwnTCxZTdORFiT4ZCesqNSisdTSk+VNnkD6TxTgNUr1+sCdkOyqAfZAB3WmBya2OJc3FRS0ehtNS9r7UlNN7goOW7a/hlqT9ox2MsVku57lh6WwqoOAA7+2bZ6AuQBAEAQBAEAQDndJ6mYXENtVukYAHYUNsqhIttCwvccL5SsoKW5no3E6LzA8l1s1YrYF7OC1In7qqB1W5K3uv2ceF+HPqU3B6nrbO9p3MfZ0fVfzdfxnOsZjaTN6M3F5RTtyjp9jZjdL9SJDiV5WZlWpvqVXkYZfmj3KhHKysqsFu0bHRGhquIfYpKWa17DkOJPAZjPtmanQcmc674pTowbWp7Rq3q4KGEOHqWvUQipbhcHIHnmT4zpwgorCPDXNxKvVdSW7OB09hGw6VKTr1guwBwa+SsOzj4TFXajB5LUm5SWDTYSoU3ePIzz9WnGa1O1Co47Gzo41TvyPbu85zp2047amzGtF7mUpvMDWDKTIAJ5yUs6IhvG5f1d6OvikoEnZzLZEhio2ti/C4B8B2idSwsfEqJ1Nu3c595eckGob9zpPSaB9mpiwucQoGWYAV2NuXqidziUuWjj3nHtfz5Oe1eXNj+H6j8p4+6eiN2RtsZUK03YbwjEd4GU1aUVKaT7lG9DQ09NVeanwH0nTdnT7GLnZFTWJ13hD4H85jdnD3kqTNjobSvTXDAKwzAHEfnNatR5NiyZtMbov7dSXDNVNMqdqmdkOCN5UgkbrZeM73BbzmX4eb1X5fqvh093katxSyso8x0phuj6p3qxQ94y+k7EkeYuo7FjR+LajUSqnrI4YeB3fTxkJ4eTWpzcJKS6HfJ6VGsL4VSbZnp7X8Ojmbx32+Z0v6o/8AR8/2J/0qN/wo/wCuf/HHjvt8/wBh/VP9nz/YkelQ8cKLcbV7m3HLo48d9if6p/s+f7HpKMCARmCLjtBmydYmAIAgCAIBaxOHSopp1FV0YWZWAKsORB3yGk9GWjKUGpReGjzvWH0Vo5L4Kp0Z/wB3Uu1P9l82Ud+14TWnbL9J2rfjUlpWWfet/TZ/I8yx2h69IkPTbI71G0Ph9ZgdOS3R2IXdGovZl66GvOW/LvylTLnOxNIbRsLnuzjBSUktzstBajY2uRekaScWrApbuQ9Ynwt2zLGlJmhW4hRp9cv3ffY9b1a1dpYKnsU+sxt0jkZse7gvIfObcIKKOBcXM68svbojcS5rmr07oGji1C1QQR6rLbaHMZjdKyipLDLRk46o5PWLURVRquGewVCXRze4UXJVuBy3HzE59ax60/Q3qN50n6nBObGx3zmyg47o31JPYJVI3EjuNpRxT3J5mtjKTEN7x85XwafZDxZ9zb4XVvGYhC1NCBwNQ7N78QG3/Kb1Czk9lhGpVuUt3k7rVLVlcIgLWapaxI3KDmc+JJ3nw7+tSoxhsc2dRzeWa70jOCKFP8bsRysAB/mM5vF5YhGPn/PmZ7VatnPaNxa09raBN7brcL9s81VoSqYwbMpouaU0kj0nRdoMykLkOPjJtrOaqxbxhGOU1gu6oYDC1QKOIRhV9lw7gVOy17BvgbT0lCjQn7Mlr5vU1pOSMXXXVoYZ1qUto0nyzN9hxwvyIzHcZrX9qqOJR2f9y9OedzVYKoUIZd4OU49RZWGZkdbhsepCuGCnI5kAgzTjTqwkpRTytmiW09GcXrdbpajZWeptixBHWNz8dqevtq/4imp4w+q955u+oNScV5o5wNM/Kznfh5FQMcrI8CRMcrHgSKgO6OVjwJe4951UFT7HhxWFnFFQQd9gLLft2QLzchnlWT0FupKlFS3wbaWMwgCAIAgCAIBxukcDsVGUjK917VO78vCVaM0JGkxmJVWK2GW/KQS2zGFZdpWZNpQ4LhbXKg527ZDRMcy0yemaPx9Ougek1xx4FTyI4GXTyYZQcXhmVJKiAIBhaa/1et/dP8jeQ9iY7nmFXRCuc7TWlSybSngo/wDzacz4EzE7ddi3jvudrqFgUWi3UTaWqwV9kbZFlb1t5zJmxRpxitEa9SpKT3OqmcxCAcXrfq3UZziMP1ixHSKRcrYAbS2zYZbv5HPvLJ15KSexmp1eVYOZxOiatNNtultcA7VIoLnv7pr/ANNS6k+IXdE4Rc2fPneZoW0VoQ5G0VkJGxkVIYHlY3vM/hRWpTJ2+ksElek1J81dbdx3hh2g2Mz1acasHCXUqnh5OBXU3FL7KNnlZwAe2xnB/pdZPozYdVG20Nqi19rE5AHJAb7X6zDcOwTbocOec1fQxyqdjV+kPVJqjLiKTIqBVQoF3EXAbLK1tkToyppbGjWoOcubJxI1bf308jKqBh/CvuV4bVp2dEFROvUVAbHIsbXk8hH4V9zJ1i1FxNGrSpioDTfN6gQgIAcxYk9a1rd/ZJ8Mt+Fw9WdHq5qJT6SnU2qrojg1BUtsvYEgCy55hbjda4llTRkVrHKZ6bMhtCAIAgCAIAgCAaPWBesh/CfgR+chl4lGhdF0KlPbqUqTsXbNkUmwNhmR2QiJPUs6S1TQkvhyEPFD6h7uK/EdkYClgwNC/ctt7iG2altxW9j385TZmaTco4O0mQ1xAEApdAQVIuCCCOYO+Aec6SwTI70lNiH2VJNsr9Uk9xBmJ6MzbrJGO0RiMMEqVmpkNUCWRmJzDG+ajLq/GS4lE8nZ6rL/AEde1nP+Ij6S0dir3NtLECAIBaxWGWohp1BdWFiP53GAcHorR4qMaNyAzlbjeALn6TDFal2X9L6FXCNSemzsrEq5Yg9beNwG8bXlJnHQqjrtE1dqkvMDZPhkPhaXhsQzMlgIBZxlHbpunvIw8xaGDitX9F0q1RlqqSBTuLMy+0AdxHOUgVW5Z0/olcPiafRDZRkDLmTZ1OeZJPu+cPRkSO/pPtAMOIB85cuVQBAEAQBAEAQBALOKxAprtN4DmeUBI4rT2sFm62Z9lRuF/mZUyJYOt0Lhmp0UR/WsS3YWJYjwvbwlkUb1M6CDh+ksag/G3zMozPErqaWdQoLsWCgAAkBQN17bzBDa6I6XQWKerSDvvuQD7wHHzuPCWRiZsJJBDMALnIAXPZAOD0/pai9a493Z7XI3G3D/AObpjlqZVojB1i0+aoRKhVQpBA4kgWuT4mS3oUxg7rV6kVw9IEWOzf8AeJb6yy2IZsZJAgCActpfWvYJFELYb3bMHuA4dso5diyj3LGpqmo5qgHYG0dq1lZjlZeftRFa5DL2t2kASMMtjazVDxXioHI8e4iJvoQjaas3NHaPtOSO4WX+EyYrQg20sBAMfH4oUqbOeAyHM8BIbwDmNUahavUPAUzfvZgf4TIiQXdaqoNeinuozn9ogD/IYkGdBotr0k7reWUsSjKgCAIBZ+0LzkZJwyPtS84yMMj7YnOMjDI+2pzjI5WUnH0+cZJ5WajTOLVipDC1rW5Hn/PKCYrBoMZQpt1r3PDOVL4R0WhdO7aHpj1la17esOBy4yUyjj2Nh+lqXM+Rk5I5Web6Q0s4dqdFHZi7dYiyjM8Tl47pBY2eg9DJcVMXV2jv6NLkftPx7h5mA8nZppOkAAoIAFgAuQA3ACOYrysq/Sicn/dMcw5Wa7TukdqlsItTrMA3Vb1cz8wJDZMY6nLtg0vtGk20Nx6Nr+dpQuzCq6PLNdqdTLd1TLZK4O10HpRhTCVUqdWwU7JzUDK/aJKkVcTY/pNfdqfumTzEcrH6THuVP3Y5hhlrE44OjJs1RtKRcLmLi1xHMhhnFtgGuVdHIvwBsRztMTLnQaAxz0/umSoaYUdHlmtrDZHZbytLxkUaOdq08Qaj1Gp1AXck7srndvlW8ko3mj6lSmBsCrlwNyp5i0R0DOhGkB7lTyH5zJzIqT9u/A/kPzjmQNPrBUepsBKb7IuW9UZ5W49/nIk8g1ejxWpVA1Km2ZAqC6WZb58d8hPBXBY01hq9TFPU6N9g7IQ7Sg7IUX487w9SWjbaM6WkOqtS3IkEHwvJRCWDoRih7reUtksT9oHJvKMgnpxyPlGQOjEFskdGIwMjohAyR0QgZI6McoJyW6tIcpAMSpSF90EmRTUW3QCSBAMXoBygF5KA5QRkyUpCCMg0xAyUVEFoJyYT0xeQSUvTEggzcOotJBd2RJIJCCAQ6iQDGdBIBTRW0ZAqJAL1JRaAXIyCQIBbrSSrMRN8kjJXWEDJcp7oGS8IGS6gkkldoJKpIEApMgFJME4KSZBOC3UMEmK8AuKYBN4BQsAvLBBfWCCDALdSQSYjb5BJBEEGVR3QC5JBUsEEVIBjtKghBIAaSQXKckFcgkkQQW60uVZijfBUrcQSXUkguLBJeSCS5AEkkQCkwCgyCyKTIJLbwSWGEAqAgC0AKIBdUQQXhBBSYBQ8gGOwkEkWgGRSEkgrgFQgEPBBYIlQFEgBhJBWggFdoBMEFqqJcqzHAzgqXCIJLiCSSVgQC6kElySCYBEAgiQSUEQSUkSCxQywC2UgEhYA2YBIWAXFWCCsCSQQRIBSyyAWSsEjYgF1FggrtAJAgEMIILZWQSQFkAFZJBWqwCbQCbQCh1lirLOxBBXsyQVqsElYEArUQSVyQTAIgEGCSkiQSRaAQRAKdmCcjZgZGzAySFgZKgIIKrQQRaAQRIBQVgkbMEFYEAm0AWgAiAUkSMAbMgC0kEgRgE2jBAtJBDCSCjZggnZgFQEAm0kFQEEkwCYBBgEQCJBIgkgwCIAgCABAKhBBMAiAQZAIgCASJIJkASQIBBkAQBBBIgCATJBSYBEEEyQSIJJgEiAJAP/Z"/>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12" name="AutoShape 16" descr="data:image/jpeg;base64,/9j/4AAQSkZJRgABAQAAAQABAAD/2wCEAAkGBxISEhQQEBQQFRQVEBUVEBgVFBUUFBIVFhYWFhQWFxUYHSghGBomHBQUJDEiJSwrLi4uFx8zODMsNygtLisBCgoKDg0OGhAQGiwkICQtLCwtLCwsLCwsLCwsLCwsLCwsLCwsLCwsLCwsLCwsLCwsLCwsLCwsLCwsLCwtLCwsLP/AABEIAMIBAwMBEQACEQEDEQH/xAAcAAEAAQUBAQAAAAAAAAAAAAAAAQIDBAUGBwj/xABJEAACAQICBgYHBAYGCwEAAAABAgADEQQhBQYSMUFREyJhcYGRBzJCUqGxwRQjYtEVcoKSwvAkM0NzorIXNERTVIOT0tPh8Rb/xAAbAQEAAgMBAQAAAAAAAAAAAAAAAQIDBAUGB//EADkRAAIBAwIEAwYFAgUFAAAAAAABAgMEESExBRJBURNxkSJhgaHB0RQyQuHwFbEGI1Ji8TNDU5Ki/9oADAMBAAIRAxEAPwD3G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ZxOLp0xeo6IObMFHxkNpbl4U5z0im/JZMEayYLd9rwl/7+l/3Sniw/wBS9TY/AXX/AIpf+r+xnUMVTfOm6N+qwb5S6aexrzpzh+ZNeZeklBAEAQBAEAQBAEAQBAEAQBAEAQBAEAQBAEAQBAEAQBAEAQCzjMUlJGq1WCoi3djuAEhtJZZenTnUmoQWW9keRaz+kSvXJTClqNLcCMqzjmW9gdgz7eE51W6lLSOi+Z7Ox4FRopSre1L/AOV8Ovx09xxdRixLOSzHeWJZj3k5mar1O7FKKxHRe4QAmRuMiNxGRHcRAeqwzf6K1yx2HtsVmdfdq/er5nrDwImaFepHZ+pzrjhVpW/NDD7x0/b5HoOrnpHoVyKeJAoVDkCTekx/W9j9rLtm5Tuoy0loebveA1qKcqXtr5+nX4eh2wM2jgkwBANZpDTtCiSrNdhvVesR38B4maNxxGhQeJPL7LV/t8Tbo2VaqspYXdmpqa4j2aRPe4HwAM58uOR/TD1ePubkeEvrP5E0tcV9qkw/VYN8wJMOOR/VB/B5+xEuFS/TL5f8m1wWn8PVyD7JPB+qfPcfAzfo8Rt6rwpYfZ6fsalWyrU9Wsr3amzm8aggCAIAgCAIAgCAIAgCAIAgCAIAgCAIB5T6XdNlqiYJD1UAqVrcXb1FPcM/2hynPvKmvIj1/wDh20Sg7iS1ei8uvrt8DzyaZ6UtVMQBMkYdWaNxctPlh6mLUxF5kwafNJ7stFzwJkNF4ya2K6eMYb8x2/nKOKNmFeS3M/D1g+Q38uMpys2VVi1k939H+jatDBotZ3Yt11Um4pKbbKC+7LO3C86tvBxhhng+LXNOvcuVNYW2e77s6SZjmHK61adKk0KRsbfeMN4v7IPDtM4PFOIOL8Gm9er+iOxw+zUl4s15L6nJTzx2TAxGlqa5Zsezd5zPC2nLXYxupFFldPJxVvCxmR2ku5HiozcNjqdTJWz5HI+XGYJ0pR3RdST2N/ojT1ShZTd6fuk7h+E8O7dN204jVt2k9Y9vt9tjUubKnW1Wj7/c7nBYtKqCpTNwfMHiCOBnqaNaFaCnB5R5+rSlSlyyWpfmUxmJpDGikt97H1Rz/wDU07y7jbwy93sv50MlODkzVppt+KofMfWedh/iC4X5oxfqvqzO7ePRm3wOKFRdoZHcw5GeisbyN1S51o9muzNecHF4MibhQQC3Xrog2nZVG67EKPMxnBDklqzHGlcOchWoX4feJ+cjmXcr4kO69TMklxAEAQBAEAQBALeIrKiNUY2VVLN2AC5kN4WS0IOclFbvQ+edYcU1XE1arb3fa7rgWHcN3hONUeZNn0mypqnQhBdFgwFW5AFrkgC+7PLPslVubEniLfY6PA6NwOHt01F8W/EvUNKmD+GmgJI/WJ7hOgoxXTJ4+pWrVNpcvksv1+x1OiMZoioQlbAYejfIMUR08XsCO+1u2ZU4PdGjUV1HWNRv4m40l6MdG1hdEaiTmGpObdnVa627hJdCDMdPilxDd58/5k831q9GuKwgNWl/SKIzJRSKiDm1PPLtF+20150HHVanZteKUqr5Zey/l6m19FOpprEYyuLUgfuwR/W2Odvw3GZ7LcTaaFLPtMx8Tv8Aw14UN+vu/c9om6eZLOLrimjVDuVST4CUqTUIOT6F6cHOSiup5bUqliWbMsSW7ybmeFlJyk5Pd6nroxUUktka7SjVHK0KCu7uCSEBJ2Rlw3Dmd2U27Kg6kspZwYLiqoLVmvTV+oTZ6+BptxV8Stx2EoGAPjOurZ9Wl8TQdyuifoXsZqfjqa7fRdIlrhqLCqCOYC9a3hE7SpHXGfImF1Tk8Zx5mkVjfiCD4giajRspnRaI0kW6jnP2Tz7D2zQr0eX2omeEs6M6bQmlWw9TazKHKoOY5jtEtZXkrapno919fNGK6tlXhjr0PRKbhgGU3BAIPMHcZ7KMlJJrY8y008M4/F4ku5Ym9zl3XyE8bc1ZVJynJ9/Q6EY4WEROOWMvR2L6N7+ycm7ufhN/h167WtzP8r0l5d/h9zHUhzI6cG+Y8J7tNNZRoEyQcH6U8TemlAcjVbwyT+PymGs9MHO4g8x5fieXd2/h3zVOJ5H0JozFCrRpVh/aUkf95QfrN9PKyeppy54qXdGTJLiAIAgCAIAgGj12qFcFWI5IPBqiKfgTMVZ+wze4ZFO6gn7/AOzPDNKDrbXMW8py5rXJ721l7LiYcxm0dHhXFRQ/Pf2HjOhCXMsnkbii6NVwfw8uhniiAJZmvkycdrlVw+D+y0mYVS46Nxvp0t7AdtwAOxjykTqtQwty9rZQqV/EmsxW67v+a/8AJo11y0gP9qq+IQ/NZqePU7nonwmyf/bXz+5cp676RUWGIYAbh0dHL/BJ/EVO/wDYq+D2T3p/OX3L6ekDSI/twe+lS+iyfxNXuY3wOxf6Pm/uZmE13xVe9DEMhR1NrIFNx1hmOGRmOvWqVKbizWr8It6EfFpJpp986bF9TPNFS3pHEv0RpJ1Q5+8IyZxwVjxUZ2G7Mzs8On/kuK7/AERy7yP+am+xXojRSkZgToQjk1JywbzRGNbB1AAT0LN94vBb+2o4EceflbNCbpv3GGcVUXvN5rbqhSxal0CpXA6rjIP+GpbeO3ePgctxbKqsrR/zcx29zKk8Pb+bHkrUHpuUcFXRrMDvVgZxJwxlM7UJprKOmpVNpQ3MAzjyjyyaNxPKOl0RrCadDo7AlCQpPunMfX4T0HDbtq3cX+n+26OJf0F4vMuphYercjvnDraQfkQbETmEHN6o6Z6UNSc9ZWYoeaXOXh8u6b15Q5HzIqmd9oPGf2Tfsd3ETtcDvsr8PN7fl+q+HT3eRr14fqRuJ6Q1jhPSTh+tSf3kdD4EEf5mmGqjQvY6pnlnZNY4Z7B6ONJh8HTpt61MsngGJX/CyzapPMTvWE+ail20OumU3RAEAQBAEAQDXaxYM1sNWpLmzUm2BzYZr8QJSpHmi0bFpVVKtCb2T+XU8ExVj1TkSARfI2O425TmSWUe6pT5ZZXQ15FpgOmmmsoycDjDTPMH1h9R2zJTqODNS8tI3EezWz+nkb/D4xXFwcpuqSkso8xVozpS5ZrDOb0s33pJOVgR2Dd8wfOYZrU37SS8MwTim4AfGYvDR0VeSSxoY9TSjD2V+MlUiJXzXRGdgqxddpgBfd3c5jmkng27epKpDmksZM/R5+8Tv+hlGVvP+hPyOowVe47RkZx7mnyTZxYSyjJqJcSbSv4U9dnv9zDc0vEjpujIwWK2J3oywciSyRj8VtiwzvkO2S3krjB6rQUhVB3hQD3gTqI5rPPPSXowCtTrqP6xSr9rJbZPfY2/ZE5d/TxJSXU6lhUzFx7GoorZVHICeYqPM20dyKwkWMZiNm3aflN2x/LPyX1NG9/T8fobTQ1TaZe4/IzVun7DNNm8drAnkCZzFq8FDybRGKKMrqbEEEHtnoq8FJNMxo9MwellamlZTs9ZQx39G1wDfsHynIpUnGvGPNh50f1LS2O3o4y5ANs9xHOfQE9DnGq1qUN0Sm1iXubXtdSt/jMdR7FZR5jk29HtEodmvW27GxYJs37QBe3jKeEn1NCXDYPLTefga70dY3Z6WmeasPirfJYovdGHh0sc0T1fB1NpFbs+WU2Drl6AIAgCAIAgFnFsQjFd4UkQDyT0n0FNOliVttrUCHmytwmtcRysnb4PXcajpvZnEOLzQlHJ6ulVcPItTE9DfjJSWUVU6hU3Ukd385yU2tUVqUoVFyzWUWsVTLm5NueW+ZPFfU0Xw+KT5Hjz1MrC4XD7P3j4gNySlTZbcM2qA/CZFVj1ya0rC4z7Ljjzf2MPE6PpFrjbKjdtAKT3gE/OUlV7Gelw9LWo8+5bfcviYTopYOl1U0E1eniMTewoU7rf22ObZ9ihvFhMsKLnFtdDicZvY0lGj1lv7l09X/YsCo1MiqBdD63dfK4+swXFq5U9Tk0rhZwbyhUDAEG4M4M4uLwzfTTWUK1Ha3Gx/nfNi3vJ0tHqu32NetbRqarRmy1UwdPphUxNRFWmQyAn124G+4Ab++07dreW0nlyx7np+xyri2rpYSz5HoL6Yw4FzWpeDgnyE6DvbdLPiR9UaStazeOR+hyGtelqeIKLTBIQk3IttEgDIb7d84fEeJRrLkpbd/sdayspUvan6GhJnFOma7TVJlALAj1SLi1wxFiOy07lvQdO1c3+rX4dPuci5qqdflXT+5t9XfWHYh+g+s412/ZKS2OhnPMZiVNGUG30aJ/5aX87TKq1RbSfqRgU9H0lDKiKob1gNx8IdSUnlsF/RC9FUQszOi7lY3CX4jmR23nWtOL1Kc4qo8x6/f4GGdFPbczfSLjhRwnTCxZTdORFiT4ZCesqNSisdTSk+VNnkD6TxTgNUr1+sCdkOyqAfZAB3WmBya2OJc3FRS0ehtNS9r7UlNN7goOW7a/hlqT9ox2MsVku57lh6WwqoOAA7+2bZ6AuQBAEAQBAEAQDndJ6mYXENtVukYAHYUNsqhIttCwvccL5SsoKW5no3E6LzA8l1s1YrYF7OC1In7qqB1W5K3uv2ceF+HPqU3B6nrbO9p3MfZ0fVfzdfxnOsZjaTN6M3F5RTtyjp9jZjdL9SJDiV5WZlWpvqVXkYZfmj3KhHKysqsFu0bHRGhquIfYpKWa17DkOJPAZjPtmanQcmc674pTowbWp7Rq3q4KGEOHqWvUQipbhcHIHnmT4zpwgorCPDXNxKvVdSW7OB09hGw6VKTr1guwBwa+SsOzj4TFXajB5LUm5SWDTYSoU3ePIzz9WnGa1O1Co47Gzo41TvyPbu85zp2047amzGtF7mUpvMDWDKTIAJ5yUs6IhvG5f1d6OvikoEnZzLZEhio2ti/C4B8B2idSwsfEqJ1Nu3c595eckGob9zpPSaB9mpiwucQoGWYAV2NuXqidziUuWjj3nHtfz5Oe1eXNj+H6j8p4+6eiN2RtsZUK03YbwjEd4GU1aUVKaT7lG9DQ09NVeanwH0nTdnT7GLnZFTWJ13hD4H85jdnD3kqTNjobSvTXDAKwzAHEfnNatR5NiyZtMbov7dSXDNVNMqdqmdkOCN5UgkbrZeM73BbzmX4eb1X5fqvh093katxSyso8x0phuj6p3qxQ94y+k7EkeYuo7FjR+LajUSqnrI4YeB3fTxkJ4eTWpzcJKS6HfJ6VGsL4VSbZnp7X8Ojmbx32+Z0v6o/8AR8/2J/0qN/wo/wCuf/HHjvt8/wBh/VP9nz/YkelQ8cKLcbV7m3HLo48d9if6p/s+f7HpKMCARmCLjtBmydYmAIAgCAIBaxOHSopp1FV0YWZWAKsORB3yGk9GWjKUGpReGjzvWH0Vo5L4Kp0Z/wB3Uu1P9l82Ud+14TWnbL9J2rfjUlpWWfet/TZ/I8yx2h69IkPTbI71G0Ph9ZgdOS3R2IXdGovZl66GvOW/LvylTLnOxNIbRsLnuzjBSUktzstBajY2uRekaScWrApbuQ9Ynwt2zLGlJmhW4hRp9cv3ffY9b1a1dpYKnsU+sxt0jkZse7gvIfObcIKKOBcXM68svbojcS5rmr07oGji1C1QQR6rLbaHMZjdKyipLDLRk46o5PWLURVRquGewVCXRze4UXJVuBy3HzE59ax60/Q3qN50n6nBObGx3zmyg47o31JPYJVI3EjuNpRxT3J5mtjKTEN7x85XwafZDxZ9zb4XVvGYhC1NCBwNQ7N78QG3/Kb1Czk9lhGpVuUt3k7rVLVlcIgLWapaxI3KDmc+JJ3nw7+tSoxhsc2dRzeWa70jOCKFP8bsRysAB/mM5vF5YhGPn/PmZ7VatnPaNxa09raBN7brcL9s81VoSqYwbMpouaU0kj0nRdoMykLkOPjJtrOaqxbxhGOU1gu6oYDC1QKOIRhV9lw7gVOy17BvgbT0lCjQn7Mlr5vU1pOSMXXXVoYZ1qUto0nyzN9hxwvyIzHcZrX9qqOJR2f9y9OedzVYKoUIZd4OU49RZWGZkdbhsepCuGCnI5kAgzTjTqwkpRTytmiW09GcXrdbpajZWeptixBHWNz8dqevtq/4imp4w+q955u+oNScV5o5wNM/Kznfh5FQMcrI8CRMcrHgSKgO6OVjwJe4951UFT7HhxWFnFFQQd9gLLft2QLzchnlWT0FupKlFS3wbaWMwgCAIAgCAIBxukcDsVGUjK917VO78vCVaM0JGkxmJVWK2GW/KQS2zGFZdpWZNpQ4LhbXKg527ZDRMcy0yemaPx9Ougek1xx4FTyI4GXTyYZQcXhmVJKiAIBhaa/1et/dP8jeQ9iY7nmFXRCuc7TWlSybSngo/wDzacz4EzE7ddi3jvudrqFgUWi3UTaWqwV9kbZFlb1t5zJmxRpxitEa9SpKT3OqmcxCAcXrfq3UZziMP1ixHSKRcrYAbS2zYZbv5HPvLJ15KSexmp1eVYOZxOiatNNtultcA7VIoLnv7pr/ANNS6k+IXdE4Rc2fPneZoW0VoQ5G0VkJGxkVIYHlY3vM/hRWpTJ2+ksElek1J81dbdx3hh2g2Mz1acasHCXUqnh5OBXU3FL7KNnlZwAe2xnB/pdZPozYdVG20Nqi19rE5AHJAb7X6zDcOwTbocOec1fQxyqdjV+kPVJqjLiKTIqBVQoF3EXAbLK1tkToyppbGjWoOcubJxI1bf308jKqBh/CvuV4bVp2dEFROvUVAbHIsbXk8hH4V9zJ1i1FxNGrSpioDTfN6gQgIAcxYk9a1rd/ZJ8Mt+Fw9WdHq5qJT6SnU2qrojg1BUtsvYEgCy55hbjda4llTRkVrHKZ6bMhtCAIAgCAIAgCAaPWBesh/CfgR+chl4lGhdF0KlPbqUqTsXbNkUmwNhmR2QiJPUs6S1TQkvhyEPFD6h7uK/EdkYClgwNC/ctt7iG2altxW9j385TZmaTco4O0mQ1xAEApdAQVIuCCCOYO+Aec6SwTI70lNiH2VJNsr9Uk9xBmJ6MzbrJGO0RiMMEqVmpkNUCWRmJzDG+ajLq/GS4lE8nZ6rL/AEde1nP+Ij6S0dir3NtLECAIBaxWGWohp1BdWFiP53GAcHorR4qMaNyAzlbjeALn6TDFal2X9L6FXCNSemzsrEq5Yg9beNwG8bXlJnHQqjrtE1dqkvMDZPhkPhaXhsQzMlgIBZxlHbpunvIw8xaGDitX9F0q1RlqqSBTuLMy+0AdxHOUgVW5Z0/olcPiafRDZRkDLmTZ1OeZJPu+cPRkSO/pPtAMOIB85cuVQBAEAQBAEAQBALOKxAprtN4DmeUBI4rT2sFm62Z9lRuF/mZUyJYOt0Lhmp0UR/WsS3YWJYjwvbwlkUb1M6CDh+ksag/G3zMozPErqaWdQoLsWCgAAkBQN17bzBDa6I6XQWKerSDvvuQD7wHHzuPCWRiZsJJBDMALnIAXPZAOD0/pai9a493Z7XI3G3D/AObpjlqZVojB1i0+aoRKhVQpBA4kgWuT4mS3oUxg7rV6kVw9IEWOzf8AeJb6yy2IZsZJAgCActpfWvYJFELYb3bMHuA4dso5diyj3LGpqmo5qgHYG0dq1lZjlZeftRFa5DL2t2kASMMtjazVDxXioHI8e4iJvoQjaas3NHaPtOSO4WX+EyYrQg20sBAMfH4oUqbOeAyHM8BIbwDmNUahavUPAUzfvZgf4TIiQXdaqoNeinuozn9ogD/IYkGdBotr0k7reWUsSjKgCAIBZ+0LzkZJwyPtS84yMMj7YnOMjDI+2pzjI5WUnH0+cZJ5WajTOLVipDC1rW5Hn/PKCYrBoMZQpt1r3PDOVL4R0WhdO7aHpj1la17esOBy4yUyjj2Nh+lqXM+Rk5I5Web6Q0s4dqdFHZi7dYiyjM8Tl47pBY2eg9DJcVMXV2jv6NLkftPx7h5mA8nZppOkAAoIAFgAuQA3ACOYrysq/Sicn/dMcw5Wa7TukdqlsItTrMA3Vb1cz8wJDZMY6nLtg0vtGk20Nx6Nr+dpQuzCq6PLNdqdTLd1TLZK4O10HpRhTCVUqdWwU7JzUDK/aJKkVcTY/pNfdqfumTzEcrH6THuVP3Y5hhlrE44OjJs1RtKRcLmLi1xHMhhnFtgGuVdHIvwBsRztMTLnQaAxz0/umSoaYUdHlmtrDZHZbytLxkUaOdq08Qaj1Gp1AXck7srndvlW8ko3mj6lSmBsCrlwNyp5i0R0DOhGkB7lTyH5zJzIqT9u/A/kPzjmQNPrBUepsBKb7IuW9UZ5W49/nIk8g1ejxWpVA1Km2ZAqC6WZb58d8hPBXBY01hq9TFPU6N9g7IQ7Sg7IUX487w9SWjbaM6WkOqtS3IkEHwvJRCWDoRih7reUtksT9oHJvKMgnpxyPlGQOjEFskdGIwMjohAyR0QgZI6McoJyW6tIcpAMSpSF90EmRTUW3QCSBAMXoBygF5KA5QRkyUpCCMg0xAyUVEFoJyYT0xeQSUvTEggzcOotJBd2RJIJCCAQ6iQDGdBIBTRW0ZAqJAL1JRaAXIyCQIBbrSSrMRN8kjJXWEDJcp7oGS8IGS6gkkldoJKpIEApMgFJME4KSZBOC3UMEmK8AuKYBN4BQsAvLBBfWCCDALdSQSYjb5BJBEEGVR3QC5JBUsEEVIBjtKghBIAaSQXKckFcgkkQQW60uVZijfBUrcQSXUkguLBJeSCS5AEkkQCkwCgyCyKTIJLbwSWGEAqAgC0AKIBdUQQXhBBSYBQ8gGOwkEkWgGRSEkgrgFQgEPBBYIlQFEgBhJBWggFdoBMEFqqJcqzHAzgqXCIJLiCSSVgQC6kElySCYBEAgiQSUEQSUkSCxQywC2UgEhYA2YBIWAXFWCCsCSQQRIBSyyAWSsEjYgF1FggrtAJAgEMIILZWQSQFkAFZJBWqwCbQCbQCh1lirLOxBBXsyQVqsElYEArUQSVyQTAIgEGCSkiQSRaAQRAKdmCcjZgZGzAySFgZKgIIKrQQRaAQRIBQVgkbMEFYEAm0AWgAiAUkSMAbMgC0kEgRgE2jBAtJBDCSCjZggnZgFQEAm0kFQEEkwCYBBgEQCJBIgkgwCIAgCABAKhBBMAiAQZAIgCASJIJkASQIBBkAQBBBIgCATJBSYBEEEyQSIJJgEiAJAP/Z"/>
          <p:cNvSpPr>
            <a:spLocks noChangeAspect="1" noChangeArrowheads="1"/>
          </p:cNvSpPr>
          <p:nvPr/>
        </p:nvSpPr>
        <p:spPr bwMode="auto">
          <a:xfrm>
            <a:off x="155575" y="-17907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13" name="AutoShape 18" descr="data:image/jpeg;base64,/9j/4AAQSkZJRgABAQAAAQABAAD/2wCEAAkGBxISEhQQEBQQFRQVEBUVEBgVFBUUFBIVFhYWFhQWFxUYHSghGBomHBQUJDEiJSwrLi4uFx8zODMsNygtLisBCgoKDg0OGhAQGiwkICQtLCwtLCwsLCwsLCwsLCwsLCwsLCwsLCwsLCwsLCwsLCwsLCwsLCwsLCwsLCwtLCwsLP/AABEIAMIBAwMBEQACEQEDEQH/xAAcAAEAAQUBAQAAAAAAAAAAAAAAAQIDBAUGBwj/xABJEAACAQICBgYHBAYGCwEAAAABAgADEQQhBQYSMUFREyJhcYGRBzJCUqGxwRQjYtEVcoKSwvAkM0NzorIXNERTVIOT0tPh8Rb/xAAbAQEAAgMBAQAAAAAAAAAAAAAAAQIDBAUGB//EADkRAAIBAwIEAwYFAgUFAAAAAAABAgMEESExBRJBURNxkSJhgaHB0RQyQuHwFbEGI1Ji8TNDU5Ki/9oADAMBAAIRAxEAPwD3G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ZxOLp0xeo6IObMFHxkNpbl4U5z0im/JZMEayYLd9rwl/7+l/3Sniw/wBS9TY/AXX/AIpf+r+xnUMVTfOm6N+qwb5S6aexrzpzh+ZNeZeklBAEAQBAEAQBAEAQBAEAQBAEAQBAEAQBAEAQBAEAQBAEAQCzjMUlJGq1WCoi3djuAEhtJZZenTnUmoQWW9keRaz+kSvXJTClqNLcCMqzjmW9gdgz7eE51W6lLSOi+Z7Ox4FRopSre1L/AOV8Ovx09xxdRixLOSzHeWJZj3k5mar1O7FKKxHRe4QAmRuMiNxGRHcRAeqwzf6K1yx2HtsVmdfdq/er5nrDwImaFepHZ+pzrjhVpW/NDD7x0/b5HoOrnpHoVyKeJAoVDkCTekx/W9j9rLtm5Tuoy0loebveA1qKcqXtr5+nX4eh2wM2jgkwBANZpDTtCiSrNdhvVesR38B4maNxxGhQeJPL7LV/t8Tbo2VaqspYXdmpqa4j2aRPe4HwAM58uOR/TD1ePubkeEvrP5E0tcV9qkw/VYN8wJMOOR/VB/B5+xEuFS/TL5f8m1wWn8PVyD7JPB+qfPcfAzfo8Rt6rwpYfZ6fsalWyrU9Wsr3amzm8aggCAIAgCAIAgCAIAgCAIAgCAIAgCAIB5T6XdNlqiYJD1UAqVrcXb1FPcM/2hynPvKmvIj1/wDh20Sg7iS1ei8uvrt8DzyaZ6UtVMQBMkYdWaNxctPlh6mLUxF5kwafNJ7stFzwJkNF4ya2K6eMYb8x2/nKOKNmFeS3M/D1g+Q38uMpys2VVi1k939H+jatDBotZ3Yt11Um4pKbbKC+7LO3C86tvBxhhng+LXNOvcuVNYW2e77s6SZjmHK61adKk0KRsbfeMN4v7IPDtM4PFOIOL8Gm9er+iOxw+zUl4s15L6nJTzx2TAxGlqa5Zsezd5zPC2nLXYxupFFldPJxVvCxmR2ku5HiozcNjqdTJWz5HI+XGYJ0pR3RdST2N/ojT1ShZTd6fuk7h+E8O7dN204jVt2k9Y9vt9tjUubKnW1Wj7/c7nBYtKqCpTNwfMHiCOBnqaNaFaCnB5R5+rSlSlyyWpfmUxmJpDGikt97H1Rz/wDU07y7jbwy93sv50MlODkzVppt+KofMfWedh/iC4X5oxfqvqzO7ePRm3wOKFRdoZHcw5GeisbyN1S51o9muzNecHF4MibhQQC3Xrog2nZVG67EKPMxnBDklqzHGlcOchWoX4feJ+cjmXcr4kO69TMklxAEAQBAEAQBALeIrKiNUY2VVLN2AC5kN4WS0IOclFbvQ+edYcU1XE1arb3fa7rgWHcN3hONUeZNn0mypqnQhBdFgwFW5AFrkgC+7PLPslVubEniLfY6PA6NwOHt01F8W/EvUNKmD+GmgJI/WJ7hOgoxXTJ4+pWrVNpcvksv1+x1OiMZoioQlbAYejfIMUR08XsCO+1u2ZU4PdGjUV1HWNRv4m40l6MdG1hdEaiTmGpObdnVa627hJdCDMdPilxDd58/5k831q9GuKwgNWl/SKIzJRSKiDm1PPLtF+20150HHVanZteKUqr5Zey/l6m19FOpprEYyuLUgfuwR/W2Odvw3GZ7LcTaaFLPtMx8Tv8Aw14UN+vu/c9om6eZLOLrimjVDuVST4CUqTUIOT6F6cHOSiup5bUqliWbMsSW7ybmeFlJyk5Pd6nroxUUktka7SjVHK0KCu7uCSEBJ2Rlw3Dmd2U27Kg6kspZwYLiqoLVmvTV+oTZ6+BptxV8Stx2EoGAPjOurZ9Wl8TQdyuifoXsZqfjqa7fRdIlrhqLCqCOYC9a3hE7SpHXGfImF1Tk8Zx5mkVjfiCD4giajRspnRaI0kW6jnP2Tz7D2zQr0eX2omeEs6M6bQmlWw9TazKHKoOY5jtEtZXkrapno919fNGK6tlXhjr0PRKbhgGU3BAIPMHcZ7KMlJJrY8y008M4/F4ku5Ym9zl3XyE8bc1ZVJynJ9/Q6EY4WEROOWMvR2L6N7+ycm7ufhN/h167WtzP8r0l5d/h9zHUhzI6cG+Y8J7tNNZRoEyQcH6U8TemlAcjVbwyT+PymGs9MHO4g8x5fieXd2/h3zVOJ5H0JozFCrRpVh/aUkf95QfrN9PKyeppy54qXdGTJLiAIAgCAIAgGj12qFcFWI5IPBqiKfgTMVZ+wze4ZFO6gn7/AOzPDNKDrbXMW8py5rXJ721l7LiYcxm0dHhXFRQ/Pf2HjOhCXMsnkbii6NVwfw8uhniiAJZmvkycdrlVw+D+y0mYVS46Nxvp0t7AdtwAOxjykTqtQwty9rZQqV/EmsxW67v+a/8AJo11y0gP9qq+IQ/NZqePU7nonwmyf/bXz+5cp676RUWGIYAbh0dHL/BJ/EVO/wDYq+D2T3p/OX3L6ekDSI/twe+lS+iyfxNXuY3wOxf6Pm/uZmE13xVe9DEMhR1NrIFNx1hmOGRmOvWqVKbizWr8It6EfFpJpp986bF9TPNFS3pHEv0RpJ1Q5+8IyZxwVjxUZ2G7Mzs8On/kuK7/AERy7yP+am+xXojRSkZgToQjk1JywbzRGNbB1AAT0LN94vBb+2o4EceflbNCbpv3GGcVUXvN5rbqhSxal0CpXA6rjIP+GpbeO3ePgctxbKqsrR/zcx29zKk8Pb+bHkrUHpuUcFXRrMDvVgZxJwxlM7UJprKOmpVNpQ3MAzjyjyyaNxPKOl0RrCadDo7AlCQpPunMfX4T0HDbtq3cX+n+26OJf0F4vMuphYercjvnDraQfkQbETmEHN6o6Z6UNSc9ZWYoeaXOXh8u6b15Q5HzIqmd9oPGf2Tfsd3ETtcDvsr8PN7fl+q+HT3eRr14fqRuJ6Q1jhPSTh+tSf3kdD4EEf5mmGqjQvY6pnlnZNY4Z7B6ONJh8HTpt61MsngGJX/CyzapPMTvWE+ail20OumU3RAEAQBAEAQDXaxYM1sNWpLmzUm2BzYZr8QJSpHmi0bFpVVKtCb2T+XU8ExVj1TkSARfI2O425TmSWUe6pT5ZZXQ15FpgOmmmsoycDjDTPMH1h9R2zJTqODNS8tI3EezWz+nkb/D4xXFwcpuqSkso8xVozpS5ZrDOb0s33pJOVgR2Dd8wfOYZrU37SS8MwTim4AfGYvDR0VeSSxoY9TSjD2V+MlUiJXzXRGdgqxddpgBfd3c5jmkng27epKpDmksZM/R5+8Tv+hlGVvP+hPyOowVe47RkZx7mnyTZxYSyjJqJcSbSv4U9dnv9zDc0vEjpujIwWK2J3oywciSyRj8VtiwzvkO2S3krjB6rQUhVB3hQD3gTqI5rPPPSXowCtTrqP6xSr9rJbZPfY2/ZE5d/TxJSXU6lhUzFx7GoorZVHICeYqPM20dyKwkWMZiNm3aflN2x/LPyX1NG9/T8fobTQ1TaZe4/IzVun7DNNm8drAnkCZzFq8FDybRGKKMrqbEEEHtnoq8FJNMxo9MwellamlZTs9ZQx39G1wDfsHynIpUnGvGPNh50f1LS2O3o4y5ANs9xHOfQE9DnGq1qUN0Sm1iXubXtdSt/jMdR7FZR5jk29HtEodmvW27GxYJs37QBe3jKeEn1NCXDYPLTefga70dY3Z6WmeasPirfJYovdGHh0sc0T1fB1NpFbs+WU2Drl6AIAgCAIAgFnFsQjFd4UkQDyT0n0FNOliVttrUCHmytwmtcRysnb4PXcajpvZnEOLzQlHJ6ulVcPItTE9DfjJSWUVU6hU3Ukd385yU2tUVqUoVFyzWUWsVTLm5NueW+ZPFfU0Xw+KT5Hjz1MrC4XD7P3j4gNySlTZbcM2qA/CZFVj1ya0rC4z7Ljjzf2MPE6PpFrjbKjdtAKT3gE/OUlV7Gelw9LWo8+5bfcviYTopYOl1U0E1eniMTewoU7rf22ObZ9ihvFhMsKLnFtdDicZvY0lGj1lv7l09X/YsCo1MiqBdD63dfK4+swXFq5U9Tk0rhZwbyhUDAEG4M4M4uLwzfTTWUK1Ha3Gx/nfNi3vJ0tHqu32NetbRqarRmy1UwdPphUxNRFWmQyAn124G+4Ab++07dreW0nlyx7np+xyri2rpYSz5HoL6Yw4FzWpeDgnyE6DvbdLPiR9UaStazeOR+hyGtelqeIKLTBIQk3IttEgDIb7d84fEeJRrLkpbd/sdayspUvan6GhJnFOma7TVJlALAj1SLi1wxFiOy07lvQdO1c3+rX4dPuci5qqdflXT+5t9XfWHYh+g+s412/ZKS2OhnPMZiVNGUG30aJ/5aX87TKq1RbSfqRgU9H0lDKiKob1gNx8IdSUnlsF/RC9FUQszOi7lY3CX4jmR23nWtOL1Kc4qo8x6/f4GGdFPbczfSLjhRwnTCxZTdORFiT4ZCesqNSisdTSk+VNnkD6TxTgNUr1+sCdkOyqAfZAB3WmBya2OJc3FRS0ehtNS9r7UlNN7goOW7a/hlqT9ox2MsVku57lh6WwqoOAA7+2bZ6AuQBAEAQBAEAQDndJ6mYXENtVukYAHYUNsqhIttCwvccL5SsoKW5no3E6LzA8l1s1YrYF7OC1In7qqB1W5K3uv2ceF+HPqU3B6nrbO9p3MfZ0fVfzdfxnOsZjaTN6M3F5RTtyjp9jZjdL9SJDiV5WZlWpvqVXkYZfmj3KhHKysqsFu0bHRGhquIfYpKWa17DkOJPAZjPtmanQcmc674pTowbWp7Rq3q4KGEOHqWvUQipbhcHIHnmT4zpwgorCPDXNxKvVdSW7OB09hGw6VKTr1guwBwa+SsOzj4TFXajB5LUm5SWDTYSoU3ePIzz9WnGa1O1Co47Gzo41TvyPbu85zp2047amzGtF7mUpvMDWDKTIAJ5yUs6IhvG5f1d6OvikoEnZzLZEhio2ti/C4B8B2idSwsfEqJ1Nu3c595eckGob9zpPSaB9mpiwucQoGWYAV2NuXqidziUuWjj3nHtfz5Oe1eXNj+H6j8p4+6eiN2RtsZUK03YbwjEd4GU1aUVKaT7lG9DQ09NVeanwH0nTdnT7GLnZFTWJ13hD4H85jdnD3kqTNjobSvTXDAKwzAHEfnNatR5NiyZtMbov7dSXDNVNMqdqmdkOCN5UgkbrZeM73BbzmX4eb1X5fqvh093katxSyso8x0phuj6p3qxQ94y+k7EkeYuo7FjR+LajUSqnrI4YeB3fTxkJ4eTWpzcJKS6HfJ6VGsL4VSbZnp7X8Ojmbx32+Z0v6o/8AR8/2J/0qN/wo/wCuf/HHjvt8/wBh/VP9nz/YkelQ8cKLcbV7m3HLo48d9if6p/s+f7HpKMCARmCLjtBmydYmAIAgCAIBaxOHSopp1FV0YWZWAKsORB3yGk9GWjKUGpReGjzvWH0Vo5L4Kp0Z/wB3Uu1P9l82Ud+14TWnbL9J2rfjUlpWWfet/TZ/I8yx2h69IkPTbI71G0Ph9ZgdOS3R2IXdGovZl66GvOW/LvylTLnOxNIbRsLnuzjBSUktzstBajY2uRekaScWrApbuQ9Ynwt2zLGlJmhW4hRp9cv3ffY9b1a1dpYKnsU+sxt0jkZse7gvIfObcIKKOBcXM68svbojcS5rmr07oGji1C1QQR6rLbaHMZjdKyipLDLRk46o5PWLURVRquGewVCXRze4UXJVuBy3HzE59ax60/Q3qN50n6nBObGx3zmyg47o31JPYJVI3EjuNpRxT3J5mtjKTEN7x85XwafZDxZ9zb4XVvGYhC1NCBwNQ7N78QG3/Kb1Czk9lhGpVuUt3k7rVLVlcIgLWapaxI3KDmc+JJ3nw7+tSoxhsc2dRzeWa70jOCKFP8bsRysAB/mM5vF5YhGPn/PmZ7VatnPaNxa09raBN7brcL9s81VoSqYwbMpouaU0kj0nRdoMykLkOPjJtrOaqxbxhGOU1gu6oYDC1QKOIRhV9lw7gVOy17BvgbT0lCjQn7Mlr5vU1pOSMXXXVoYZ1qUto0nyzN9hxwvyIzHcZrX9qqOJR2f9y9OedzVYKoUIZd4OU49RZWGZkdbhsepCuGCnI5kAgzTjTqwkpRTytmiW09GcXrdbpajZWeptixBHWNz8dqevtq/4imp4w+q955u+oNScV5o5wNM/Kznfh5FQMcrI8CRMcrHgSKgO6OVjwJe4951UFT7HhxWFnFFQQd9gLLft2QLzchnlWT0FupKlFS3wbaWMwgCAIAgCAIBxukcDsVGUjK917VO78vCVaM0JGkxmJVWK2GW/KQS2zGFZdpWZNpQ4LhbXKg527ZDRMcy0yemaPx9Ougek1xx4FTyI4GXTyYZQcXhmVJKiAIBhaa/1et/dP8jeQ9iY7nmFXRCuc7TWlSybSngo/wDzacz4EzE7ddi3jvudrqFgUWi3UTaWqwV9kbZFlb1t5zJmxRpxitEa9SpKT3OqmcxCAcXrfq3UZziMP1ixHSKRcrYAbS2zYZbv5HPvLJ15KSexmp1eVYOZxOiatNNtultcA7VIoLnv7pr/ANNS6k+IXdE4Rc2fPneZoW0VoQ5G0VkJGxkVIYHlY3vM/hRWpTJ2+ksElek1J81dbdx3hh2g2Mz1acasHCXUqnh5OBXU3FL7KNnlZwAe2xnB/pdZPozYdVG20Nqi19rE5AHJAb7X6zDcOwTbocOec1fQxyqdjV+kPVJqjLiKTIqBVQoF3EXAbLK1tkToyppbGjWoOcubJxI1bf308jKqBh/CvuV4bVp2dEFROvUVAbHIsbXk8hH4V9zJ1i1FxNGrSpioDTfN6gQgIAcxYk9a1rd/ZJ8Mt+Fw9WdHq5qJT6SnU2qrojg1BUtsvYEgCy55hbjda4llTRkVrHKZ6bMhtCAIAgCAIAgCAaPWBesh/CfgR+chl4lGhdF0KlPbqUqTsXbNkUmwNhmR2QiJPUs6S1TQkvhyEPFD6h7uK/EdkYClgwNC/ctt7iG2altxW9j385TZmaTco4O0mQ1xAEApdAQVIuCCCOYO+Aec6SwTI70lNiH2VJNsr9Uk9xBmJ6MzbrJGO0RiMMEqVmpkNUCWRmJzDG+ajLq/GS4lE8nZ6rL/AEde1nP+Ij6S0dir3NtLECAIBaxWGWohp1BdWFiP53GAcHorR4qMaNyAzlbjeALn6TDFal2X9L6FXCNSemzsrEq5Yg9beNwG8bXlJnHQqjrtE1dqkvMDZPhkPhaXhsQzMlgIBZxlHbpunvIw8xaGDitX9F0q1RlqqSBTuLMy+0AdxHOUgVW5Z0/olcPiafRDZRkDLmTZ1OeZJPu+cPRkSO/pPtAMOIB85cuVQBAEAQBAEAQBALOKxAprtN4DmeUBI4rT2sFm62Z9lRuF/mZUyJYOt0Lhmp0UR/WsS3YWJYjwvbwlkUb1M6CDh+ksag/G3zMozPErqaWdQoLsWCgAAkBQN17bzBDa6I6XQWKerSDvvuQD7wHHzuPCWRiZsJJBDMALnIAXPZAOD0/pai9a493Z7XI3G3D/AObpjlqZVojB1i0+aoRKhVQpBA4kgWuT4mS3oUxg7rV6kVw9IEWOzf8AeJb6yy2IZsZJAgCActpfWvYJFELYb3bMHuA4dso5diyj3LGpqmo5qgHYG0dq1lZjlZeftRFa5DL2t2kASMMtjazVDxXioHI8e4iJvoQjaas3NHaPtOSO4WX+EyYrQg20sBAMfH4oUqbOeAyHM8BIbwDmNUahavUPAUzfvZgf4TIiQXdaqoNeinuozn9ogD/IYkGdBotr0k7reWUsSjKgCAIBZ+0LzkZJwyPtS84yMMj7YnOMjDI+2pzjI5WUnH0+cZJ5WajTOLVipDC1rW5Hn/PKCYrBoMZQpt1r3PDOVL4R0WhdO7aHpj1la17esOBy4yUyjj2Nh+lqXM+Rk5I5Web6Q0s4dqdFHZi7dYiyjM8Tl47pBY2eg9DJcVMXV2jv6NLkftPx7h5mA8nZppOkAAoIAFgAuQA3ACOYrysq/Sicn/dMcw5Wa7TukdqlsItTrMA3Vb1cz8wJDZMY6nLtg0vtGk20Nx6Nr+dpQuzCq6PLNdqdTLd1TLZK4O10HpRhTCVUqdWwU7JzUDK/aJKkVcTY/pNfdqfumTzEcrH6THuVP3Y5hhlrE44OjJs1RtKRcLmLi1xHMhhnFtgGuVdHIvwBsRztMTLnQaAxz0/umSoaYUdHlmtrDZHZbytLxkUaOdq08Qaj1Gp1AXck7srndvlW8ko3mj6lSmBsCrlwNyp5i0R0DOhGkB7lTyH5zJzIqT9u/A/kPzjmQNPrBUepsBKb7IuW9UZ5W49/nIk8g1ejxWpVA1Km2ZAqC6WZb58d8hPBXBY01hq9TFPU6N9g7IQ7Sg7IUX487w9SWjbaM6WkOqtS3IkEHwvJRCWDoRih7reUtksT9oHJvKMgnpxyPlGQOjEFskdGIwMjohAyR0QgZI6McoJyW6tIcpAMSpSF90EmRTUW3QCSBAMXoBygF5KA5QRkyUpCCMg0xAyUVEFoJyYT0xeQSUvTEggzcOotJBd2RJIJCCAQ6iQDGdBIBTRW0ZAqJAL1JRaAXIyCQIBbrSSrMRN8kjJXWEDJcp7oGS8IGS6gkkldoJKpIEApMgFJME4KSZBOC3UMEmK8AuKYBN4BQsAvLBBfWCCDALdSQSYjb5BJBEEGVR3QC5JBUsEEVIBjtKghBIAaSQXKckFcgkkQQW60uVZijfBUrcQSXUkguLBJeSCS5AEkkQCkwCgyCyKTIJLbwSWGEAqAgC0AKIBdUQQXhBBSYBQ8gGOwkEkWgGRSEkgrgFQgEPBBYIlQFEgBhJBWggFdoBMEFqqJcqzHAzgqXCIJLiCSSVgQC6kElySCYBEAgiQSUEQSUkSCxQywC2UgEhYA2YBIWAXFWCCsCSQQRIBSyyAWSsEjYgF1FggrtAJAgEMIILZWQSQFkAFZJBWqwCbQCbQCh1lirLOxBBXsyQVqsElYEArUQSVyQTAIgEGCSkiQSRaAQRAKdmCcjZgZGzAySFgZKgIIKrQQRaAQRIBQVgkbMEFYEAm0AWgAiAUkSMAbMgC0kEgRgE2jBAtJBDCSCjZggnZgFQEAm0kFQEEkwCYBBgEQCJBIgkgwCIAgCABAKhBBMAiAQZAIgCASJIJkASQIBBkAQBBBIgCATJBSYBEEEyQSIJJgEiAJAP/Z"/>
          <p:cNvSpPr>
            <a:spLocks noChangeAspect="1" noChangeArrowheads="1"/>
          </p:cNvSpPr>
          <p:nvPr/>
        </p:nvSpPr>
        <p:spPr bwMode="auto">
          <a:xfrm>
            <a:off x="307975" y="-16383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pic>
        <p:nvPicPr>
          <p:cNvPr id="6164" name="Picture 20" descr="http://uk.queryclick.com/media/uploads/zinnia/Goal.jpg"/>
          <p:cNvPicPr>
            <a:picLocks noChangeAspect="1" noChangeArrowheads="1"/>
          </p:cNvPicPr>
          <p:nvPr/>
        </p:nvPicPr>
        <p:blipFill rotWithShape="1">
          <a:blip r:embed="rId2">
            <a:extLst>
              <a:ext uri="{28A0092B-C50C-407E-A947-70E740481C1C}">
                <a14:useLocalDpi xmlns:a14="http://schemas.microsoft.com/office/drawing/2010/main" val="0"/>
              </a:ext>
            </a:extLst>
          </a:blip>
          <a:srcRect t="26213"/>
          <a:stretch/>
        </p:blipFill>
        <p:spPr bwMode="auto">
          <a:xfrm>
            <a:off x="4867422" y="4114800"/>
            <a:ext cx="3622675" cy="2004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929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38" y="190034"/>
            <a:ext cx="8721725" cy="523220"/>
          </a:xfrm>
        </p:spPr>
        <p:txBody>
          <a:bodyPr/>
          <a:lstStyle/>
          <a:p>
            <a:r>
              <a:rPr lang="en-US" dirty="0" smtClean="0"/>
              <a:t>Challenges</a:t>
            </a:r>
            <a:endParaRPr lang="en-US" dirty="0"/>
          </a:p>
        </p:txBody>
      </p:sp>
      <p:sp>
        <p:nvSpPr>
          <p:cNvPr id="3" name="Content Placeholder 2"/>
          <p:cNvSpPr>
            <a:spLocks noGrp="1"/>
          </p:cNvSpPr>
          <p:nvPr>
            <p:ph idx="1"/>
          </p:nvPr>
        </p:nvSpPr>
        <p:spPr>
          <a:xfrm>
            <a:off x="76200" y="762000"/>
            <a:ext cx="8932862" cy="5603875"/>
          </a:xfrm>
        </p:spPr>
        <p:txBody>
          <a:bodyPr/>
          <a:lstStyle/>
          <a:p>
            <a:r>
              <a:rPr lang="en-US" sz="2600" dirty="0"/>
              <a:t>A</a:t>
            </a:r>
            <a:r>
              <a:rPr lang="en-US" sz="2600" dirty="0" smtClean="0"/>
              <a:t>ssessments </a:t>
            </a:r>
            <a:r>
              <a:rPr lang="en-US" sz="2600" dirty="0" smtClean="0"/>
              <a:t>and </a:t>
            </a:r>
            <a:r>
              <a:rPr lang="en-US" sz="2600" dirty="0" smtClean="0"/>
              <a:t>Competencies </a:t>
            </a:r>
            <a:r>
              <a:rPr lang="en-US" sz="2600" dirty="0" smtClean="0"/>
              <a:t>are </a:t>
            </a:r>
            <a:r>
              <a:rPr lang="en-US" sz="2600" dirty="0" smtClean="0">
                <a:solidFill>
                  <a:srgbClr val="0070C0"/>
                </a:solidFill>
              </a:rPr>
              <a:t>textual</a:t>
            </a:r>
            <a:r>
              <a:rPr lang="en-US" sz="2600" dirty="0" smtClean="0"/>
              <a:t> in nature</a:t>
            </a:r>
            <a:endParaRPr lang="en-US" sz="2600" dirty="0" smtClean="0"/>
          </a:p>
          <a:p>
            <a:r>
              <a:rPr lang="en-US" sz="2600" dirty="0" smtClean="0"/>
              <a:t>Topics are </a:t>
            </a:r>
            <a:r>
              <a:rPr lang="en-US" sz="2600" dirty="0" smtClean="0">
                <a:solidFill>
                  <a:srgbClr val="0070C0"/>
                </a:solidFill>
              </a:rPr>
              <a:t>not</a:t>
            </a:r>
            <a:r>
              <a:rPr lang="en-US" sz="2600" dirty="0" smtClean="0"/>
              <a:t> </a:t>
            </a:r>
            <a:r>
              <a:rPr lang="en-US" sz="2600" dirty="0" smtClean="0">
                <a:solidFill>
                  <a:srgbClr val="0070C0"/>
                </a:solidFill>
              </a:rPr>
              <a:t>explicitly</a:t>
            </a:r>
            <a:r>
              <a:rPr lang="en-US" sz="2600" dirty="0" smtClean="0"/>
              <a:t> specified </a:t>
            </a:r>
            <a:r>
              <a:rPr lang="en-US" sz="2600" dirty="0" smtClean="0"/>
              <a:t>in any of the documents</a:t>
            </a:r>
          </a:p>
          <a:p>
            <a:r>
              <a:rPr lang="en-US" sz="2600" dirty="0" smtClean="0">
                <a:solidFill>
                  <a:srgbClr val="0070C0"/>
                </a:solidFill>
              </a:rPr>
              <a:t>Manual</a:t>
            </a:r>
            <a:r>
              <a:rPr lang="en-US" sz="2600" dirty="0" smtClean="0"/>
              <a:t> discovery of the </a:t>
            </a:r>
            <a:r>
              <a:rPr lang="en-US" sz="2600" dirty="0" smtClean="0"/>
              <a:t>topics and </a:t>
            </a:r>
            <a:r>
              <a:rPr lang="en-US" sz="2600" dirty="0" smtClean="0"/>
              <a:t>cognition </a:t>
            </a:r>
            <a:r>
              <a:rPr lang="en-US" sz="2600" dirty="0" smtClean="0"/>
              <a:t>is </a:t>
            </a:r>
            <a:r>
              <a:rPr lang="en-US" sz="2600" dirty="0" smtClean="0"/>
              <a:t>expensive and burdensome</a:t>
            </a:r>
          </a:p>
          <a:p>
            <a:pPr marL="457200" lvl="1" indent="0">
              <a:buNone/>
            </a:pPr>
            <a:endParaRPr lang="en-US" dirty="0" smtClean="0"/>
          </a:p>
          <a:p>
            <a:endParaRPr lang="en-US" sz="2600" dirty="0"/>
          </a:p>
        </p:txBody>
      </p:sp>
      <p:sp>
        <p:nvSpPr>
          <p:cNvPr id="5" name="Rectangle 4"/>
          <p:cNvSpPr/>
          <p:nvPr/>
        </p:nvSpPr>
        <p:spPr>
          <a:xfrm>
            <a:off x="762000" y="4419600"/>
            <a:ext cx="7576625"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To construct the competency-cognitive and assessment-cognitive matrices, </a:t>
            </a:r>
            <a:r>
              <a:rPr lang="en-US" sz="2000" dirty="0">
                <a:solidFill>
                  <a:schemeClr val="tx1"/>
                </a:solidFill>
              </a:rPr>
              <a:t>w</a:t>
            </a:r>
            <a:r>
              <a:rPr lang="en-US" sz="2000" dirty="0" smtClean="0">
                <a:solidFill>
                  <a:schemeClr val="tx1"/>
                </a:solidFill>
              </a:rPr>
              <a:t>e need a principled method that can </a:t>
            </a:r>
            <a:r>
              <a:rPr lang="en-US" sz="2000" dirty="0" smtClean="0">
                <a:solidFill>
                  <a:schemeClr val="tx1"/>
                </a:solidFill>
              </a:rPr>
              <a:t>automatically;</a:t>
            </a:r>
            <a:endParaRPr lang="en-US" sz="2000" dirty="0" smtClean="0">
              <a:solidFill>
                <a:schemeClr val="tx1"/>
              </a:solidFill>
            </a:endParaRPr>
          </a:p>
          <a:p>
            <a:pPr marL="342900" indent="-342900">
              <a:buAutoNum type="arabicPeriod"/>
            </a:pPr>
            <a:r>
              <a:rPr lang="en-US" sz="2000" dirty="0" smtClean="0">
                <a:solidFill>
                  <a:schemeClr val="tx1"/>
                </a:solidFill>
              </a:rPr>
              <a:t>Extract topics from the documents.</a:t>
            </a:r>
          </a:p>
          <a:p>
            <a:pPr marL="342900" indent="-342900">
              <a:buAutoNum type="arabicPeriod"/>
            </a:pPr>
            <a:r>
              <a:rPr lang="en-US" sz="2000" dirty="0" smtClean="0">
                <a:solidFill>
                  <a:schemeClr val="tx1"/>
                </a:solidFill>
              </a:rPr>
              <a:t>Extract the cognition domains for each topic from both competencies and assessments </a:t>
            </a:r>
            <a:endParaRPr lang="en-US" sz="2000" dirty="0">
              <a:solidFill>
                <a:schemeClr val="tx1"/>
              </a:solidFill>
            </a:endParaRPr>
          </a:p>
        </p:txBody>
      </p:sp>
      <p:sp>
        <p:nvSpPr>
          <p:cNvPr id="7" name="Slide Number Placeholder 6"/>
          <p:cNvSpPr>
            <a:spLocks noGrp="1"/>
          </p:cNvSpPr>
          <p:nvPr>
            <p:ph type="sldNum" sz="quarter" idx="10"/>
          </p:nvPr>
        </p:nvSpPr>
        <p:spPr/>
        <p:txBody>
          <a:bodyPr/>
          <a:lstStyle/>
          <a:p>
            <a:fld id="{A1ECC917-0FBB-447E-AA82-30036AF18AB9}" type="slidenum">
              <a:rPr lang="en-US" smtClean="0"/>
              <a:t>11</a:t>
            </a:fld>
            <a:endParaRPr lang="en-US"/>
          </a:p>
        </p:txBody>
      </p:sp>
      <p:pic>
        <p:nvPicPr>
          <p:cNvPr id="7170" name="Picture 2" descr="https://encrypted-tbn3.gstatic.com/images?q=tbn:ANd9GcRJISvY7gEKm4KrIFSf38yklSf2EMcc27wP6hQ03YgaPiACgt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590800"/>
            <a:ext cx="2166425" cy="144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19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encrypted-tbn3.gstatic.com/images?q=tbn:ANd9GcQEofzyy_z2MLINQMB1rZGHUAc0q2CunWlYONL1R8ehb9mo0VXOa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76200"/>
            <a:ext cx="1712379" cy="14983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3675" y="192088"/>
            <a:ext cx="8721725" cy="519112"/>
          </a:xfrm>
        </p:spPr>
        <p:txBody>
          <a:bodyPr/>
          <a:lstStyle/>
          <a:p>
            <a:r>
              <a:rPr lang="en-US" dirty="0" smtClean="0"/>
              <a:t>Solution Motivation</a:t>
            </a:r>
            <a:endParaRPr lang="en-US" dirty="0"/>
          </a:p>
        </p:txBody>
      </p:sp>
      <p:sp>
        <p:nvSpPr>
          <p:cNvPr id="3" name="Content Placeholder 2"/>
          <p:cNvSpPr>
            <a:spLocks noGrp="1"/>
          </p:cNvSpPr>
          <p:nvPr>
            <p:ph idx="1"/>
          </p:nvPr>
        </p:nvSpPr>
        <p:spPr>
          <a:xfrm>
            <a:off x="152400" y="914400"/>
            <a:ext cx="8229600" cy="5334000"/>
          </a:xfrm>
        </p:spPr>
        <p:txBody>
          <a:bodyPr>
            <a:normAutofit fontScale="92500" lnSpcReduction="10000"/>
          </a:bodyPr>
          <a:lstStyle/>
          <a:p>
            <a:r>
              <a:rPr lang="en-US" dirty="0" smtClean="0"/>
              <a:t>Levels </a:t>
            </a:r>
            <a:r>
              <a:rPr lang="en-US" dirty="0" smtClean="0"/>
              <a:t>of skills can be discovered with the standard cognitive domain of </a:t>
            </a:r>
            <a:r>
              <a:rPr lang="en-US" b="1" dirty="0" smtClean="0"/>
              <a:t>Bloom’s taxonomy</a:t>
            </a:r>
            <a:r>
              <a:rPr lang="en-US" dirty="0" smtClean="0"/>
              <a:t>.</a:t>
            </a:r>
          </a:p>
          <a:p>
            <a:r>
              <a:rPr lang="en-US" b="1" dirty="0" smtClean="0"/>
              <a:t>Porter’s </a:t>
            </a:r>
            <a:r>
              <a:rPr lang="en-US" b="1" dirty="0" smtClean="0"/>
              <a:t>alignment model</a:t>
            </a:r>
            <a:r>
              <a:rPr lang="en-US" dirty="0" smtClean="0"/>
              <a:t> uses topics, </a:t>
            </a:r>
            <a:r>
              <a:rPr lang="en-US" dirty="0" smtClean="0"/>
              <a:t>standards (competencies) </a:t>
            </a:r>
            <a:r>
              <a:rPr lang="en-US" dirty="0" smtClean="0"/>
              <a:t>and assessments on the cognitive domain to discover alignment. </a:t>
            </a:r>
            <a:endParaRPr lang="en-US" dirty="0" smtClean="0"/>
          </a:p>
          <a:p>
            <a:r>
              <a:rPr lang="en-US" b="1" dirty="0" err="1" smtClean="0"/>
              <a:t>Keyphrase</a:t>
            </a:r>
            <a:r>
              <a:rPr lang="en-US" b="1" dirty="0" smtClean="0"/>
              <a:t> extraction models </a:t>
            </a:r>
            <a:r>
              <a:rPr lang="en-US" dirty="0" smtClean="0"/>
              <a:t>are the means to extract the important terms or topics from the documents. </a:t>
            </a:r>
            <a:endParaRPr lang="en-US" b="1" dirty="0" smtClean="0"/>
          </a:p>
          <a:p>
            <a:r>
              <a:rPr lang="en-US" b="1" dirty="0" smtClean="0"/>
              <a:t>Sensitivity Alignment Score </a:t>
            </a:r>
            <a:r>
              <a:rPr lang="en-US" dirty="0" smtClean="0"/>
              <a:t>that </a:t>
            </a:r>
            <a:r>
              <a:rPr lang="en-US" dirty="0" smtClean="0"/>
              <a:t>uses sensitivity </a:t>
            </a:r>
            <a:r>
              <a:rPr lang="en-US" dirty="0" smtClean="0"/>
              <a:t>measure, </a:t>
            </a:r>
            <a:r>
              <a:rPr lang="en-US" dirty="0" smtClean="0"/>
              <a:t>also known as true positive rate. Given the list of topics and the cognitive competencies, we measure to what extent the assessments test the topics at the cognitive levels of competencies.</a:t>
            </a:r>
            <a:endParaRPr lang="en-US" dirty="0"/>
          </a:p>
        </p:txBody>
      </p:sp>
      <p:sp>
        <p:nvSpPr>
          <p:cNvPr id="4" name="Slide Number Placeholder 3"/>
          <p:cNvSpPr>
            <a:spLocks noGrp="1"/>
          </p:cNvSpPr>
          <p:nvPr>
            <p:ph type="sldNum" sz="quarter" idx="10"/>
          </p:nvPr>
        </p:nvSpPr>
        <p:spPr/>
        <p:txBody>
          <a:bodyPr/>
          <a:lstStyle/>
          <a:p>
            <a:fld id="{A1ECC917-0FBB-447E-AA82-30036AF18AB9}" type="slidenum">
              <a:rPr lang="en-US" smtClean="0"/>
              <a:t>12</a:t>
            </a:fld>
            <a:endParaRPr lang="en-US"/>
          </a:p>
        </p:txBody>
      </p:sp>
    </p:spTree>
    <p:extLst>
      <p:ext uri="{BB962C8B-B14F-4D97-AF65-F5344CB8AC3E}">
        <p14:creationId xmlns:p14="http://schemas.microsoft.com/office/powerpoint/2010/main" val="3334835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Competency-Assessment </a:t>
            </a:r>
            <a:r>
              <a:rPr lang="en-US" dirty="0" smtClean="0"/>
              <a:t>Cube</a:t>
            </a:r>
            <a:endParaRPr lang="en-US" dirty="0"/>
          </a:p>
        </p:txBody>
      </p:sp>
      <p:grpSp>
        <p:nvGrpSpPr>
          <p:cNvPr id="43" name="Group 42"/>
          <p:cNvGrpSpPr/>
          <p:nvPr/>
        </p:nvGrpSpPr>
        <p:grpSpPr>
          <a:xfrm>
            <a:off x="-76200" y="1143000"/>
            <a:ext cx="9220201" cy="5371094"/>
            <a:chOff x="-76200" y="1524000"/>
            <a:chExt cx="9220201" cy="5371094"/>
          </a:xfrm>
        </p:grpSpPr>
        <p:grpSp>
          <p:nvGrpSpPr>
            <p:cNvPr id="4" name="Group 7"/>
            <p:cNvGrpSpPr/>
            <p:nvPr/>
          </p:nvGrpSpPr>
          <p:grpSpPr>
            <a:xfrm>
              <a:off x="-76200" y="1524000"/>
              <a:ext cx="9220201" cy="5371094"/>
              <a:chOff x="-183356" y="170161"/>
              <a:chExt cx="10084594" cy="6744155"/>
            </a:xfrm>
          </p:grpSpPr>
          <p:sp>
            <p:nvSpPr>
              <p:cNvPr id="5" name="TextBox 4"/>
              <p:cNvSpPr txBox="1"/>
              <p:nvPr/>
            </p:nvSpPr>
            <p:spPr>
              <a:xfrm>
                <a:off x="3644857" y="6450568"/>
                <a:ext cx="1507615" cy="463748"/>
              </a:xfrm>
              <a:prstGeom prst="rect">
                <a:avLst/>
              </a:prstGeom>
              <a:noFill/>
            </p:spPr>
            <p:txBody>
              <a:bodyPr wrap="none" rtlCol="0">
                <a:spAutoFit/>
              </a:bodyPr>
              <a:lstStyle/>
              <a:p>
                <a:r>
                  <a:rPr lang="en-US" dirty="0" smtClean="0"/>
                  <a:t>Assessments</a:t>
                </a:r>
                <a:endParaRPr lang="en-US" dirty="0"/>
              </a:p>
            </p:txBody>
          </p:sp>
          <p:grpSp>
            <p:nvGrpSpPr>
              <p:cNvPr id="6" name="Group 2"/>
              <p:cNvGrpSpPr/>
              <p:nvPr/>
            </p:nvGrpSpPr>
            <p:grpSpPr>
              <a:xfrm>
                <a:off x="-183356" y="170161"/>
                <a:ext cx="10084594" cy="6220075"/>
                <a:chOff x="-183356" y="170161"/>
                <a:chExt cx="10084594" cy="6220075"/>
              </a:xfrm>
            </p:grpSpPr>
            <p:sp>
              <p:nvSpPr>
                <p:cNvPr id="7" name="Cube 6"/>
                <p:cNvSpPr/>
                <p:nvPr/>
              </p:nvSpPr>
              <p:spPr>
                <a:xfrm>
                  <a:off x="1108364" y="495300"/>
                  <a:ext cx="7696200" cy="5867400"/>
                </a:xfrm>
                <a:prstGeom prst="cube">
                  <a:avLst>
                    <a:gd name="adj" fmla="val 43149"/>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 name="Parallelogram 7"/>
                <p:cNvSpPr/>
                <p:nvPr/>
              </p:nvSpPr>
              <p:spPr>
                <a:xfrm>
                  <a:off x="3092031" y="457200"/>
                  <a:ext cx="5725738" cy="304800"/>
                </a:xfrm>
                <a:prstGeom prst="parallelogram">
                  <a:avLst>
                    <a:gd name="adj" fmla="val 103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Integration Skills</a:t>
                  </a:r>
                  <a:endParaRPr lang="en-US" sz="1600" dirty="0"/>
                </a:p>
              </p:txBody>
            </p:sp>
            <p:sp>
              <p:nvSpPr>
                <p:cNvPr id="9" name="Parallelogram 8"/>
                <p:cNvSpPr/>
                <p:nvPr/>
              </p:nvSpPr>
              <p:spPr>
                <a:xfrm>
                  <a:off x="2817019" y="762000"/>
                  <a:ext cx="5750867" cy="342900"/>
                </a:xfrm>
                <a:prstGeom prst="parallelogram">
                  <a:avLst>
                    <a:gd name="adj" fmla="val 103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a:t>
                  </a:r>
                  <a:r>
                    <a:rPr lang="en-US" sz="1600" b="1" dirty="0" smtClean="0"/>
                    <a:t>esign </a:t>
                  </a:r>
                  <a:r>
                    <a:rPr lang="en-US" sz="1600" b="1" dirty="0"/>
                    <a:t>and development skills</a:t>
                  </a:r>
                  <a:endParaRPr lang="en-US" sz="1600" dirty="0"/>
                </a:p>
              </p:txBody>
            </p:sp>
            <p:sp>
              <p:nvSpPr>
                <p:cNvPr id="10" name="TextBox 9"/>
                <p:cNvSpPr txBox="1"/>
                <p:nvPr/>
              </p:nvSpPr>
              <p:spPr>
                <a:xfrm>
                  <a:off x="-183356" y="170161"/>
                  <a:ext cx="2880576" cy="1159369"/>
                </a:xfrm>
                <a:prstGeom prst="rect">
                  <a:avLst/>
                </a:prstGeom>
                <a:noFill/>
              </p:spPr>
              <p:txBody>
                <a:bodyPr wrap="none" rtlCol="0">
                  <a:spAutoFit/>
                </a:bodyPr>
                <a:lstStyle/>
                <a:p>
                  <a:r>
                    <a:rPr lang="en-US" dirty="0" smtClean="0"/>
                    <a:t>Learning </a:t>
                  </a:r>
                </a:p>
                <a:p>
                  <a:r>
                    <a:rPr lang="en-US" dirty="0" smtClean="0"/>
                    <a:t>Outcomes </a:t>
                  </a:r>
                </a:p>
                <a:p>
                  <a:r>
                    <a:rPr lang="en-US" dirty="0" smtClean="0"/>
                    <a:t>(Subsumes competencies)</a:t>
                  </a:r>
                  <a:endParaRPr lang="en-US" dirty="0"/>
                </a:p>
              </p:txBody>
            </p:sp>
            <p:sp>
              <p:nvSpPr>
                <p:cNvPr id="11" name="Rectangle 10"/>
                <p:cNvSpPr/>
                <p:nvPr/>
              </p:nvSpPr>
              <p:spPr>
                <a:xfrm>
                  <a:off x="1143000" y="5815263"/>
                  <a:ext cx="5428388" cy="5749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Assignments</a:t>
                  </a:r>
                  <a:endParaRPr lang="en-US" dirty="0"/>
                </a:p>
              </p:txBody>
            </p:sp>
            <p:sp>
              <p:nvSpPr>
                <p:cNvPr id="12" name="Rectangle 11"/>
                <p:cNvSpPr/>
                <p:nvPr/>
              </p:nvSpPr>
              <p:spPr>
                <a:xfrm>
                  <a:off x="1143000" y="3710310"/>
                  <a:ext cx="5426577" cy="57407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Projects</a:t>
                  </a:r>
                  <a:endParaRPr lang="en-US" dirty="0"/>
                </a:p>
              </p:txBody>
            </p:sp>
            <p:sp>
              <p:nvSpPr>
                <p:cNvPr id="13" name="Rectangle 12"/>
                <p:cNvSpPr/>
                <p:nvPr/>
              </p:nvSpPr>
              <p:spPr>
                <a:xfrm>
                  <a:off x="1150145" y="3096413"/>
                  <a:ext cx="5426577" cy="61389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Labs</a:t>
                  </a:r>
                  <a:endParaRPr lang="en-US" dirty="0"/>
                </a:p>
              </p:txBody>
            </p:sp>
            <p:grpSp>
              <p:nvGrpSpPr>
                <p:cNvPr id="14" name="Group 43"/>
                <p:cNvGrpSpPr/>
                <p:nvPr/>
              </p:nvGrpSpPr>
              <p:grpSpPr>
                <a:xfrm>
                  <a:off x="6567488" y="1200579"/>
                  <a:ext cx="3333750" cy="4673369"/>
                  <a:chOff x="6815672" y="1338027"/>
                  <a:chExt cx="3216331" cy="4397509"/>
                </a:xfrm>
              </p:grpSpPr>
              <p:sp>
                <p:nvSpPr>
                  <p:cNvPr id="21" name="TextBox 20"/>
                  <p:cNvSpPr txBox="1"/>
                  <p:nvPr/>
                </p:nvSpPr>
                <p:spPr>
                  <a:xfrm>
                    <a:off x="7463288" y="5299162"/>
                    <a:ext cx="2568715" cy="436374"/>
                  </a:xfrm>
                  <a:prstGeom prst="rect">
                    <a:avLst/>
                  </a:prstGeom>
                  <a:noFill/>
                </p:spPr>
                <p:txBody>
                  <a:bodyPr wrap="square" rtlCol="0">
                    <a:spAutoFit/>
                  </a:bodyPr>
                  <a:lstStyle/>
                  <a:p>
                    <a:r>
                      <a:rPr lang="en-US" dirty="0" smtClean="0"/>
                      <a:t>Cognitive taxonomy</a:t>
                    </a:r>
                  </a:p>
                </p:txBody>
              </p:sp>
              <p:cxnSp>
                <p:nvCxnSpPr>
                  <p:cNvPr id="22" name="Straight Connector 21"/>
                  <p:cNvCxnSpPr/>
                  <p:nvPr/>
                </p:nvCxnSpPr>
                <p:spPr>
                  <a:xfrm flipV="1">
                    <a:off x="6815672" y="1338027"/>
                    <a:ext cx="2158293" cy="2181522"/>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9033919">
                    <a:off x="6934201" y="2346893"/>
                    <a:ext cx="1058175" cy="369332"/>
                  </a:xfrm>
                  <a:prstGeom prst="rect">
                    <a:avLst/>
                  </a:prstGeom>
                  <a:noFill/>
                </p:spPr>
                <p:txBody>
                  <a:bodyPr wrap="none" rtlCol="0">
                    <a:spAutoFit/>
                  </a:bodyPr>
                  <a:lstStyle/>
                  <a:p>
                    <a:r>
                      <a:rPr lang="en-US" dirty="0" smtClean="0"/>
                      <a:t>Synthesis</a:t>
                    </a:r>
                    <a:endParaRPr lang="en-US" dirty="0"/>
                  </a:p>
                </p:txBody>
              </p:sp>
              <p:cxnSp>
                <p:nvCxnSpPr>
                  <p:cNvPr id="24" name="Straight Connector 23"/>
                  <p:cNvCxnSpPr/>
                  <p:nvPr/>
                </p:nvCxnSpPr>
                <p:spPr>
                  <a:xfrm flipV="1">
                    <a:off x="6846319" y="1808943"/>
                    <a:ext cx="2155790" cy="2268224"/>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9033919">
                    <a:off x="6883483" y="2848522"/>
                    <a:ext cx="1159613" cy="369332"/>
                  </a:xfrm>
                  <a:prstGeom prst="rect">
                    <a:avLst/>
                  </a:prstGeom>
                  <a:noFill/>
                </p:spPr>
                <p:txBody>
                  <a:bodyPr wrap="none" rtlCol="0">
                    <a:spAutoFit/>
                  </a:bodyPr>
                  <a:lstStyle/>
                  <a:p>
                    <a:r>
                      <a:rPr lang="en-US" dirty="0" smtClean="0"/>
                      <a:t>Evaluation</a:t>
                    </a:r>
                    <a:endParaRPr lang="en-US" dirty="0"/>
                  </a:p>
                </p:txBody>
              </p:sp>
              <p:cxnSp>
                <p:nvCxnSpPr>
                  <p:cNvPr id="26" name="Straight Connector 25"/>
                  <p:cNvCxnSpPr>
                    <a:stCxn id="7" idx="4"/>
                  </p:cNvCxnSpPr>
                  <p:nvPr/>
                </p:nvCxnSpPr>
                <p:spPr>
                  <a:xfrm flipV="1">
                    <a:off x="6846319" y="2333799"/>
                    <a:ext cx="2098061" cy="229225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19033919">
                    <a:off x="6994508" y="3383095"/>
                    <a:ext cx="937564" cy="369332"/>
                  </a:xfrm>
                  <a:prstGeom prst="rect">
                    <a:avLst/>
                  </a:prstGeom>
                  <a:noFill/>
                </p:spPr>
                <p:txBody>
                  <a:bodyPr wrap="none" rtlCol="0">
                    <a:spAutoFit/>
                  </a:bodyPr>
                  <a:lstStyle/>
                  <a:p>
                    <a:r>
                      <a:rPr lang="en-US" dirty="0" smtClean="0"/>
                      <a:t>Analysis</a:t>
                    </a:r>
                    <a:endParaRPr lang="en-US" dirty="0"/>
                  </a:p>
                </p:txBody>
              </p:sp>
              <p:cxnSp>
                <p:nvCxnSpPr>
                  <p:cNvPr id="28" name="Straight Connector 27"/>
                  <p:cNvCxnSpPr/>
                  <p:nvPr/>
                </p:nvCxnSpPr>
                <p:spPr>
                  <a:xfrm flipV="1">
                    <a:off x="6896080" y="2889326"/>
                    <a:ext cx="2077885" cy="218644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9033919">
                    <a:off x="6916980" y="3892501"/>
                    <a:ext cx="1245021" cy="369332"/>
                  </a:xfrm>
                  <a:prstGeom prst="rect">
                    <a:avLst/>
                  </a:prstGeom>
                  <a:noFill/>
                </p:spPr>
                <p:txBody>
                  <a:bodyPr wrap="none" rtlCol="0">
                    <a:spAutoFit/>
                  </a:bodyPr>
                  <a:lstStyle/>
                  <a:p>
                    <a:r>
                      <a:rPr lang="en-US" dirty="0" smtClean="0"/>
                      <a:t>Application</a:t>
                    </a:r>
                    <a:endParaRPr lang="en-US" dirty="0"/>
                  </a:p>
                </p:txBody>
              </p:sp>
              <p:cxnSp>
                <p:nvCxnSpPr>
                  <p:cNvPr id="30" name="Straight Connector 29"/>
                  <p:cNvCxnSpPr/>
                  <p:nvPr/>
                </p:nvCxnSpPr>
                <p:spPr>
                  <a:xfrm flipV="1">
                    <a:off x="6824581" y="3339487"/>
                    <a:ext cx="2149381" cy="2314917"/>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19061637">
                    <a:off x="6871615" y="4337081"/>
                    <a:ext cx="1495107" cy="413536"/>
                  </a:xfrm>
                  <a:prstGeom prst="rect">
                    <a:avLst/>
                  </a:prstGeom>
                  <a:noFill/>
                </p:spPr>
                <p:txBody>
                  <a:bodyPr wrap="none" rtlCol="0">
                    <a:spAutoFit/>
                  </a:bodyPr>
                  <a:lstStyle/>
                  <a:p>
                    <a:r>
                      <a:rPr lang="en-US" dirty="0" smtClean="0"/>
                      <a:t>Comprehension</a:t>
                    </a:r>
                    <a:endParaRPr lang="en-US" dirty="0"/>
                  </a:p>
                </p:txBody>
              </p:sp>
              <p:sp>
                <p:nvSpPr>
                  <p:cNvPr id="32" name="TextBox 31"/>
                  <p:cNvSpPr txBox="1"/>
                  <p:nvPr/>
                </p:nvSpPr>
                <p:spPr>
                  <a:xfrm rot="18894513">
                    <a:off x="6981882" y="4891100"/>
                    <a:ext cx="1221809" cy="369332"/>
                  </a:xfrm>
                  <a:prstGeom prst="rect">
                    <a:avLst/>
                  </a:prstGeom>
                  <a:noFill/>
                </p:spPr>
                <p:txBody>
                  <a:bodyPr wrap="none" rtlCol="0">
                    <a:spAutoFit/>
                  </a:bodyPr>
                  <a:lstStyle/>
                  <a:p>
                    <a:r>
                      <a:rPr lang="en-US" dirty="0" smtClean="0"/>
                      <a:t>Knowledge</a:t>
                    </a:r>
                    <a:endParaRPr lang="en-US" dirty="0"/>
                  </a:p>
                </p:txBody>
              </p:sp>
            </p:grpSp>
            <p:sp>
              <p:nvSpPr>
                <p:cNvPr id="15" name="Parallelogram 14"/>
                <p:cNvSpPr/>
                <p:nvPr/>
              </p:nvSpPr>
              <p:spPr>
                <a:xfrm>
                  <a:off x="2521702" y="1104900"/>
                  <a:ext cx="5750867" cy="342900"/>
                </a:xfrm>
                <a:prstGeom prst="parallelogram">
                  <a:avLst>
                    <a:gd name="adj" fmla="val 103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M</a:t>
                  </a:r>
                  <a:r>
                    <a:rPr lang="en-US" sz="1600" b="1" dirty="0" smtClean="0"/>
                    <a:t>anagement </a:t>
                  </a:r>
                  <a:r>
                    <a:rPr lang="en-US" sz="1600" b="1" dirty="0"/>
                    <a:t>skills</a:t>
                  </a:r>
                  <a:endParaRPr lang="en-US" sz="1600" dirty="0"/>
                </a:p>
              </p:txBody>
            </p:sp>
            <p:sp>
              <p:nvSpPr>
                <p:cNvPr id="16" name="Parallelogram 15"/>
                <p:cNvSpPr/>
                <p:nvPr/>
              </p:nvSpPr>
              <p:spPr>
                <a:xfrm>
                  <a:off x="2233613" y="1409700"/>
                  <a:ext cx="5834062" cy="342900"/>
                </a:xfrm>
                <a:prstGeom prst="parallelogram">
                  <a:avLst>
                    <a:gd name="adj" fmla="val 103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Learning to learn skills</a:t>
                  </a:r>
                  <a:endParaRPr lang="en-US" sz="1600" dirty="0"/>
                </a:p>
              </p:txBody>
            </p:sp>
            <p:sp>
              <p:nvSpPr>
                <p:cNvPr id="17" name="Parallelogram 16"/>
                <p:cNvSpPr/>
                <p:nvPr/>
              </p:nvSpPr>
              <p:spPr>
                <a:xfrm>
                  <a:off x="1983433" y="1752600"/>
                  <a:ext cx="5750867" cy="342900"/>
                </a:xfrm>
                <a:prstGeom prst="parallelogram">
                  <a:avLst>
                    <a:gd name="adj" fmla="val 103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Collaboration </a:t>
                  </a:r>
                  <a:r>
                    <a:rPr lang="en-US" sz="1600" b="1" dirty="0" smtClean="0"/>
                    <a:t> </a:t>
                  </a:r>
                  <a:r>
                    <a:rPr lang="en-US" sz="1600" b="1" dirty="0"/>
                    <a:t>skills</a:t>
                  </a:r>
                  <a:endParaRPr lang="en-US" sz="1600" dirty="0"/>
                </a:p>
              </p:txBody>
            </p:sp>
            <p:sp>
              <p:nvSpPr>
                <p:cNvPr id="18" name="Parallelogram 17"/>
                <p:cNvSpPr/>
                <p:nvPr/>
              </p:nvSpPr>
              <p:spPr>
                <a:xfrm>
                  <a:off x="1650058" y="2095500"/>
                  <a:ext cx="5750867" cy="370974"/>
                </a:xfrm>
                <a:prstGeom prst="parallelogram">
                  <a:avLst>
                    <a:gd name="adj" fmla="val 103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Change management </a:t>
                  </a:r>
                  <a:r>
                    <a:rPr lang="en-US" sz="1600" b="1" dirty="0" smtClean="0"/>
                    <a:t>skills</a:t>
                  </a:r>
                  <a:endParaRPr lang="en-US" sz="1600" dirty="0"/>
                </a:p>
              </p:txBody>
            </p:sp>
            <p:sp>
              <p:nvSpPr>
                <p:cNvPr id="19" name="Parallelogram 18"/>
                <p:cNvSpPr/>
                <p:nvPr/>
              </p:nvSpPr>
              <p:spPr>
                <a:xfrm>
                  <a:off x="1316831" y="2466474"/>
                  <a:ext cx="5750718" cy="382719"/>
                </a:xfrm>
                <a:prstGeom prst="parallelogram">
                  <a:avLst>
                    <a:gd name="adj" fmla="val 103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Global Skills</a:t>
                  </a:r>
                  <a:endParaRPr lang="en-US" sz="1600" dirty="0"/>
                </a:p>
              </p:txBody>
            </p:sp>
            <p:sp>
              <p:nvSpPr>
                <p:cNvPr id="20" name="Parallelogram 19"/>
                <p:cNvSpPr/>
                <p:nvPr/>
              </p:nvSpPr>
              <p:spPr>
                <a:xfrm>
                  <a:off x="1108364" y="2753513"/>
                  <a:ext cx="5709154" cy="342900"/>
                </a:xfrm>
                <a:prstGeom prst="parallelogram">
                  <a:avLst>
                    <a:gd name="adj" fmla="val 103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Social Skills</a:t>
                  </a:r>
                  <a:endParaRPr lang="en-US" sz="1600" b="1" dirty="0"/>
                </a:p>
              </p:txBody>
            </p:sp>
          </p:grpSp>
        </p:grpSp>
        <p:sp>
          <p:nvSpPr>
            <p:cNvPr id="35" name="Rectangle 34"/>
            <p:cNvSpPr/>
            <p:nvPr/>
          </p:nvSpPr>
          <p:spPr>
            <a:xfrm>
              <a:off x="1134559" y="5257800"/>
              <a:ext cx="4961441" cy="40702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Exam</a:t>
              </a:r>
              <a:endParaRPr lang="en-US" dirty="0"/>
            </a:p>
          </p:txBody>
        </p:sp>
        <p:sp>
          <p:nvSpPr>
            <p:cNvPr id="37" name="Left-Right Arrow 36"/>
            <p:cNvSpPr/>
            <p:nvPr/>
          </p:nvSpPr>
          <p:spPr>
            <a:xfrm rot="19087838">
              <a:off x="1481165" y="2227632"/>
              <a:ext cx="2514744" cy="1062009"/>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Topics</a:t>
              </a:r>
              <a:endParaRPr lang="en-US" dirty="0"/>
            </a:p>
          </p:txBody>
        </p:sp>
        <p:sp>
          <p:nvSpPr>
            <p:cNvPr id="39" name="Rectangle 38"/>
            <p:cNvSpPr/>
            <p:nvPr/>
          </p:nvSpPr>
          <p:spPr>
            <a:xfrm>
              <a:off x="1134558" y="4800600"/>
              <a:ext cx="4961442"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Quiz</a:t>
              </a:r>
              <a:endParaRPr lang="en-US" dirty="0"/>
            </a:p>
          </p:txBody>
        </p:sp>
        <p:sp>
          <p:nvSpPr>
            <p:cNvPr id="40" name="Rectangle 39"/>
            <p:cNvSpPr/>
            <p:nvPr/>
          </p:nvSpPr>
          <p:spPr>
            <a:xfrm>
              <a:off x="1143000" y="5638800"/>
              <a:ext cx="4961442"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Case studies</a:t>
              </a:r>
              <a:endParaRPr lang="en-US" dirty="0"/>
            </a:p>
          </p:txBody>
        </p:sp>
        <p:sp>
          <p:nvSpPr>
            <p:cNvPr id="38" name="Left-Right Arrow 37"/>
            <p:cNvSpPr/>
            <p:nvPr/>
          </p:nvSpPr>
          <p:spPr>
            <a:xfrm rot="16200000">
              <a:off x="715118" y="4726796"/>
              <a:ext cx="2514744" cy="1062009"/>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Topics</a:t>
              </a:r>
              <a:endParaRPr lang="en-US" b="1" dirty="0"/>
            </a:p>
          </p:txBody>
        </p:sp>
      </p:grpSp>
      <p:sp>
        <p:nvSpPr>
          <p:cNvPr id="3" name="Slide Number Placeholder 2"/>
          <p:cNvSpPr>
            <a:spLocks noGrp="1"/>
          </p:cNvSpPr>
          <p:nvPr>
            <p:ph type="sldNum" sz="quarter" idx="10"/>
          </p:nvPr>
        </p:nvSpPr>
        <p:spPr/>
        <p:txBody>
          <a:bodyPr/>
          <a:lstStyle/>
          <a:p>
            <a:fld id="{A1ECC917-0FBB-447E-AA82-30036AF18AB9}" type="slidenum">
              <a:rPr lang="en-US" smtClean="0"/>
              <a:t>13</a:t>
            </a:fld>
            <a:endParaRPr lang="en-US"/>
          </a:p>
        </p:txBody>
      </p:sp>
    </p:spTree>
    <p:extLst>
      <p:ext uri="{BB962C8B-B14F-4D97-AF65-F5344CB8AC3E}">
        <p14:creationId xmlns:p14="http://schemas.microsoft.com/office/powerpoint/2010/main" val="2567126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882468885"/>
              </p:ext>
            </p:extLst>
          </p:nvPr>
        </p:nvGraphicFramePr>
        <p:xfrm>
          <a:off x="0" y="4262755"/>
          <a:ext cx="3124200" cy="1909445"/>
        </p:xfrm>
        <a:graphic>
          <a:graphicData uri="http://schemas.openxmlformats.org/drawingml/2006/table">
            <a:tbl>
              <a:tblPr firstRow="1" bandRow="1">
                <a:tableStyleId>{93296810-A885-4BE3-A3E7-6D5BEEA58F35}</a:tableStyleId>
              </a:tblPr>
              <a:tblGrid>
                <a:gridCol w="1562100"/>
                <a:gridCol w="1562100"/>
              </a:tblGrid>
              <a:tr h="370840">
                <a:tc>
                  <a:txBody>
                    <a:bodyPr/>
                    <a:lstStyle/>
                    <a:p>
                      <a:r>
                        <a:rPr lang="en-US" sz="1400" dirty="0" smtClean="0"/>
                        <a:t>Topic (Competency phrase)</a:t>
                      </a:r>
                      <a:endParaRPr lang="en-US" sz="1400" dirty="0"/>
                    </a:p>
                  </a:txBody>
                  <a:tcPr/>
                </a:tc>
                <a:tc>
                  <a:txBody>
                    <a:bodyPr/>
                    <a:lstStyle/>
                    <a:p>
                      <a:r>
                        <a:rPr lang="en-US" sz="1400" dirty="0" smtClean="0"/>
                        <a:t>Assessment Phrase</a:t>
                      </a:r>
                      <a:endParaRPr lang="en-US" sz="1400" dirty="0"/>
                    </a:p>
                  </a:txBody>
                  <a:tcPr/>
                </a:tc>
              </a:tr>
              <a:tr h="370840">
                <a:tc>
                  <a:txBody>
                    <a:bodyPr/>
                    <a:lstStyle/>
                    <a:p>
                      <a:pPr algn="l" fontAlgn="b"/>
                      <a:r>
                        <a:rPr lang="en-US" sz="1400" u="none" strike="noStrike" dirty="0">
                          <a:effectLst/>
                        </a:rPr>
                        <a:t>to-be option</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to-be scenario</a:t>
                      </a:r>
                      <a:endParaRPr lang="en-US" sz="1400" b="0" i="0" u="none" strike="noStrike" dirty="0">
                        <a:solidFill>
                          <a:srgbClr val="000000"/>
                        </a:solidFill>
                        <a:effectLst/>
                        <a:latin typeface="Calibri"/>
                      </a:endParaRPr>
                    </a:p>
                  </a:txBody>
                  <a:tcPr marL="9525" marR="9525" marT="9525" marB="0" anchor="b"/>
                </a:tc>
              </a:tr>
              <a:tr h="370840">
                <a:tc>
                  <a:txBody>
                    <a:bodyPr/>
                    <a:lstStyle/>
                    <a:p>
                      <a:pPr algn="l" fontAlgn="b"/>
                      <a:r>
                        <a:rPr lang="en-US" sz="1400" u="none" strike="noStrike" dirty="0">
                          <a:effectLst/>
                        </a:rPr>
                        <a:t>to-be analysis</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path analysis</a:t>
                      </a:r>
                      <a:endParaRPr lang="en-US" sz="1400" b="0" i="0" u="none" strike="noStrike" dirty="0">
                        <a:solidFill>
                          <a:srgbClr val="000000"/>
                        </a:solidFill>
                        <a:effectLst/>
                        <a:latin typeface="Calibri"/>
                      </a:endParaRPr>
                    </a:p>
                  </a:txBody>
                  <a:tcPr marL="9525" marR="9525" marT="9525" marB="0" anchor="b"/>
                </a:tc>
              </a:tr>
              <a:tr h="370840">
                <a:tc>
                  <a:txBody>
                    <a:bodyPr/>
                    <a:lstStyle/>
                    <a:p>
                      <a:pPr algn="l" fontAlgn="b"/>
                      <a:r>
                        <a:rPr lang="en-US" sz="1400" u="none" strike="noStrike" dirty="0">
                          <a:effectLst/>
                        </a:rPr>
                        <a:t>organizational business process</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as-is process</a:t>
                      </a:r>
                      <a:endParaRPr lang="en-US" sz="1400" b="0" i="0" u="none" strike="noStrike" dirty="0">
                        <a:solidFill>
                          <a:srgbClr val="000000"/>
                        </a:solidFill>
                        <a:effectLst/>
                        <a:latin typeface="Calibri"/>
                      </a:endParaRPr>
                    </a:p>
                  </a:txBody>
                  <a:tcPr marL="9525" marR="9525" marT="9525" marB="0" anchor="b"/>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779904201"/>
              </p:ext>
            </p:extLst>
          </p:nvPr>
        </p:nvGraphicFramePr>
        <p:xfrm>
          <a:off x="3713018" y="4266405"/>
          <a:ext cx="1828800" cy="1829595"/>
        </p:xfrm>
        <a:graphic>
          <a:graphicData uri="http://schemas.openxmlformats.org/drawingml/2006/table">
            <a:tbl>
              <a:tblPr/>
              <a:tblGrid>
                <a:gridCol w="457200"/>
                <a:gridCol w="457200"/>
                <a:gridCol w="457200"/>
                <a:gridCol w="457200"/>
              </a:tblGrid>
              <a:tr h="36591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400" b="0" i="0" u="none" strike="noStrike" cap="none" normalizeH="0" baseline="0" dirty="0" smtClean="0">
                        <a:ln>
                          <a:noFill/>
                        </a:ln>
                        <a:solidFill>
                          <a:schemeClr val="bg1"/>
                        </a:solidFill>
                        <a:effectLst/>
                        <a:latin typeface="Arial" charset="0"/>
                        <a:ea typeface="宋体" pitchFamily="2" charset="-122"/>
                      </a:endParaRP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400" b="0" i="0" u="none" strike="noStrike" cap="none" normalizeH="0" baseline="0" smtClean="0">
                        <a:ln>
                          <a:noFill/>
                        </a:ln>
                        <a:solidFill>
                          <a:schemeClr val="bg1"/>
                        </a:solidFill>
                        <a:effectLst/>
                        <a:latin typeface="Arial" charset="0"/>
                        <a:ea typeface="宋体" pitchFamily="2" charset="-122"/>
                      </a:endParaRP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400" b="0" i="0" u="none" strike="noStrike" cap="none" normalizeH="0" baseline="0" smtClean="0">
                        <a:ln>
                          <a:noFill/>
                        </a:ln>
                        <a:solidFill>
                          <a:schemeClr val="bg1"/>
                        </a:solidFill>
                        <a:effectLst/>
                        <a:latin typeface="Arial" charset="0"/>
                        <a:ea typeface="宋体" pitchFamily="2" charset="-122"/>
                      </a:endParaRP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400" b="0" i="0" u="none" strike="noStrike" cap="none" normalizeH="0" baseline="0" dirty="0" smtClean="0">
                        <a:ln>
                          <a:noFill/>
                        </a:ln>
                        <a:solidFill>
                          <a:schemeClr val="bg1"/>
                        </a:solidFill>
                        <a:effectLst/>
                        <a:latin typeface="Arial" charset="0"/>
                        <a:ea typeface="宋体" pitchFamily="2" charset="-122"/>
                      </a:endParaRP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3659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Arial" charset="0"/>
                          <a:ea typeface="宋体" pitchFamily="2" charset="-122"/>
                        </a:rPr>
                        <a:t>0.2</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Arial" charset="0"/>
                          <a:ea typeface="宋体" pitchFamily="2" charset="-122"/>
                        </a:rPr>
                        <a:t>0.1</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Arial" charset="0"/>
                          <a:ea typeface="宋体" pitchFamily="2" charset="-122"/>
                        </a:rPr>
                        <a:t>0.0</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Arial" charset="0"/>
                          <a:ea typeface="宋体" pitchFamily="2" charset="-122"/>
                        </a:rPr>
                        <a:t>0.3</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r h="3659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Arial" charset="0"/>
                          <a:ea typeface="宋体" pitchFamily="2" charset="-122"/>
                        </a:rPr>
                        <a:t>0.0</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Arial" charset="0"/>
                          <a:ea typeface="宋体" pitchFamily="2" charset="-122"/>
                        </a:rPr>
                        <a:t>0.0</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Arial" charset="0"/>
                          <a:ea typeface="宋体" pitchFamily="2" charset="-122"/>
                        </a:rPr>
                        <a:t>0.3</a:t>
                      </a:r>
                      <a:endParaRPr kumimoji="0" lang="en-US" altLang="zh-CN" sz="1400" b="0" i="0" u="none" strike="noStrike" cap="none" normalizeH="0" baseline="0" dirty="0" smtClean="0">
                        <a:ln>
                          <a:noFill/>
                        </a:ln>
                        <a:solidFill>
                          <a:srgbClr val="000000"/>
                        </a:solidFill>
                        <a:effectLst/>
                        <a:latin typeface="Arial" charset="0"/>
                        <a:ea typeface="宋体" pitchFamily="2" charset="-122"/>
                      </a:endParaRP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Arial" charset="0"/>
                          <a:ea typeface="宋体" pitchFamily="2" charset="-122"/>
                        </a:rPr>
                        <a:t>0.2</a:t>
                      </a:r>
                      <a:endParaRPr kumimoji="0" lang="en-US" altLang="zh-CN" sz="1400" b="0" i="0" u="none" strike="noStrike" cap="none" normalizeH="0" baseline="0" dirty="0" smtClean="0">
                        <a:ln>
                          <a:noFill/>
                        </a:ln>
                        <a:solidFill>
                          <a:srgbClr val="000000"/>
                        </a:solidFill>
                        <a:effectLst/>
                        <a:latin typeface="Arial" charset="0"/>
                        <a:ea typeface="宋体" pitchFamily="2" charset="-122"/>
                      </a:endParaRP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r h="3659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Arial" charset="0"/>
                          <a:ea typeface="宋体" pitchFamily="2" charset="-122"/>
                        </a:rPr>
                        <a:t>0.2</a:t>
                      </a:r>
                      <a:endParaRPr kumimoji="0" lang="en-US" altLang="zh-CN" sz="1400" b="0" i="0" u="none" strike="noStrike" cap="none" normalizeH="0" baseline="0" dirty="0" smtClean="0">
                        <a:ln>
                          <a:noFill/>
                        </a:ln>
                        <a:solidFill>
                          <a:srgbClr val="000000"/>
                        </a:solidFill>
                        <a:effectLst/>
                        <a:latin typeface="Arial" charset="0"/>
                        <a:ea typeface="宋体" pitchFamily="2" charset="-122"/>
                      </a:endParaRP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Arial" charset="0"/>
                          <a:ea typeface="宋体" pitchFamily="2" charset="-122"/>
                        </a:rPr>
                        <a:t>0.2</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Arial" charset="0"/>
                          <a:ea typeface="宋体" pitchFamily="2" charset="-122"/>
                        </a:rPr>
                        <a:t>0.3</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Arial" charset="0"/>
                          <a:ea typeface="宋体" pitchFamily="2" charset="-122"/>
                        </a:rPr>
                        <a:t>0.1</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r h="3659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Arial" charset="0"/>
                          <a:ea typeface="宋体" pitchFamily="2" charset="-122"/>
                        </a:rPr>
                        <a:t>0.3</a:t>
                      </a:r>
                      <a:endParaRPr kumimoji="0" lang="en-US" altLang="zh-CN" sz="1400" b="0" i="0" u="none" strike="noStrike" cap="none" normalizeH="0" baseline="0" dirty="0" smtClean="0">
                        <a:ln>
                          <a:noFill/>
                        </a:ln>
                        <a:solidFill>
                          <a:srgbClr val="000000"/>
                        </a:solidFill>
                        <a:effectLst/>
                        <a:latin typeface="Arial" charset="0"/>
                        <a:ea typeface="宋体" pitchFamily="2" charset="-122"/>
                      </a:endParaRP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Arial" charset="0"/>
                          <a:ea typeface="宋体" pitchFamily="2" charset="-122"/>
                        </a:rPr>
                        <a:t>0.1</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Arial" charset="0"/>
                          <a:ea typeface="宋体" pitchFamily="2" charset="-122"/>
                        </a:rPr>
                        <a:t>0.1</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Arial" charset="0"/>
                          <a:ea typeface="宋体" pitchFamily="2" charset="-122"/>
                        </a:rPr>
                        <a:t>0.0</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bl>
          </a:graphicData>
        </a:graphic>
      </p:graphicFrame>
      <p:sp>
        <p:nvSpPr>
          <p:cNvPr id="14" name="Flowchart: Connector 13"/>
          <p:cNvSpPr/>
          <p:nvPr/>
        </p:nvSpPr>
        <p:spPr>
          <a:xfrm>
            <a:off x="3200400" y="4647405"/>
            <a:ext cx="457200" cy="228600"/>
          </a:xfrm>
          <a:prstGeom prst="flowChartConnector">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a:t>T</a:t>
            </a:r>
            <a:r>
              <a:rPr lang="en-US" sz="1100" baseline="-25000" dirty="0" smtClean="0"/>
              <a:t>1</a:t>
            </a:r>
            <a:endParaRPr lang="en-US" sz="1100" baseline="-25000" dirty="0"/>
          </a:p>
        </p:txBody>
      </p:sp>
      <p:sp>
        <p:nvSpPr>
          <p:cNvPr id="22" name="Flowchart: Connector 21"/>
          <p:cNvSpPr/>
          <p:nvPr/>
        </p:nvSpPr>
        <p:spPr>
          <a:xfrm>
            <a:off x="3200400" y="5028405"/>
            <a:ext cx="457200" cy="228600"/>
          </a:xfrm>
          <a:prstGeom prst="flowChartConnector">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smtClean="0"/>
              <a:t>T</a:t>
            </a:r>
            <a:r>
              <a:rPr lang="en-US" sz="1100" baseline="-25000" dirty="0"/>
              <a:t>2</a:t>
            </a:r>
          </a:p>
        </p:txBody>
      </p:sp>
      <p:sp>
        <p:nvSpPr>
          <p:cNvPr id="23" name="Flowchart: Connector 22"/>
          <p:cNvSpPr/>
          <p:nvPr/>
        </p:nvSpPr>
        <p:spPr>
          <a:xfrm>
            <a:off x="3200400" y="5409405"/>
            <a:ext cx="457200" cy="228600"/>
          </a:xfrm>
          <a:prstGeom prst="flowChartConnector">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smtClean="0"/>
              <a:t>T</a:t>
            </a:r>
            <a:r>
              <a:rPr lang="en-US" sz="1100" baseline="-25000" dirty="0"/>
              <a:t>3</a:t>
            </a:r>
          </a:p>
        </p:txBody>
      </p:sp>
      <p:sp>
        <p:nvSpPr>
          <p:cNvPr id="24" name="Flowchart: Connector 23"/>
          <p:cNvSpPr/>
          <p:nvPr/>
        </p:nvSpPr>
        <p:spPr>
          <a:xfrm>
            <a:off x="3200400" y="5790405"/>
            <a:ext cx="457200" cy="228600"/>
          </a:xfrm>
          <a:prstGeom prst="flowChartConnector">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smtClean="0"/>
              <a:t>T</a:t>
            </a:r>
            <a:r>
              <a:rPr lang="en-US" sz="1100" baseline="-25000" dirty="0"/>
              <a:t>4</a:t>
            </a:r>
          </a:p>
        </p:txBody>
      </p:sp>
      <p:sp>
        <p:nvSpPr>
          <p:cNvPr id="25" name="Flowchart: Connector 24"/>
          <p:cNvSpPr/>
          <p:nvPr/>
        </p:nvSpPr>
        <p:spPr>
          <a:xfrm>
            <a:off x="3657600" y="4342605"/>
            <a:ext cx="457200" cy="228600"/>
          </a:xfrm>
          <a:prstGeom prst="flowChartConnector">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smtClean="0"/>
              <a:t>C</a:t>
            </a:r>
            <a:r>
              <a:rPr lang="en-US" sz="1100" baseline="-25000" dirty="0" smtClean="0"/>
              <a:t>1</a:t>
            </a:r>
            <a:endParaRPr lang="en-US" sz="1100" baseline="-25000" dirty="0"/>
          </a:p>
        </p:txBody>
      </p:sp>
      <p:sp>
        <p:nvSpPr>
          <p:cNvPr id="26" name="Flowchart: Connector 25"/>
          <p:cNvSpPr/>
          <p:nvPr/>
        </p:nvSpPr>
        <p:spPr>
          <a:xfrm>
            <a:off x="4114800" y="4342605"/>
            <a:ext cx="457200" cy="228600"/>
          </a:xfrm>
          <a:prstGeom prst="flowChartConnector">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smtClean="0"/>
              <a:t>C</a:t>
            </a:r>
            <a:r>
              <a:rPr lang="en-US" sz="1100" baseline="-25000" dirty="0" smtClean="0"/>
              <a:t>1</a:t>
            </a:r>
            <a:endParaRPr lang="en-US" sz="1100" baseline="-25000" dirty="0"/>
          </a:p>
        </p:txBody>
      </p:sp>
      <p:sp>
        <p:nvSpPr>
          <p:cNvPr id="27" name="Flowchart: Connector 26"/>
          <p:cNvSpPr/>
          <p:nvPr/>
        </p:nvSpPr>
        <p:spPr>
          <a:xfrm>
            <a:off x="4572000" y="4342605"/>
            <a:ext cx="457200" cy="228600"/>
          </a:xfrm>
          <a:prstGeom prst="flowChartConnector">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smtClean="0"/>
              <a:t>C</a:t>
            </a:r>
            <a:r>
              <a:rPr lang="en-US" sz="1100" baseline="-25000" dirty="0" smtClean="0"/>
              <a:t>1</a:t>
            </a:r>
            <a:endParaRPr lang="en-US" sz="1100" baseline="-25000" dirty="0"/>
          </a:p>
        </p:txBody>
      </p:sp>
      <p:sp>
        <p:nvSpPr>
          <p:cNvPr id="28" name="Flowchart: Connector 27"/>
          <p:cNvSpPr/>
          <p:nvPr/>
        </p:nvSpPr>
        <p:spPr>
          <a:xfrm>
            <a:off x="5029200" y="4342605"/>
            <a:ext cx="457200" cy="228600"/>
          </a:xfrm>
          <a:prstGeom prst="flowChartConnector">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smtClean="0"/>
              <a:t>C</a:t>
            </a:r>
            <a:r>
              <a:rPr lang="en-US" sz="1100" baseline="-25000" dirty="0" smtClean="0"/>
              <a:t>1</a:t>
            </a:r>
            <a:endParaRPr lang="en-US" sz="1100" baseline="-25000" dirty="0"/>
          </a:p>
        </p:txBody>
      </p:sp>
      <p:graphicFrame>
        <p:nvGraphicFramePr>
          <p:cNvPr id="29" name="Table 28"/>
          <p:cNvGraphicFramePr>
            <a:graphicFrameLocks noGrp="1"/>
          </p:cNvGraphicFramePr>
          <p:nvPr>
            <p:extLst>
              <p:ext uri="{D42A27DB-BD31-4B8C-83A1-F6EECF244321}">
                <p14:modId xmlns:p14="http://schemas.microsoft.com/office/powerpoint/2010/main" val="1080552281"/>
              </p:ext>
            </p:extLst>
          </p:nvPr>
        </p:nvGraphicFramePr>
        <p:xfrm>
          <a:off x="6096000" y="4266405"/>
          <a:ext cx="1828800" cy="1829595"/>
        </p:xfrm>
        <a:graphic>
          <a:graphicData uri="http://schemas.openxmlformats.org/drawingml/2006/table">
            <a:tbl>
              <a:tblPr/>
              <a:tblGrid>
                <a:gridCol w="457200"/>
                <a:gridCol w="457200"/>
                <a:gridCol w="457200"/>
                <a:gridCol w="457200"/>
              </a:tblGrid>
              <a:tr h="36591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dirty="0" smtClean="0">
                        <a:ln>
                          <a:noFill/>
                        </a:ln>
                        <a:solidFill>
                          <a:schemeClr val="bg1"/>
                        </a:solidFill>
                        <a:effectLst/>
                        <a:latin typeface="Arial" charset="0"/>
                        <a:ea typeface="宋体" pitchFamily="2" charset="-122"/>
                      </a:endParaRP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bg1"/>
                        </a:solidFill>
                        <a:effectLst/>
                        <a:latin typeface="Arial" charset="0"/>
                        <a:ea typeface="宋体" pitchFamily="2" charset="-122"/>
                      </a:endParaRP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bg1"/>
                        </a:solidFill>
                        <a:effectLst/>
                        <a:latin typeface="Arial" charset="0"/>
                        <a:ea typeface="宋体" pitchFamily="2" charset="-122"/>
                      </a:endParaRP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dirty="0" smtClean="0">
                        <a:ln>
                          <a:noFill/>
                        </a:ln>
                        <a:solidFill>
                          <a:schemeClr val="bg1"/>
                        </a:solidFill>
                        <a:effectLst/>
                        <a:latin typeface="Arial" charset="0"/>
                        <a:ea typeface="宋体" pitchFamily="2" charset="-122"/>
                      </a:endParaRP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3659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bg1"/>
                          </a:solidFill>
                          <a:effectLst/>
                          <a:latin typeface="Arial" charset="0"/>
                          <a:ea typeface="宋体" pitchFamily="2" charset="-122"/>
                        </a:rPr>
                        <a:t>0.3</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bg1"/>
                          </a:solidFill>
                          <a:effectLst/>
                          <a:latin typeface="Arial" charset="0"/>
                          <a:ea typeface="宋体" pitchFamily="2" charset="-122"/>
                        </a:rPr>
                        <a:t>0.0</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bg1"/>
                          </a:solidFill>
                          <a:effectLst/>
                          <a:latin typeface="Arial" charset="0"/>
                          <a:ea typeface="宋体" pitchFamily="2" charset="-122"/>
                        </a:rPr>
                        <a:t>0.0</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bg1"/>
                          </a:solidFill>
                          <a:effectLst/>
                          <a:latin typeface="Arial" charset="0"/>
                          <a:ea typeface="宋体" pitchFamily="2" charset="-122"/>
                        </a:rPr>
                        <a:t>0.2</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r h="3659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bg1"/>
                          </a:solidFill>
                          <a:effectLst/>
                          <a:latin typeface="Arial" charset="0"/>
                          <a:ea typeface="宋体" pitchFamily="2" charset="-122"/>
                        </a:rPr>
                        <a:t>0.1</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bg1"/>
                          </a:solidFill>
                          <a:effectLst/>
                          <a:latin typeface="Arial" charset="0"/>
                          <a:ea typeface="宋体" pitchFamily="2" charset="-122"/>
                        </a:rPr>
                        <a:t>0.1</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bg1"/>
                          </a:solidFill>
                          <a:effectLst/>
                          <a:latin typeface="Arial" charset="0"/>
                          <a:ea typeface="宋体" pitchFamily="2" charset="-122"/>
                        </a:rPr>
                        <a:t>0.3</a:t>
                      </a:r>
                      <a:endParaRPr kumimoji="0" lang="en-US" altLang="zh-CN" sz="1200" b="0" i="0" u="none" strike="noStrike" cap="none" normalizeH="0" baseline="0" dirty="0" smtClean="0">
                        <a:ln>
                          <a:noFill/>
                        </a:ln>
                        <a:solidFill>
                          <a:srgbClr val="000000"/>
                        </a:solidFill>
                        <a:effectLst/>
                        <a:latin typeface="Arial" charset="0"/>
                        <a:ea typeface="宋体" pitchFamily="2" charset="-122"/>
                      </a:endParaRP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bg1"/>
                          </a:solidFill>
                          <a:effectLst/>
                          <a:latin typeface="Arial" charset="0"/>
                          <a:ea typeface="宋体" pitchFamily="2" charset="-122"/>
                        </a:rPr>
                        <a:t>0.2</a:t>
                      </a:r>
                      <a:endParaRPr kumimoji="0" lang="en-US" altLang="zh-CN" sz="1200" b="0" i="0" u="none" strike="noStrike" cap="none" normalizeH="0" baseline="0" dirty="0" smtClean="0">
                        <a:ln>
                          <a:noFill/>
                        </a:ln>
                        <a:solidFill>
                          <a:srgbClr val="000000"/>
                        </a:solidFill>
                        <a:effectLst/>
                        <a:latin typeface="Arial" charset="0"/>
                        <a:ea typeface="宋体" pitchFamily="2" charset="-122"/>
                      </a:endParaRP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r h="3659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bg1"/>
                          </a:solidFill>
                          <a:effectLst/>
                          <a:latin typeface="Arial" charset="0"/>
                          <a:ea typeface="宋体" pitchFamily="2" charset="-122"/>
                        </a:rPr>
                        <a:t>0.1</a:t>
                      </a:r>
                      <a:endParaRPr kumimoji="0" lang="en-US" altLang="zh-CN" sz="1200" b="0" i="0" u="none" strike="noStrike" cap="none" normalizeH="0" baseline="0" dirty="0" smtClean="0">
                        <a:ln>
                          <a:noFill/>
                        </a:ln>
                        <a:solidFill>
                          <a:srgbClr val="000000"/>
                        </a:solidFill>
                        <a:effectLst/>
                        <a:latin typeface="Arial" charset="0"/>
                        <a:ea typeface="宋体" pitchFamily="2" charset="-122"/>
                      </a:endParaRP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bg1"/>
                          </a:solidFill>
                          <a:effectLst/>
                          <a:latin typeface="Arial" charset="0"/>
                          <a:ea typeface="宋体" pitchFamily="2" charset="-122"/>
                        </a:rPr>
                        <a:t>0.2</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bg1"/>
                          </a:solidFill>
                          <a:effectLst/>
                          <a:latin typeface="Arial" charset="0"/>
                          <a:ea typeface="宋体" pitchFamily="2" charset="-122"/>
                        </a:rPr>
                        <a:t>0.3</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bg1"/>
                          </a:solidFill>
                          <a:effectLst/>
                          <a:latin typeface="Arial" charset="0"/>
                          <a:ea typeface="宋体" pitchFamily="2" charset="-122"/>
                        </a:rPr>
                        <a:t>0.1</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r h="3659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bg1"/>
                          </a:solidFill>
                          <a:effectLst/>
                          <a:latin typeface="Arial" charset="0"/>
                          <a:ea typeface="宋体" pitchFamily="2" charset="-122"/>
                        </a:rPr>
                        <a:t>0.2</a:t>
                      </a:r>
                      <a:endParaRPr kumimoji="0" lang="en-US" altLang="zh-CN" sz="1200" b="0" i="0" u="none" strike="noStrike" cap="none" normalizeH="0" baseline="0" dirty="0" smtClean="0">
                        <a:ln>
                          <a:noFill/>
                        </a:ln>
                        <a:solidFill>
                          <a:srgbClr val="000000"/>
                        </a:solidFill>
                        <a:effectLst/>
                        <a:latin typeface="Arial" charset="0"/>
                        <a:ea typeface="宋体" pitchFamily="2" charset="-122"/>
                      </a:endParaRP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bg1"/>
                          </a:solidFill>
                          <a:effectLst/>
                          <a:latin typeface="Arial" charset="0"/>
                          <a:ea typeface="宋体" pitchFamily="2" charset="-122"/>
                        </a:rPr>
                        <a:t>0.1</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bg1"/>
                          </a:solidFill>
                          <a:effectLst/>
                          <a:latin typeface="Arial" charset="0"/>
                          <a:ea typeface="宋体" pitchFamily="2" charset="-122"/>
                        </a:rPr>
                        <a:t>0.2</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bg1"/>
                          </a:solidFill>
                          <a:effectLst/>
                          <a:latin typeface="Arial" charset="0"/>
                          <a:ea typeface="宋体" pitchFamily="2" charset="-122"/>
                        </a:rPr>
                        <a:t>0.1</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bl>
          </a:graphicData>
        </a:graphic>
      </p:graphicFrame>
      <p:sp>
        <p:nvSpPr>
          <p:cNvPr id="30" name="Flowchart: Connector 29"/>
          <p:cNvSpPr/>
          <p:nvPr/>
        </p:nvSpPr>
        <p:spPr>
          <a:xfrm>
            <a:off x="5583382" y="4647405"/>
            <a:ext cx="457200" cy="228600"/>
          </a:xfrm>
          <a:prstGeom prst="flowChartConnector">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a:t>T</a:t>
            </a:r>
            <a:r>
              <a:rPr lang="en-US" sz="1100" baseline="-25000" dirty="0" smtClean="0"/>
              <a:t>1</a:t>
            </a:r>
            <a:endParaRPr lang="en-US" sz="1100" baseline="-25000" dirty="0"/>
          </a:p>
        </p:txBody>
      </p:sp>
      <p:sp>
        <p:nvSpPr>
          <p:cNvPr id="31" name="Flowchart: Connector 30"/>
          <p:cNvSpPr/>
          <p:nvPr/>
        </p:nvSpPr>
        <p:spPr>
          <a:xfrm>
            <a:off x="5583382" y="5028405"/>
            <a:ext cx="457200" cy="228600"/>
          </a:xfrm>
          <a:prstGeom prst="flowChartConnector">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smtClean="0"/>
              <a:t>T</a:t>
            </a:r>
            <a:r>
              <a:rPr lang="en-US" sz="1100" baseline="-25000" dirty="0"/>
              <a:t>2</a:t>
            </a:r>
          </a:p>
        </p:txBody>
      </p:sp>
      <p:sp>
        <p:nvSpPr>
          <p:cNvPr id="32" name="Flowchart: Connector 31"/>
          <p:cNvSpPr/>
          <p:nvPr/>
        </p:nvSpPr>
        <p:spPr>
          <a:xfrm>
            <a:off x="5583382" y="5409405"/>
            <a:ext cx="457200" cy="228600"/>
          </a:xfrm>
          <a:prstGeom prst="flowChartConnector">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smtClean="0"/>
              <a:t>T</a:t>
            </a:r>
            <a:r>
              <a:rPr lang="en-US" sz="1100" baseline="-25000" dirty="0"/>
              <a:t>3</a:t>
            </a:r>
          </a:p>
        </p:txBody>
      </p:sp>
      <p:sp>
        <p:nvSpPr>
          <p:cNvPr id="33" name="Flowchart: Connector 32"/>
          <p:cNvSpPr/>
          <p:nvPr/>
        </p:nvSpPr>
        <p:spPr>
          <a:xfrm>
            <a:off x="5583382" y="5790405"/>
            <a:ext cx="457200" cy="228600"/>
          </a:xfrm>
          <a:prstGeom prst="flowChartConnector">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smtClean="0"/>
              <a:t>T</a:t>
            </a:r>
            <a:r>
              <a:rPr lang="en-US" sz="1100" baseline="-25000" dirty="0"/>
              <a:t>4</a:t>
            </a:r>
          </a:p>
        </p:txBody>
      </p:sp>
      <p:sp>
        <p:nvSpPr>
          <p:cNvPr id="34" name="Flowchart: Connector 33"/>
          <p:cNvSpPr/>
          <p:nvPr/>
        </p:nvSpPr>
        <p:spPr>
          <a:xfrm>
            <a:off x="6040582" y="4342605"/>
            <a:ext cx="457200" cy="228600"/>
          </a:xfrm>
          <a:prstGeom prst="flowChartConnector">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smtClean="0"/>
              <a:t>C</a:t>
            </a:r>
            <a:r>
              <a:rPr lang="en-US" sz="1100" baseline="-25000" dirty="0" smtClean="0"/>
              <a:t>1</a:t>
            </a:r>
            <a:endParaRPr lang="en-US" sz="1100" baseline="-25000" dirty="0"/>
          </a:p>
        </p:txBody>
      </p:sp>
      <p:sp>
        <p:nvSpPr>
          <p:cNvPr id="35" name="Flowchart: Connector 34"/>
          <p:cNvSpPr/>
          <p:nvPr/>
        </p:nvSpPr>
        <p:spPr>
          <a:xfrm>
            <a:off x="6497782" y="4342605"/>
            <a:ext cx="457200" cy="228600"/>
          </a:xfrm>
          <a:prstGeom prst="flowChartConnector">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smtClean="0"/>
              <a:t>C</a:t>
            </a:r>
            <a:r>
              <a:rPr lang="en-US" sz="1100" baseline="-25000" dirty="0" smtClean="0"/>
              <a:t>1</a:t>
            </a:r>
            <a:endParaRPr lang="en-US" sz="1100" baseline="-25000" dirty="0"/>
          </a:p>
        </p:txBody>
      </p:sp>
      <p:sp>
        <p:nvSpPr>
          <p:cNvPr id="36" name="Flowchart: Connector 35"/>
          <p:cNvSpPr/>
          <p:nvPr/>
        </p:nvSpPr>
        <p:spPr>
          <a:xfrm>
            <a:off x="6954982" y="4342605"/>
            <a:ext cx="457200" cy="228600"/>
          </a:xfrm>
          <a:prstGeom prst="flowChartConnector">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smtClean="0"/>
              <a:t>C</a:t>
            </a:r>
            <a:r>
              <a:rPr lang="en-US" sz="1100" baseline="-25000" dirty="0" smtClean="0"/>
              <a:t>1</a:t>
            </a:r>
            <a:endParaRPr lang="en-US" sz="1100" baseline="-25000" dirty="0"/>
          </a:p>
        </p:txBody>
      </p:sp>
      <p:sp>
        <p:nvSpPr>
          <p:cNvPr id="37" name="Flowchart: Connector 36"/>
          <p:cNvSpPr/>
          <p:nvPr/>
        </p:nvSpPr>
        <p:spPr>
          <a:xfrm>
            <a:off x="7412182" y="4342605"/>
            <a:ext cx="457200" cy="228600"/>
          </a:xfrm>
          <a:prstGeom prst="flowChartConnector">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smtClean="0"/>
              <a:t>C</a:t>
            </a:r>
            <a:r>
              <a:rPr lang="en-US" sz="1100" baseline="-25000" dirty="0" smtClean="0"/>
              <a:t>1</a:t>
            </a:r>
            <a:endParaRPr lang="en-US" sz="1100" baseline="-25000" dirty="0"/>
          </a:p>
        </p:txBody>
      </p:sp>
      <p:pic>
        <p:nvPicPr>
          <p:cNvPr id="38" name="Picture 37"/>
          <p:cNvPicPr/>
          <p:nvPr/>
        </p:nvPicPr>
        <p:blipFill rotWithShape="1">
          <a:blip r:embed="rId2">
            <a:extLst>
              <a:ext uri="{28A0092B-C50C-407E-A947-70E740481C1C}">
                <a14:useLocalDpi xmlns:a14="http://schemas.microsoft.com/office/drawing/2010/main" val="0"/>
              </a:ext>
            </a:extLst>
          </a:blip>
          <a:srcRect t="21083" b="21814"/>
          <a:stretch/>
        </p:blipFill>
        <p:spPr bwMode="auto">
          <a:xfrm>
            <a:off x="124604" y="990600"/>
            <a:ext cx="8943196" cy="2317432"/>
          </a:xfrm>
          <a:prstGeom prst="rect">
            <a:avLst/>
          </a:prstGeom>
          <a:ln>
            <a:noFill/>
          </a:ln>
          <a:extLst>
            <a:ext uri="{53640926-AAD7-44D8-BBD7-CCE9431645EC}">
              <a14:shadowObscured xmlns:a14="http://schemas.microsoft.com/office/drawing/2010/main"/>
            </a:ext>
          </a:extLst>
        </p:spPr>
      </p:pic>
      <p:sp>
        <p:nvSpPr>
          <p:cNvPr id="5" name="Left Brace 4"/>
          <p:cNvSpPr/>
          <p:nvPr/>
        </p:nvSpPr>
        <p:spPr bwMode="auto">
          <a:xfrm rot="16200000">
            <a:off x="1349218" y="2111213"/>
            <a:ext cx="844868" cy="300990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2800" b="1" i="0" u="none" strike="noStrike" cap="none" normalizeH="0" baseline="0" smtClean="0">
              <a:ln>
                <a:noFill/>
              </a:ln>
              <a:solidFill>
                <a:srgbClr val="C69200"/>
              </a:solidFill>
              <a:effectLst/>
              <a:latin typeface="Tahoma" pitchFamily="34" charset="0"/>
            </a:endParaRPr>
          </a:p>
        </p:txBody>
      </p:sp>
      <p:sp>
        <p:nvSpPr>
          <p:cNvPr id="40" name="Left Brace 39"/>
          <p:cNvSpPr/>
          <p:nvPr/>
        </p:nvSpPr>
        <p:spPr bwMode="auto">
          <a:xfrm rot="16200000">
            <a:off x="5039723" y="1763252"/>
            <a:ext cx="844868" cy="3706086"/>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2800" b="1" i="0" u="none" strike="noStrike" cap="none" normalizeH="0" baseline="0" smtClean="0">
              <a:ln>
                <a:noFill/>
              </a:ln>
              <a:solidFill>
                <a:srgbClr val="C69200"/>
              </a:solidFill>
              <a:effectLst/>
              <a:latin typeface="Tahoma" pitchFamily="34" charset="0"/>
            </a:endParaRPr>
          </a:p>
        </p:txBody>
      </p:sp>
      <p:sp>
        <p:nvSpPr>
          <p:cNvPr id="41" name="Left Brace 40"/>
          <p:cNvSpPr/>
          <p:nvPr/>
        </p:nvSpPr>
        <p:spPr bwMode="auto">
          <a:xfrm rot="16200000">
            <a:off x="7852196" y="2833773"/>
            <a:ext cx="844868" cy="1586346"/>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2800" b="1" i="0" u="none" strike="noStrike" cap="none" normalizeH="0" baseline="0" smtClean="0">
              <a:ln>
                <a:noFill/>
              </a:ln>
              <a:solidFill>
                <a:srgbClr val="C69200"/>
              </a:solidFill>
              <a:effectLst/>
              <a:latin typeface="Tahoma" pitchFamily="34" charset="0"/>
            </a:endParaRPr>
          </a:p>
        </p:txBody>
      </p:sp>
      <p:sp>
        <p:nvSpPr>
          <p:cNvPr id="6" name="TextBox 5"/>
          <p:cNvSpPr txBox="1"/>
          <p:nvPr/>
        </p:nvSpPr>
        <p:spPr>
          <a:xfrm>
            <a:off x="8274630" y="4571205"/>
            <a:ext cx="79317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0.93</a:t>
            </a:r>
            <a:endParaRPr lang="en-SG" dirty="0"/>
          </a:p>
        </p:txBody>
      </p:sp>
      <p:sp>
        <p:nvSpPr>
          <p:cNvPr id="7" name="Slide Number Placeholder 6"/>
          <p:cNvSpPr>
            <a:spLocks noGrp="1"/>
          </p:cNvSpPr>
          <p:nvPr>
            <p:ph type="sldNum" sz="quarter" idx="10"/>
          </p:nvPr>
        </p:nvSpPr>
        <p:spPr/>
        <p:txBody>
          <a:bodyPr/>
          <a:lstStyle/>
          <a:p>
            <a:fld id="{A1ECC917-0FBB-447E-AA82-30036AF18AB9}" type="slidenum">
              <a:rPr lang="en-US" smtClean="0"/>
              <a:t>14</a:t>
            </a:fld>
            <a:endParaRPr lang="en-US"/>
          </a:p>
        </p:txBody>
      </p:sp>
    </p:spTree>
    <p:extLst>
      <p:ext uri="{BB962C8B-B14F-4D97-AF65-F5344CB8AC3E}">
        <p14:creationId xmlns:p14="http://schemas.microsoft.com/office/powerpoint/2010/main" val="648885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Evaluations</a:t>
            </a:r>
            <a:endParaRPr lang="en-US" dirty="0"/>
          </a:p>
        </p:txBody>
      </p:sp>
      <p:sp>
        <p:nvSpPr>
          <p:cNvPr id="3" name="Content Placeholder 2"/>
          <p:cNvSpPr>
            <a:spLocks noGrp="1"/>
          </p:cNvSpPr>
          <p:nvPr>
            <p:ph idx="1"/>
          </p:nvPr>
        </p:nvSpPr>
        <p:spPr/>
        <p:txBody>
          <a:bodyPr/>
          <a:lstStyle/>
          <a:p>
            <a:r>
              <a:rPr lang="en-US" dirty="0" smtClean="0"/>
              <a:t>School of Information System’s</a:t>
            </a:r>
            <a:r>
              <a:rPr lang="en-US" dirty="0" smtClean="0"/>
              <a:t> </a:t>
            </a:r>
            <a:r>
              <a:rPr lang="en-US" dirty="0" smtClean="0"/>
              <a:t>undergraduate course - </a:t>
            </a:r>
            <a:r>
              <a:rPr lang="en-US" dirty="0" smtClean="0"/>
              <a:t>Process Modeling and Solution Blueprinting</a:t>
            </a:r>
            <a:endParaRPr lang="en-US" dirty="0" smtClean="0"/>
          </a:p>
          <a:p>
            <a:r>
              <a:rPr lang="en-US" dirty="0" smtClean="0"/>
              <a:t>Competencies – 62</a:t>
            </a:r>
          </a:p>
          <a:p>
            <a:r>
              <a:rPr lang="en-US" dirty="0" smtClean="0"/>
              <a:t>Assessments – 4 labs, assignment, project &amp; exam</a:t>
            </a:r>
          </a:p>
          <a:p>
            <a:endParaRPr lang="en-US" dirty="0" smtClean="0"/>
          </a:p>
          <a:p>
            <a:pPr marL="0" indent="0">
              <a:buNone/>
            </a:pPr>
            <a:endParaRPr lang="en-US" dirty="0"/>
          </a:p>
        </p:txBody>
      </p:sp>
      <p:sp>
        <p:nvSpPr>
          <p:cNvPr id="5" name="Slide Number Placeholder 4"/>
          <p:cNvSpPr>
            <a:spLocks noGrp="1"/>
          </p:cNvSpPr>
          <p:nvPr>
            <p:ph type="sldNum" sz="quarter" idx="10"/>
          </p:nvPr>
        </p:nvSpPr>
        <p:spPr/>
        <p:txBody>
          <a:bodyPr/>
          <a:lstStyle/>
          <a:p>
            <a:fld id="{A1ECC917-0FBB-447E-AA82-30036AF18AB9}" type="slidenum">
              <a:rPr lang="en-US" smtClean="0"/>
              <a:t>15</a:t>
            </a:fld>
            <a:endParaRPr lang="en-US"/>
          </a:p>
        </p:txBody>
      </p:sp>
      <p:pic>
        <p:nvPicPr>
          <p:cNvPr id="9218" name="Picture 2" descr="http://www.mysmu.edu/faculty/swapnag/images/b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200400"/>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598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7" name="TextBox 6"/>
          <p:cNvSpPr txBox="1"/>
          <p:nvPr/>
        </p:nvSpPr>
        <p:spPr>
          <a:xfrm>
            <a:off x="4678324" y="5939179"/>
            <a:ext cx="3985386" cy="323165"/>
          </a:xfrm>
          <a:prstGeom prst="rect">
            <a:avLst/>
          </a:prstGeom>
          <a:noFill/>
        </p:spPr>
        <p:txBody>
          <a:bodyPr wrap="none" rtlCol="0">
            <a:spAutoFit/>
          </a:bodyPr>
          <a:lstStyle/>
          <a:p>
            <a:r>
              <a:rPr lang="en-US" sz="1500" b="1" dirty="0" smtClean="0">
                <a:solidFill>
                  <a:schemeClr val="tx2"/>
                </a:solidFill>
              </a:rPr>
              <a:t>Word cloud for the assessment phrases</a:t>
            </a:r>
            <a:endParaRPr lang="en-US" sz="1500" b="1" dirty="0">
              <a:solidFill>
                <a:schemeClr val="tx2"/>
              </a:solidFill>
            </a:endParaRPr>
          </a:p>
        </p:txBody>
      </p:sp>
      <p:sp>
        <p:nvSpPr>
          <p:cNvPr id="8" name="TextBox 7"/>
          <p:cNvSpPr txBox="1"/>
          <p:nvPr/>
        </p:nvSpPr>
        <p:spPr>
          <a:xfrm>
            <a:off x="152400" y="5955268"/>
            <a:ext cx="4025461" cy="323165"/>
          </a:xfrm>
          <a:prstGeom prst="rect">
            <a:avLst/>
          </a:prstGeom>
          <a:noFill/>
        </p:spPr>
        <p:txBody>
          <a:bodyPr wrap="none" rtlCol="0">
            <a:spAutoFit/>
          </a:bodyPr>
          <a:lstStyle/>
          <a:p>
            <a:r>
              <a:rPr lang="en-US" sz="1500" b="1" dirty="0" smtClean="0">
                <a:solidFill>
                  <a:schemeClr val="tx2"/>
                </a:solidFill>
              </a:rPr>
              <a:t>Word cloud for the competency phrases</a:t>
            </a:r>
            <a:endParaRPr lang="en-US" sz="1500" b="1" dirty="0">
              <a:solidFill>
                <a:schemeClr val="tx2"/>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08" t="40476" r="18790" b="8934"/>
          <a:stretch/>
        </p:blipFill>
        <p:spPr bwMode="auto">
          <a:xfrm>
            <a:off x="98380" y="3637258"/>
            <a:ext cx="4172858" cy="2318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514" t="40303" r="18694" b="16951"/>
          <a:stretch/>
        </p:blipFill>
        <p:spPr bwMode="auto">
          <a:xfrm>
            <a:off x="4574161" y="3705613"/>
            <a:ext cx="4246677" cy="200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73440" y="3163670"/>
            <a:ext cx="4572000" cy="323165"/>
          </a:xfrm>
          <a:prstGeom prst="rect">
            <a:avLst/>
          </a:prstGeom>
        </p:spPr>
        <p:txBody>
          <a:bodyPr>
            <a:spAutoFit/>
          </a:bodyPr>
          <a:lstStyle/>
          <a:p>
            <a:r>
              <a:rPr lang="en-US" sz="1500" b="1" dirty="0" smtClean="0">
                <a:solidFill>
                  <a:schemeClr val="tx2"/>
                </a:solidFill>
              </a:rPr>
              <a:t>Competency </a:t>
            </a:r>
            <a:r>
              <a:rPr lang="en-US" sz="1500" b="1" dirty="0">
                <a:solidFill>
                  <a:schemeClr val="tx2"/>
                </a:solidFill>
              </a:rPr>
              <a:t>Analysis by Cognitive Levels</a:t>
            </a:r>
            <a:endParaRPr lang="en-SG" sz="1500" b="1" dirty="0">
              <a:solidFill>
                <a:schemeClr val="tx2"/>
              </a:solidFill>
            </a:endParaRPr>
          </a:p>
        </p:txBody>
      </p:sp>
      <p:pic>
        <p:nvPicPr>
          <p:cNvPr id="10" name="Picture 9" descr="https://lh6.googleusercontent.com/zQJdiH3y_T6p6L9431uW5-RmgnssEPKmyw76otDkM5QS2Xci-iR_hg_qUVTKgx8GJzElvdQX2bKwOxiSCvP1iwvTKvaZT1nx0qAl-dh2q4Qfgo2uyVpwT1LTkNF9RP_SFg"/>
          <p:cNvPicPr/>
          <p:nvPr/>
        </p:nvPicPr>
        <p:blipFill>
          <a:blip r:embed="rId4">
            <a:extLst>
              <a:ext uri="{28A0092B-C50C-407E-A947-70E740481C1C}">
                <a14:useLocalDpi xmlns:a14="http://schemas.microsoft.com/office/drawing/2010/main" val="0"/>
              </a:ext>
            </a:extLst>
          </a:blip>
          <a:srcRect/>
          <a:stretch>
            <a:fillRect/>
          </a:stretch>
        </p:blipFill>
        <p:spPr bwMode="auto">
          <a:xfrm>
            <a:off x="4326657" y="801387"/>
            <a:ext cx="4360143" cy="2318303"/>
          </a:xfrm>
          <a:prstGeom prst="rect">
            <a:avLst/>
          </a:prstGeom>
          <a:noFill/>
          <a:extLst/>
        </p:spPr>
      </p:pic>
      <p:sp>
        <p:nvSpPr>
          <p:cNvPr id="4" name="Rectangle 3"/>
          <p:cNvSpPr/>
          <p:nvPr/>
        </p:nvSpPr>
        <p:spPr>
          <a:xfrm>
            <a:off x="4419600" y="3124200"/>
            <a:ext cx="4196983" cy="323165"/>
          </a:xfrm>
          <a:prstGeom prst="rect">
            <a:avLst/>
          </a:prstGeom>
        </p:spPr>
        <p:txBody>
          <a:bodyPr wrap="none">
            <a:spAutoFit/>
          </a:bodyPr>
          <a:lstStyle/>
          <a:p>
            <a:r>
              <a:rPr lang="en-US" sz="1500" b="1" dirty="0">
                <a:solidFill>
                  <a:schemeClr val="tx2"/>
                </a:solidFill>
              </a:rPr>
              <a:t>Assessments Analysis by Cognitive Levels</a:t>
            </a:r>
            <a:endParaRPr lang="en-SG" sz="1500" b="1" dirty="0">
              <a:solidFill>
                <a:schemeClr val="tx2"/>
              </a:solidFill>
            </a:endParaRPr>
          </a:p>
        </p:txBody>
      </p:sp>
      <p:sp>
        <p:nvSpPr>
          <p:cNvPr id="5" name="Slide Number Placeholder 4"/>
          <p:cNvSpPr>
            <a:spLocks noGrp="1"/>
          </p:cNvSpPr>
          <p:nvPr>
            <p:ph type="sldNum" sz="quarter" idx="10"/>
          </p:nvPr>
        </p:nvSpPr>
        <p:spPr/>
        <p:txBody>
          <a:bodyPr/>
          <a:lstStyle/>
          <a:p>
            <a:fld id="{A1ECC917-0FBB-447E-AA82-30036AF18AB9}" type="slidenum">
              <a:rPr lang="en-US" smtClean="0"/>
              <a:t>16</a:t>
            </a:fld>
            <a:endParaRPr lang="en-US"/>
          </a:p>
        </p:txBody>
      </p:sp>
      <p:graphicFrame>
        <p:nvGraphicFramePr>
          <p:cNvPr id="13" name="Chart 12"/>
          <p:cNvGraphicFramePr>
            <a:graphicFrameLocks/>
          </p:cNvGraphicFramePr>
          <p:nvPr>
            <p:extLst>
              <p:ext uri="{D42A27DB-BD31-4B8C-83A1-F6EECF244321}">
                <p14:modId xmlns:p14="http://schemas.microsoft.com/office/powerpoint/2010/main" val="3791698662"/>
              </p:ext>
            </p:extLst>
          </p:nvPr>
        </p:nvGraphicFramePr>
        <p:xfrm>
          <a:off x="2161" y="780725"/>
          <a:ext cx="4248295" cy="23389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0157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75" y="192088"/>
            <a:ext cx="8721725" cy="519112"/>
          </a:xfrm>
        </p:spPr>
        <p:txBody>
          <a:bodyPr/>
          <a:lstStyle/>
          <a:p>
            <a:r>
              <a:rPr lang="en-US" smtClean="0"/>
              <a:t>Data Analysis</a:t>
            </a:r>
            <a:endParaRPr lang="en-S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2139869"/>
              </p:ext>
            </p:extLst>
          </p:nvPr>
        </p:nvGraphicFramePr>
        <p:xfrm>
          <a:off x="2608262" y="1848754"/>
          <a:ext cx="3048001" cy="2286002"/>
        </p:xfrm>
        <a:graphic>
          <a:graphicData uri="http://schemas.openxmlformats.org/drawingml/2006/table">
            <a:tbl>
              <a:tblPr>
                <a:tableStyleId>{616DA210-FB5B-4158-B5E0-FEB733F419BA}</a:tableStyleId>
              </a:tblPr>
              <a:tblGrid>
                <a:gridCol w="451396"/>
                <a:gridCol w="481489"/>
                <a:gridCol w="498686"/>
                <a:gridCol w="550274"/>
                <a:gridCol w="550274"/>
                <a:gridCol w="515882"/>
              </a:tblGrid>
              <a:tr h="1275558">
                <a:tc>
                  <a:txBody>
                    <a:bodyPr/>
                    <a:lstStyle/>
                    <a:p>
                      <a:pPr algn="r" fontAlgn="b"/>
                      <a:r>
                        <a:rPr lang="en-SG" sz="1400" u="none" strike="noStrike" dirty="0">
                          <a:effectLst/>
                        </a:rPr>
                        <a:t>Analysis</a:t>
                      </a:r>
                      <a:endParaRPr lang="en-SG" sz="1400" b="1" i="0" u="none" strike="noStrike" dirty="0">
                        <a:solidFill>
                          <a:srgbClr val="000000"/>
                        </a:solidFill>
                        <a:effectLst/>
                        <a:latin typeface="Calibri"/>
                      </a:endParaRPr>
                    </a:p>
                  </a:txBody>
                  <a:tcPr marL="9525" marR="9525" marT="9525" marB="0" vert="vert270" anchor="b"/>
                </a:tc>
                <a:tc>
                  <a:txBody>
                    <a:bodyPr/>
                    <a:lstStyle/>
                    <a:p>
                      <a:pPr algn="r" fontAlgn="b"/>
                      <a:r>
                        <a:rPr lang="en-SG" sz="1400" u="none" strike="noStrike">
                          <a:effectLst/>
                        </a:rPr>
                        <a:t>Application</a:t>
                      </a:r>
                      <a:endParaRPr lang="en-SG" sz="1400" b="1" i="0" u="none" strike="noStrike">
                        <a:solidFill>
                          <a:srgbClr val="000000"/>
                        </a:solidFill>
                        <a:effectLst/>
                        <a:latin typeface="Calibri"/>
                      </a:endParaRPr>
                    </a:p>
                  </a:txBody>
                  <a:tcPr marL="9525" marR="9525" marT="9525" marB="0" vert="vert270" anchor="b"/>
                </a:tc>
                <a:tc>
                  <a:txBody>
                    <a:bodyPr/>
                    <a:lstStyle/>
                    <a:p>
                      <a:pPr algn="r" fontAlgn="b"/>
                      <a:r>
                        <a:rPr lang="en-SG" sz="1400" u="none" strike="noStrike">
                          <a:effectLst/>
                        </a:rPr>
                        <a:t>Comprehension</a:t>
                      </a:r>
                      <a:endParaRPr lang="en-SG" sz="1400" b="1" i="0" u="none" strike="noStrike">
                        <a:solidFill>
                          <a:srgbClr val="000000"/>
                        </a:solidFill>
                        <a:effectLst/>
                        <a:latin typeface="Calibri"/>
                      </a:endParaRPr>
                    </a:p>
                  </a:txBody>
                  <a:tcPr marL="9525" marR="9525" marT="9525" marB="0" vert="vert270" anchor="b"/>
                </a:tc>
                <a:tc>
                  <a:txBody>
                    <a:bodyPr/>
                    <a:lstStyle/>
                    <a:p>
                      <a:pPr algn="r" fontAlgn="b"/>
                      <a:r>
                        <a:rPr lang="en-SG" sz="1400" u="none" strike="noStrike">
                          <a:effectLst/>
                        </a:rPr>
                        <a:t>Evaluation</a:t>
                      </a:r>
                      <a:endParaRPr lang="en-SG" sz="1400" b="1" i="0" u="none" strike="noStrike">
                        <a:solidFill>
                          <a:srgbClr val="000000"/>
                        </a:solidFill>
                        <a:effectLst/>
                        <a:latin typeface="Calibri"/>
                      </a:endParaRPr>
                    </a:p>
                  </a:txBody>
                  <a:tcPr marL="9525" marR="9525" marT="9525" marB="0" vert="vert270" anchor="b"/>
                </a:tc>
                <a:tc>
                  <a:txBody>
                    <a:bodyPr/>
                    <a:lstStyle/>
                    <a:p>
                      <a:pPr algn="r" fontAlgn="b"/>
                      <a:r>
                        <a:rPr lang="en-SG" sz="1400" u="none" strike="noStrike" dirty="0">
                          <a:effectLst/>
                        </a:rPr>
                        <a:t>Knowledge</a:t>
                      </a:r>
                      <a:endParaRPr lang="en-SG" sz="1400" b="1" i="0" u="none" strike="noStrike" dirty="0">
                        <a:solidFill>
                          <a:srgbClr val="000000"/>
                        </a:solidFill>
                        <a:effectLst/>
                        <a:latin typeface="Calibri"/>
                      </a:endParaRPr>
                    </a:p>
                  </a:txBody>
                  <a:tcPr marL="9525" marR="9525" marT="9525" marB="0" vert="vert270" anchor="b"/>
                </a:tc>
                <a:tc>
                  <a:txBody>
                    <a:bodyPr/>
                    <a:lstStyle/>
                    <a:p>
                      <a:pPr algn="r" fontAlgn="b"/>
                      <a:r>
                        <a:rPr lang="en-SG" sz="1400" u="none" strike="noStrike" dirty="0">
                          <a:effectLst/>
                        </a:rPr>
                        <a:t>Synthesis</a:t>
                      </a:r>
                      <a:endParaRPr lang="en-SG" sz="1400" b="1" i="0" u="none" strike="noStrike" dirty="0">
                        <a:solidFill>
                          <a:srgbClr val="000000"/>
                        </a:solidFill>
                        <a:effectLst/>
                        <a:latin typeface="Calibri"/>
                      </a:endParaRPr>
                    </a:p>
                  </a:txBody>
                  <a:tcPr marL="9525" marR="9525" marT="9525" marB="0" vert="vert270" anchor="b"/>
                </a:tc>
              </a:tr>
              <a:tr h="252611">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0.02</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r>
              <a:tr h="252611">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0.01</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r>
              <a:tr h="252611">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0.03</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0.02</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r>
              <a:tr h="252611">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0.03</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0.02</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dirty="0">
                          <a:effectLst/>
                        </a:rPr>
                        <a:t>0.00</a:t>
                      </a:r>
                      <a:endParaRPr lang="en-SG" sz="1400" b="0" i="0" u="none" strike="noStrike" dirty="0">
                        <a:solidFill>
                          <a:srgbClr val="000000"/>
                        </a:solidFill>
                        <a:effectLst/>
                        <a:latin typeface="Calibri"/>
                      </a:endParaRPr>
                    </a:p>
                  </a:txBody>
                  <a:tcPr marL="9525" marR="9525" marT="9525"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45472686"/>
              </p:ext>
            </p:extLst>
          </p:nvPr>
        </p:nvGraphicFramePr>
        <p:xfrm>
          <a:off x="5884862" y="1905000"/>
          <a:ext cx="2819399" cy="2286002"/>
        </p:xfrm>
        <a:graphic>
          <a:graphicData uri="http://schemas.openxmlformats.org/drawingml/2006/table">
            <a:tbl>
              <a:tblPr>
                <a:tableStyleId>{616DA210-FB5B-4158-B5E0-FEB733F419BA}</a:tableStyleId>
              </a:tblPr>
              <a:tblGrid>
                <a:gridCol w="470654"/>
                <a:gridCol w="475180"/>
                <a:gridCol w="506859"/>
                <a:gridCol w="524960"/>
                <a:gridCol w="420873"/>
                <a:gridCol w="420873"/>
              </a:tblGrid>
              <a:tr h="1275558">
                <a:tc>
                  <a:txBody>
                    <a:bodyPr/>
                    <a:lstStyle/>
                    <a:p>
                      <a:pPr algn="r" fontAlgn="b"/>
                      <a:r>
                        <a:rPr lang="en-SG" sz="1400" u="none" strike="noStrike" dirty="0">
                          <a:effectLst/>
                        </a:rPr>
                        <a:t>Analysis</a:t>
                      </a:r>
                      <a:endParaRPr lang="en-SG" sz="1400" b="1" i="0" u="none" strike="noStrike" dirty="0">
                        <a:solidFill>
                          <a:srgbClr val="000000"/>
                        </a:solidFill>
                        <a:effectLst/>
                        <a:latin typeface="Calibri"/>
                      </a:endParaRPr>
                    </a:p>
                  </a:txBody>
                  <a:tcPr marL="9525" marR="9525" marT="9525" marB="0" vert="vert270" anchor="b"/>
                </a:tc>
                <a:tc>
                  <a:txBody>
                    <a:bodyPr/>
                    <a:lstStyle/>
                    <a:p>
                      <a:pPr algn="r" fontAlgn="b"/>
                      <a:r>
                        <a:rPr lang="en-SG" sz="1400" u="none" strike="noStrike" dirty="0">
                          <a:effectLst/>
                        </a:rPr>
                        <a:t>Application</a:t>
                      </a:r>
                      <a:endParaRPr lang="en-SG" sz="1400" b="1" i="0" u="none" strike="noStrike" dirty="0">
                        <a:solidFill>
                          <a:srgbClr val="000000"/>
                        </a:solidFill>
                        <a:effectLst/>
                        <a:latin typeface="Calibri"/>
                      </a:endParaRPr>
                    </a:p>
                  </a:txBody>
                  <a:tcPr marL="9525" marR="9525" marT="9525" marB="0" vert="vert270" anchor="b"/>
                </a:tc>
                <a:tc>
                  <a:txBody>
                    <a:bodyPr/>
                    <a:lstStyle/>
                    <a:p>
                      <a:pPr algn="r" fontAlgn="b"/>
                      <a:r>
                        <a:rPr lang="en-SG" sz="1400" u="none" strike="noStrike">
                          <a:effectLst/>
                        </a:rPr>
                        <a:t>Comprehension</a:t>
                      </a:r>
                      <a:endParaRPr lang="en-SG" sz="1400" b="1" i="0" u="none" strike="noStrike">
                        <a:solidFill>
                          <a:srgbClr val="000000"/>
                        </a:solidFill>
                        <a:effectLst/>
                        <a:latin typeface="Calibri"/>
                      </a:endParaRPr>
                    </a:p>
                  </a:txBody>
                  <a:tcPr marL="9525" marR="9525" marT="9525" marB="0" vert="vert270" anchor="b"/>
                </a:tc>
                <a:tc>
                  <a:txBody>
                    <a:bodyPr/>
                    <a:lstStyle/>
                    <a:p>
                      <a:pPr algn="r" fontAlgn="b"/>
                      <a:r>
                        <a:rPr lang="en-SG" sz="1400" u="none" strike="noStrike">
                          <a:effectLst/>
                        </a:rPr>
                        <a:t>Evaluation</a:t>
                      </a:r>
                      <a:endParaRPr lang="en-SG" sz="1400" b="1" i="0" u="none" strike="noStrike">
                        <a:solidFill>
                          <a:srgbClr val="000000"/>
                        </a:solidFill>
                        <a:effectLst/>
                        <a:latin typeface="Calibri"/>
                      </a:endParaRPr>
                    </a:p>
                  </a:txBody>
                  <a:tcPr marL="9525" marR="9525" marT="9525" marB="0" vert="vert270" anchor="b"/>
                </a:tc>
                <a:tc>
                  <a:txBody>
                    <a:bodyPr/>
                    <a:lstStyle/>
                    <a:p>
                      <a:pPr algn="r" fontAlgn="b"/>
                      <a:r>
                        <a:rPr lang="en-SG" sz="1400" u="none" strike="noStrike">
                          <a:effectLst/>
                        </a:rPr>
                        <a:t>Knowledge</a:t>
                      </a:r>
                      <a:endParaRPr lang="en-SG" sz="1400" b="1" i="0" u="none" strike="noStrike">
                        <a:solidFill>
                          <a:srgbClr val="000000"/>
                        </a:solidFill>
                        <a:effectLst/>
                        <a:latin typeface="Calibri"/>
                      </a:endParaRPr>
                    </a:p>
                  </a:txBody>
                  <a:tcPr marL="9525" marR="9525" marT="9525" marB="0" vert="vert270" anchor="b"/>
                </a:tc>
                <a:tc>
                  <a:txBody>
                    <a:bodyPr/>
                    <a:lstStyle/>
                    <a:p>
                      <a:pPr algn="r" fontAlgn="b"/>
                      <a:r>
                        <a:rPr lang="en-SG" sz="1400" u="none" strike="noStrike">
                          <a:effectLst/>
                        </a:rPr>
                        <a:t>Synthesis</a:t>
                      </a:r>
                      <a:endParaRPr lang="en-SG" sz="1400" b="1" i="0" u="none" strike="noStrike">
                        <a:solidFill>
                          <a:srgbClr val="000000"/>
                        </a:solidFill>
                        <a:effectLst/>
                        <a:latin typeface="Calibri"/>
                      </a:endParaRPr>
                    </a:p>
                  </a:txBody>
                  <a:tcPr marL="9525" marR="9525" marT="9525" marB="0" vert="vert270" anchor="b"/>
                </a:tc>
              </a:tr>
              <a:tr h="252611">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0.01</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0.01</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r>
              <a:tr h="252611">
                <a:tc>
                  <a:txBody>
                    <a:bodyPr/>
                    <a:lstStyle/>
                    <a:p>
                      <a:pPr algn="r" fontAlgn="b"/>
                      <a:r>
                        <a:rPr lang="en-SG" sz="1400" u="none" strike="noStrike">
                          <a:effectLst/>
                        </a:rPr>
                        <a:t>0.02</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0.02</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0.02</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0.01</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0.01</a:t>
                      </a:r>
                      <a:endParaRPr lang="en-SG" sz="1400" b="0" i="0" u="none" strike="noStrike">
                        <a:solidFill>
                          <a:srgbClr val="000000"/>
                        </a:solidFill>
                        <a:effectLst/>
                        <a:latin typeface="Calibri"/>
                      </a:endParaRPr>
                    </a:p>
                  </a:txBody>
                  <a:tcPr marL="9525" marR="9525" marT="9525" marB="0" anchor="b"/>
                </a:tc>
              </a:tr>
              <a:tr h="252611">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r>
              <a:tr h="252611">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a:effectLst/>
                        </a:rPr>
                        <a:t>0.00</a:t>
                      </a:r>
                      <a:endParaRPr lang="en-SG" sz="1400" b="0" i="0" u="none" strike="noStrike">
                        <a:solidFill>
                          <a:srgbClr val="000000"/>
                        </a:solidFill>
                        <a:effectLst/>
                        <a:latin typeface="Calibri"/>
                      </a:endParaRPr>
                    </a:p>
                  </a:txBody>
                  <a:tcPr marL="9525" marR="9525" marT="9525" marB="0" anchor="b"/>
                </a:tc>
                <a:tc>
                  <a:txBody>
                    <a:bodyPr/>
                    <a:lstStyle/>
                    <a:p>
                      <a:pPr algn="r" fontAlgn="b"/>
                      <a:r>
                        <a:rPr lang="en-SG" sz="1400" u="none" strike="noStrike" dirty="0">
                          <a:effectLst/>
                        </a:rPr>
                        <a:t>0.00</a:t>
                      </a:r>
                      <a:endParaRPr lang="en-SG" sz="1400" b="0" i="0" u="none" strike="noStrike" dirty="0">
                        <a:solidFill>
                          <a:srgbClr val="000000"/>
                        </a:solidFill>
                        <a:effectLst/>
                        <a:latin typeface="Calibri"/>
                      </a:endParaRPr>
                    </a:p>
                  </a:txBody>
                  <a:tcPr marL="9525" marR="9525" marT="9525" marB="0" anchor="b"/>
                </a:tc>
                <a:tc>
                  <a:txBody>
                    <a:bodyPr/>
                    <a:lstStyle/>
                    <a:p>
                      <a:pPr algn="r" fontAlgn="b"/>
                      <a:r>
                        <a:rPr lang="en-SG" sz="1400" u="none" strike="noStrike" dirty="0">
                          <a:effectLst/>
                        </a:rPr>
                        <a:t>0.00</a:t>
                      </a:r>
                      <a:endParaRPr lang="en-SG" sz="1400" b="0" i="0" u="none" strike="noStrike" dirty="0">
                        <a:solidFill>
                          <a:srgbClr val="000000"/>
                        </a:solidFill>
                        <a:effectLst/>
                        <a:latin typeface="Calibri"/>
                      </a:endParaRPr>
                    </a:p>
                  </a:txBody>
                  <a:tcPr marL="9525" marR="9525" marT="9525" marB="0" anchor="b"/>
                </a:tc>
                <a:tc>
                  <a:txBody>
                    <a:bodyPr/>
                    <a:lstStyle/>
                    <a:p>
                      <a:pPr algn="r" fontAlgn="b"/>
                      <a:r>
                        <a:rPr lang="en-SG" sz="1400" u="none" strike="noStrike" dirty="0">
                          <a:effectLst/>
                        </a:rPr>
                        <a:t>0.00</a:t>
                      </a:r>
                      <a:endParaRPr lang="en-SG" sz="1400" b="0" i="0" u="none" strike="noStrike" dirty="0">
                        <a:solidFill>
                          <a:srgbClr val="000000"/>
                        </a:solidFill>
                        <a:effectLst/>
                        <a:latin typeface="Calibri"/>
                      </a:endParaRPr>
                    </a:p>
                  </a:txBody>
                  <a:tcPr marL="9525" marR="9525" marT="9525"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98096688"/>
              </p:ext>
            </p:extLst>
          </p:nvPr>
        </p:nvGraphicFramePr>
        <p:xfrm>
          <a:off x="627063" y="1828797"/>
          <a:ext cx="1752600" cy="2299803"/>
        </p:xfrm>
        <a:graphic>
          <a:graphicData uri="http://schemas.openxmlformats.org/drawingml/2006/table">
            <a:tbl>
              <a:tblPr>
                <a:tableStyleId>{616DA210-FB5B-4158-B5E0-FEB733F419BA}</a:tableStyleId>
              </a:tblPr>
              <a:tblGrid>
                <a:gridCol w="1752600"/>
              </a:tblGrid>
              <a:tr h="1283259">
                <a:tc>
                  <a:txBody>
                    <a:bodyPr/>
                    <a:lstStyle/>
                    <a:p>
                      <a:pPr algn="l" fontAlgn="b"/>
                      <a:endParaRPr lang="en-SG" sz="1400" u="none" strike="noStrike" dirty="0" smtClean="0">
                        <a:effectLst/>
                      </a:endParaRPr>
                    </a:p>
                    <a:p>
                      <a:pPr algn="l" fontAlgn="b"/>
                      <a:endParaRPr lang="en-US" sz="1400" b="1" i="0" u="none" strike="noStrike" dirty="0" smtClean="0">
                        <a:solidFill>
                          <a:srgbClr val="000000"/>
                        </a:solidFill>
                        <a:effectLst/>
                        <a:latin typeface="Calibri"/>
                      </a:endParaRPr>
                    </a:p>
                    <a:p>
                      <a:pPr algn="l" fontAlgn="b"/>
                      <a:endParaRPr lang="en-US" sz="1400" b="1" i="0" u="none" strike="noStrike" dirty="0" smtClean="0">
                        <a:solidFill>
                          <a:srgbClr val="000000"/>
                        </a:solidFill>
                        <a:effectLst/>
                        <a:latin typeface="Calibri"/>
                      </a:endParaRPr>
                    </a:p>
                    <a:p>
                      <a:pPr algn="l" fontAlgn="b"/>
                      <a:endParaRPr lang="en-US" sz="1400" b="1" i="0" u="none" strike="noStrike" dirty="0" smtClean="0">
                        <a:solidFill>
                          <a:srgbClr val="000000"/>
                        </a:solidFill>
                        <a:effectLst/>
                        <a:latin typeface="Calibri"/>
                      </a:endParaRPr>
                    </a:p>
                  </a:txBody>
                  <a:tcPr marL="9525" marR="9525" marT="9525" marB="0" anchor="b"/>
                </a:tc>
              </a:tr>
              <a:tr h="254136">
                <a:tc>
                  <a:txBody>
                    <a:bodyPr/>
                    <a:lstStyle/>
                    <a:p>
                      <a:pPr algn="l" fontAlgn="b"/>
                      <a:r>
                        <a:rPr lang="en-SG" sz="1400" u="none" strike="noStrike">
                          <a:effectLst/>
                        </a:rPr>
                        <a:t>application model</a:t>
                      </a:r>
                      <a:endParaRPr lang="en-SG" sz="1400" b="0" i="0" u="none" strike="noStrike">
                        <a:solidFill>
                          <a:srgbClr val="000000"/>
                        </a:solidFill>
                        <a:effectLst/>
                        <a:latin typeface="Calibri"/>
                      </a:endParaRPr>
                    </a:p>
                  </a:txBody>
                  <a:tcPr marL="9525" marR="9525" marT="9525" marB="0" anchor="b"/>
                </a:tc>
              </a:tr>
              <a:tr h="254136">
                <a:tc>
                  <a:txBody>
                    <a:bodyPr/>
                    <a:lstStyle/>
                    <a:p>
                      <a:pPr algn="l" fontAlgn="b"/>
                      <a:r>
                        <a:rPr lang="en-SG" sz="1400" u="none" strike="noStrike">
                          <a:effectLst/>
                        </a:rPr>
                        <a:t>as-is process</a:t>
                      </a:r>
                      <a:endParaRPr lang="en-SG" sz="1400" b="0" i="0" u="none" strike="noStrike">
                        <a:solidFill>
                          <a:srgbClr val="000000"/>
                        </a:solidFill>
                        <a:effectLst/>
                        <a:latin typeface="Calibri"/>
                      </a:endParaRPr>
                    </a:p>
                  </a:txBody>
                  <a:tcPr marL="9525" marR="9525" marT="9525" marB="0" anchor="b"/>
                </a:tc>
              </a:tr>
              <a:tr h="254136">
                <a:tc>
                  <a:txBody>
                    <a:bodyPr/>
                    <a:lstStyle/>
                    <a:p>
                      <a:pPr algn="l" fontAlgn="b"/>
                      <a:r>
                        <a:rPr lang="en-SG" sz="1400" u="none" strike="noStrike">
                          <a:effectLst/>
                        </a:rPr>
                        <a:t>associate cost</a:t>
                      </a:r>
                      <a:endParaRPr lang="en-SG" sz="1400" b="0" i="0" u="none" strike="noStrike">
                        <a:solidFill>
                          <a:srgbClr val="000000"/>
                        </a:solidFill>
                        <a:effectLst/>
                        <a:latin typeface="Calibri"/>
                      </a:endParaRPr>
                    </a:p>
                  </a:txBody>
                  <a:tcPr marL="9525" marR="9525" marT="9525" marB="0" anchor="b"/>
                </a:tc>
              </a:tr>
              <a:tr h="254136">
                <a:tc>
                  <a:txBody>
                    <a:bodyPr/>
                    <a:lstStyle/>
                    <a:p>
                      <a:pPr algn="l" fontAlgn="b"/>
                      <a:r>
                        <a:rPr lang="en-SG" sz="1400" u="none" strike="noStrike" dirty="0">
                          <a:effectLst/>
                        </a:rPr>
                        <a:t>associate task</a:t>
                      </a:r>
                      <a:endParaRPr lang="en-SG" sz="1400" b="0" i="0" u="none" strike="noStrike" dirty="0">
                        <a:solidFill>
                          <a:srgbClr val="000000"/>
                        </a:solidFill>
                        <a:effectLst/>
                        <a:latin typeface="Calibri"/>
                      </a:endParaRPr>
                    </a:p>
                  </a:txBody>
                  <a:tcPr marL="9525" marR="9525" marT="9525" marB="0" anchor="b"/>
                </a:tc>
              </a:tr>
            </a:tbl>
          </a:graphicData>
        </a:graphic>
      </p:graphicFrame>
      <p:sp>
        <p:nvSpPr>
          <p:cNvPr id="8" name="TextBox 7"/>
          <p:cNvSpPr txBox="1"/>
          <p:nvPr/>
        </p:nvSpPr>
        <p:spPr>
          <a:xfrm>
            <a:off x="2836863" y="1447800"/>
            <a:ext cx="1444626" cy="338554"/>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t>Competencies</a:t>
            </a:r>
            <a:endParaRPr lang="en-SG" sz="1600" dirty="0"/>
          </a:p>
        </p:txBody>
      </p:sp>
      <p:sp>
        <p:nvSpPr>
          <p:cNvPr id="9" name="TextBox 8"/>
          <p:cNvSpPr txBox="1"/>
          <p:nvPr/>
        </p:nvSpPr>
        <p:spPr>
          <a:xfrm>
            <a:off x="5961062" y="1447800"/>
            <a:ext cx="1335622"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t>Assessments</a:t>
            </a:r>
            <a:endParaRPr lang="en-SG" sz="1600" dirty="0"/>
          </a:p>
        </p:txBody>
      </p:sp>
      <p:sp>
        <p:nvSpPr>
          <p:cNvPr id="10" name="Rectangle 9"/>
          <p:cNvSpPr/>
          <p:nvPr/>
        </p:nvSpPr>
        <p:spPr>
          <a:xfrm>
            <a:off x="1389063" y="1447800"/>
            <a:ext cx="742383" cy="338554"/>
          </a:xfrm>
          <a:prstGeom prst="rect">
            <a:avLst/>
          </a:prstGeom>
        </p:spPr>
        <p:txBody>
          <a:bodyPr wrap="none">
            <a:spAutoFit/>
          </a:bodyPr>
          <a:lstStyle/>
          <a:p>
            <a:r>
              <a:rPr lang="en-SG" sz="1600" dirty="0"/>
              <a:t>Topics</a:t>
            </a:r>
          </a:p>
        </p:txBody>
      </p:sp>
      <p:sp>
        <p:nvSpPr>
          <p:cNvPr id="3" name="Rectangle 2"/>
          <p:cNvSpPr/>
          <p:nvPr/>
        </p:nvSpPr>
        <p:spPr>
          <a:xfrm>
            <a:off x="892176" y="4419600"/>
            <a:ext cx="7812086" cy="369332"/>
          </a:xfrm>
          <a:prstGeom prst="rect">
            <a:avLst/>
          </a:prstGeom>
        </p:spPr>
        <p:txBody>
          <a:bodyPr wrap="square">
            <a:spAutoFit/>
          </a:bodyPr>
          <a:lstStyle/>
          <a:p>
            <a:r>
              <a:rPr lang="en-US" b="1" dirty="0">
                <a:solidFill>
                  <a:srgbClr val="0070C0"/>
                </a:solidFill>
              </a:rPr>
              <a:t>Porter’s </a:t>
            </a:r>
            <a:r>
              <a:rPr lang="en-US" b="1" dirty="0" smtClean="0">
                <a:solidFill>
                  <a:srgbClr val="0070C0"/>
                </a:solidFill>
              </a:rPr>
              <a:t>alignment tables for </a:t>
            </a:r>
            <a:r>
              <a:rPr lang="en-US" b="1" dirty="0">
                <a:solidFill>
                  <a:srgbClr val="0070C0"/>
                </a:solidFill>
              </a:rPr>
              <a:t>4 sample topics in our dataset.</a:t>
            </a:r>
            <a:endParaRPr lang="en-SG" b="1" dirty="0">
              <a:solidFill>
                <a:srgbClr val="0070C0"/>
              </a:solidFill>
            </a:endParaRPr>
          </a:p>
        </p:txBody>
      </p:sp>
      <p:sp>
        <p:nvSpPr>
          <p:cNvPr id="12" name="Slide Number Placeholder 11"/>
          <p:cNvSpPr>
            <a:spLocks noGrp="1"/>
          </p:cNvSpPr>
          <p:nvPr>
            <p:ph type="sldNum" sz="quarter" idx="10"/>
          </p:nvPr>
        </p:nvSpPr>
        <p:spPr/>
        <p:txBody>
          <a:bodyPr/>
          <a:lstStyle/>
          <a:p>
            <a:fld id="{A1ECC917-0FBB-447E-AA82-30036AF18AB9}" type="slidenum">
              <a:rPr lang="en-US" smtClean="0"/>
              <a:t>17</a:t>
            </a:fld>
            <a:endParaRPr lang="en-US"/>
          </a:p>
        </p:txBody>
      </p:sp>
    </p:spTree>
    <p:extLst>
      <p:ext uri="{BB962C8B-B14F-4D97-AF65-F5344CB8AC3E}">
        <p14:creationId xmlns:p14="http://schemas.microsoft.com/office/powerpoint/2010/main" val="721882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Stage1 (</a:t>
            </a:r>
            <a:r>
              <a:rPr lang="en-US" dirty="0" err="1" smtClean="0"/>
              <a:t>Keyphrase</a:t>
            </a:r>
            <a:r>
              <a:rPr lang="en-US" dirty="0" smtClean="0"/>
              <a:t> Extraction)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04209858"/>
              </p:ext>
            </p:extLst>
          </p:nvPr>
        </p:nvGraphicFramePr>
        <p:xfrm>
          <a:off x="1600200" y="1219200"/>
          <a:ext cx="6553200" cy="1257300"/>
        </p:xfrm>
        <a:graphic>
          <a:graphicData uri="http://schemas.openxmlformats.org/drawingml/2006/table">
            <a:tbl>
              <a:tblPr firstRow="1">
                <a:tableStyleId>{5C22544A-7EE6-4342-B048-85BDC9FD1C3A}</a:tableStyleId>
              </a:tblPr>
              <a:tblGrid>
                <a:gridCol w="5442488"/>
                <a:gridCol w="1110712"/>
              </a:tblGrid>
              <a:tr h="190500">
                <a:tc>
                  <a:txBody>
                    <a:bodyPr/>
                    <a:lstStyle/>
                    <a:p>
                      <a:pPr algn="l" fontAlgn="b"/>
                      <a:r>
                        <a:rPr lang="en-US" sz="2000" b="1" i="0" u="none" strike="noStrike" dirty="0" smtClean="0">
                          <a:solidFill>
                            <a:schemeClr val="bg1"/>
                          </a:solidFill>
                          <a:effectLst/>
                          <a:latin typeface="+mj-lt"/>
                        </a:rPr>
                        <a:t>Phrases</a:t>
                      </a:r>
                      <a:endParaRPr lang="en-US" sz="2000" b="1" i="0" u="none" strike="noStrike" dirty="0">
                        <a:solidFill>
                          <a:schemeClr val="bg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1" i="0" u="none" strike="noStrike" dirty="0" smtClean="0">
                          <a:solidFill>
                            <a:schemeClr val="bg1"/>
                          </a:solidFill>
                          <a:effectLst/>
                          <a:latin typeface="+mj-lt"/>
                        </a:rPr>
                        <a:t>Count</a:t>
                      </a:r>
                      <a:endParaRPr lang="en-US" sz="2000" b="1" i="0" u="none" strike="noStrike" dirty="0">
                        <a:solidFill>
                          <a:schemeClr val="bg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en-US" sz="2000" u="none" strike="noStrike" dirty="0">
                          <a:effectLst/>
                          <a:latin typeface="+mj-lt"/>
                        </a:rPr>
                        <a:t>Competency </a:t>
                      </a:r>
                      <a:r>
                        <a:rPr lang="en-US" sz="2000" u="none" strike="noStrike" dirty="0" smtClean="0">
                          <a:effectLst/>
                          <a:latin typeface="+mj-lt"/>
                        </a:rPr>
                        <a:t>Phrases (Topics)</a:t>
                      </a:r>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dirty="0">
                          <a:effectLst/>
                          <a:latin typeface="+mj-lt"/>
                        </a:rPr>
                        <a:t>55</a:t>
                      </a:r>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en-US" sz="2000" u="none" strike="noStrike" dirty="0">
                          <a:effectLst/>
                          <a:latin typeface="+mj-lt"/>
                        </a:rPr>
                        <a:t>Assessment </a:t>
                      </a:r>
                      <a:r>
                        <a:rPr lang="en-US" sz="2000" u="none" strike="noStrike" dirty="0" smtClean="0">
                          <a:effectLst/>
                          <a:latin typeface="+mj-lt"/>
                        </a:rPr>
                        <a:t>Phrases</a:t>
                      </a:r>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dirty="0">
                          <a:effectLst/>
                          <a:latin typeface="+mj-lt"/>
                        </a:rPr>
                        <a:t>258</a:t>
                      </a:r>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en-US" sz="2000" b="0" i="0" u="none" strike="noStrike" dirty="0" smtClean="0">
                          <a:solidFill>
                            <a:srgbClr val="000000"/>
                          </a:solidFill>
                          <a:effectLst/>
                          <a:latin typeface="+mj-lt"/>
                        </a:rPr>
                        <a:t>Assessment Phrases similar</a:t>
                      </a:r>
                      <a:r>
                        <a:rPr lang="en-US" sz="2000" b="0" i="0" u="none" strike="noStrike" baseline="0" dirty="0" smtClean="0">
                          <a:solidFill>
                            <a:srgbClr val="000000"/>
                          </a:solidFill>
                          <a:effectLst/>
                          <a:latin typeface="+mj-lt"/>
                        </a:rPr>
                        <a:t> to topics</a:t>
                      </a:r>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smtClean="0">
                          <a:solidFill>
                            <a:srgbClr val="000000"/>
                          </a:solidFill>
                          <a:effectLst/>
                          <a:latin typeface="+mj-lt"/>
                        </a:rPr>
                        <a:t>57</a:t>
                      </a:r>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70633745"/>
              </p:ext>
            </p:extLst>
          </p:nvPr>
        </p:nvGraphicFramePr>
        <p:xfrm>
          <a:off x="1080655" y="3886200"/>
          <a:ext cx="7086600" cy="1508760"/>
        </p:xfrm>
        <a:graphic>
          <a:graphicData uri="http://schemas.openxmlformats.org/drawingml/2006/table">
            <a:tbl>
              <a:tblPr firstRow="1" bandRow="1">
                <a:tableStyleId>{5C22544A-7EE6-4342-B048-85BDC9FD1C3A}</a:tableStyleId>
              </a:tblPr>
              <a:tblGrid>
                <a:gridCol w="3543300"/>
                <a:gridCol w="3543300"/>
              </a:tblGrid>
              <a:tr h="370840">
                <a:tc>
                  <a:txBody>
                    <a:bodyPr/>
                    <a:lstStyle/>
                    <a:p>
                      <a:r>
                        <a:rPr lang="en-US" sz="2000" dirty="0" smtClean="0">
                          <a:latin typeface="+mj-lt"/>
                        </a:rPr>
                        <a:t>Topic</a:t>
                      </a:r>
                      <a:endParaRPr lang="en-US" sz="20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mj-lt"/>
                        </a:rPr>
                        <a:t>Assessment Phrase</a:t>
                      </a:r>
                      <a:endParaRPr lang="en-US" sz="20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mj-lt"/>
                        </a:rPr>
                        <a:t>to-be option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to-be scenario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mj-lt"/>
                        </a:rPr>
                        <a:t>to-be analysis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path analysis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mj-lt"/>
                        </a:rPr>
                        <a:t>organizational business process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as-is process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990600" y="2590800"/>
            <a:ext cx="7463903" cy="369332"/>
          </a:xfrm>
          <a:prstGeom prst="rect">
            <a:avLst/>
          </a:prstGeom>
          <a:noFill/>
        </p:spPr>
        <p:txBody>
          <a:bodyPr wrap="none" rtlCol="0">
            <a:spAutoFit/>
          </a:bodyPr>
          <a:lstStyle/>
          <a:p>
            <a:r>
              <a:rPr lang="en-US" b="1" dirty="0" smtClean="0">
                <a:solidFill>
                  <a:srgbClr val="0070C0"/>
                </a:solidFill>
              </a:rPr>
              <a:t>Table1: Statistics of the topics, competencies and assessments</a:t>
            </a:r>
            <a:endParaRPr lang="en-US" b="1" dirty="0">
              <a:solidFill>
                <a:srgbClr val="0070C0"/>
              </a:solidFill>
            </a:endParaRPr>
          </a:p>
        </p:txBody>
      </p:sp>
      <p:sp>
        <p:nvSpPr>
          <p:cNvPr id="7" name="TextBox 6"/>
          <p:cNvSpPr txBox="1"/>
          <p:nvPr/>
        </p:nvSpPr>
        <p:spPr>
          <a:xfrm>
            <a:off x="685800" y="5546788"/>
            <a:ext cx="8528297" cy="646331"/>
          </a:xfrm>
          <a:prstGeom prst="rect">
            <a:avLst/>
          </a:prstGeom>
          <a:noFill/>
        </p:spPr>
        <p:txBody>
          <a:bodyPr wrap="none" rtlCol="0">
            <a:spAutoFit/>
          </a:bodyPr>
          <a:lstStyle/>
          <a:p>
            <a:r>
              <a:rPr lang="en-US" b="1" dirty="0" smtClean="0">
                <a:solidFill>
                  <a:srgbClr val="0070C0"/>
                </a:solidFill>
              </a:rPr>
              <a:t>Table2: Example topic and corresponding assessment phrase. </a:t>
            </a:r>
            <a:endParaRPr lang="en-US" b="1" dirty="0" smtClean="0">
              <a:solidFill>
                <a:srgbClr val="0070C0"/>
              </a:solidFill>
            </a:endParaRPr>
          </a:p>
          <a:p>
            <a:r>
              <a:rPr lang="en-US" b="1" dirty="0" smtClean="0">
                <a:solidFill>
                  <a:srgbClr val="0070C0"/>
                </a:solidFill>
              </a:rPr>
              <a:t>These phrases </a:t>
            </a:r>
            <a:r>
              <a:rPr lang="en-US" b="1" dirty="0" smtClean="0">
                <a:solidFill>
                  <a:srgbClr val="0070C0"/>
                </a:solidFill>
              </a:rPr>
              <a:t>might</a:t>
            </a:r>
            <a:r>
              <a:rPr lang="en-US" b="1" dirty="0" smtClean="0">
                <a:solidFill>
                  <a:srgbClr val="0070C0"/>
                </a:solidFill>
              </a:rPr>
              <a:t> exist </a:t>
            </a:r>
            <a:r>
              <a:rPr lang="en-US" b="1" dirty="0" smtClean="0">
                <a:solidFill>
                  <a:srgbClr val="0070C0"/>
                </a:solidFill>
              </a:rPr>
              <a:t>in multiple </a:t>
            </a:r>
            <a:r>
              <a:rPr lang="en-US" b="1" dirty="0" smtClean="0">
                <a:solidFill>
                  <a:srgbClr val="0070C0"/>
                </a:solidFill>
              </a:rPr>
              <a:t>assessments (</a:t>
            </a:r>
            <a:r>
              <a:rPr lang="en-US" b="1" dirty="0" smtClean="0">
                <a:solidFill>
                  <a:srgbClr val="0070C0"/>
                </a:solidFill>
              </a:rPr>
              <a:t>labs, projects </a:t>
            </a:r>
            <a:r>
              <a:rPr lang="en-US" b="1" dirty="0" err="1" smtClean="0">
                <a:solidFill>
                  <a:srgbClr val="0070C0"/>
                </a:solidFill>
              </a:rPr>
              <a:t>etc</a:t>
            </a:r>
            <a:r>
              <a:rPr lang="en-US" b="1" dirty="0" smtClean="0">
                <a:solidFill>
                  <a:srgbClr val="0070C0"/>
                </a:solidFill>
              </a:rPr>
              <a:t>).</a:t>
            </a:r>
            <a:endParaRPr lang="en-US" b="1" dirty="0" smtClean="0">
              <a:solidFill>
                <a:srgbClr val="0070C0"/>
              </a:solidFill>
            </a:endParaRPr>
          </a:p>
        </p:txBody>
      </p:sp>
      <p:sp>
        <p:nvSpPr>
          <p:cNvPr id="3" name="Slide Number Placeholder 2"/>
          <p:cNvSpPr>
            <a:spLocks noGrp="1"/>
          </p:cNvSpPr>
          <p:nvPr>
            <p:ph type="sldNum" sz="quarter" idx="10"/>
          </p:nvPr>
        </p:nvSpPr>
        <p:spPr/>
        <p:txBody>
          <a:bodyPr/>
          <a:lstStyle/>
          <a:p>
            <a:fld id="{A1ECC917-0FBB-447E-AA82-30036AF18AB9}" type="slidenum">
              <a:rPr lang="en-US" smtClean="0"/>
              <a:t>18</a:t>
            </a:fld>
            <a:endParaRPr lang="en-US"/>
          </a:p>
        </p:txBody>
      </p:sp>
    </p:spTree>
    <p:extLst>
      <p:ext uri="{BB962C8B-B14F-4D97-AF65-F5344CB8AC3E}">
        <p14:creationId xmlns:p14="http://schemas.microsoft.com/office/powerpoint/2010/main" val="3390625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en-US" dirty="0" smtClean="0"/>
              <a:t>- S</a:t>
            </a:r>
            <a:r>
              <a:rPr lang="en-US" dirty="0" smtClean="0"/>
              <a:t>tage2 (Alignment)</a:t>
            </a:r>
            <a:endParaRPr lang="en-US" dirty="0"/>
          </a:p>
        </p:txBody>
      </p:sp>
      <p:sp>
        <p:nvSpPr>
          <p:cNvPr id="3" name="Content Placeholder 2"/>
          <p:cNvSpPr>
            <a:spLocks noGrp="1"/>
          </p:cNvSpPr>
          <p:nvPr>
            <p:ph idx="1"/>
          </p:nvPr>
        </p:nvSpPr>
        <p:spPr>
          <a:xfrm>
            <a:off x="457200" y="1219200"/>
            <a:ext cx="8458200" cy="4525963"/>
          </a:xfrm>
        </p:spPr>
        <p:txBody>
          <a:bodyPr/>
          <a:lstStyle/>
          <a:p>
            <a:r>
              <a:rPr lang="en-US" dirty="0" smtClean="0"/>
              <a:t>Alignment Results</a:t>
            </a:r>
            <a:endParaRPr lang="en-US" dirty="0"/>
          </a:p>
        </p:txBody>
      </p:sp>
      <p:pic>
        <p:nvPicPr>
          <p:cNvPr id="2050" name="Picture 2" descr="https://lh3.googleusercontent.com/qfvoIoF2c9rCPg5kTLpBH6gO1nwlegoFeECiLKSt39WQi5XIR0NZKLZ4-w9_FFqQfRkc2OME5vZ_yPrPipY8Np5wvf1p-ZZI3GLJMkBx4JSVBs5QRnySqNEUZfoOpcb1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8400"/>
            <a:ext cx="4581525" cy="27527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86400" y="2798618"/>
            <a:ext cx="30480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1"/>
            <a:r>
              <a:rPr lang="en-US" dirty="0" smtClean="0"/>
              <a:t>The cognitive distribution of competencies and assessments is similar. </a:t>
            </a:r>
          </a:p>
        </p:txBody>
      </p:sp>
      <p:sp>
        <p:nvSpPr>
          <p:cNvPr id="5" name="Slide Number Placeholder 4"/>
          <p:cNvSpPr>
            <a:spLocks noGrp="1"/>
          </p:cNvSpPr>
          <p:nvPr>
            <p:ph type="sldNum" sz="quarter" idx="10"/>
          </p:nvPr>
        </p:nvSpPr>
        <p:spPr/>
        <p:txBody>
          <a:bodyPr/>
          <a:lstStyle/>
          <a:p>
            <a:fld id="{A1ECC917-0FBB-447E-AA82-30036AF18AB9}" type="slidenum">
              <a:rPr lang="en-US" smtClean="0"/>
              <a:t>19</a:t>
            </a:fld>
            <a:endParaRPr lang="en-US"/>
          </a:p>
        </p:txBody>
      </p:sp>
    </p:spTree>
    <p:extLst>
      <p:ext uri="{BB962C8B-B14F-4D97-AF65-F5344CB8AC3E}">
        <p14:creationId xmlns:p14="http://schemas.microsoft.com/office/powerpoint/2010/main" val="3387631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smtClean="0"/>
              <a:t>Introduction</a:t>
            </a:r>
            <a:endParaRPr lang="en-US" altLang="en-US" sz="1800" smtClean="0"/>
          </a:p>
        </p:txBody>
      </p:sp>
      <p:sp>
        <p:nvSpPr>
          <p:cNvPr id="3076" name="Rectangle 3"/>
          <p:cNvSpPr>
            <a:spLocks noGrp="1" noChangeArrowheads="1"/>
          </p:cNvSpPr>
          <p:nvPr>
            <p:ph type="body" idx="1"/>
          </p:nvPr>
        </p:nvSpPr>
        <p:spPr/>
        <p:txBody>
          <a:bodyPr/>
          <a:lstStyle/>
          <a:p>
            <a:pPr>
              <a:buFontTx/>
              <a:buNone/>
            </a:pPr>
            <a:endParaRPr lang="en-US" altLang="en-US" dirty="0" smtClean="0"/>
          </a:p>
          <a:p>
            <a:pPr>
              <a:buFontTx/>
              <a:buNone/>
            </a:pPr>
            <a:r>
              <a:rPr lang="en-US" altLang="en-US" dirty="0" smtClean="0"/>
              <a:t>	</a:t>
            </a:r>
            <a:r>
              <a:rPr lang="en-US" altLang="en-US" i="1" dirty="0" smtClean="0"/>
              <a:t>“College standards are becoming diluted and there is a fuzziness about what faculty teach and what is expected from students.”</a:t>
            </a:r>
          </a:p>
          <a:p>
            <a:pPr algn="r">
              <a:buFontTx/>
              <a:buNone/>
            </a:pPr>
            <a:r>
              <a:rPr lang="en-US" altLang="en-US" sz="2000" dirty="0" smtClean="0"/>
              <a:t>(Miller &amp; </a:t>
            </a:r>
            <a:r>
              <a:rPr lang="en-US" altLang="en-US" sz="2000" dirty="0" err="1" smtClean="0"/>
              <a:t>Malandra</a:t>
            </a:r>
            <a:r>
              <a:rPr lang="en-US" altLang="en-US" sz="2000" dirty="0" smtClean="0"/>
              <a:t>, 2006, p. 3/</a:t>
            </a:r>
          </a:p>
          <a:p>
            <a:pPr algn="r">
              <a:buFontTx/>
              <a:buNone/>
            </a:pPr>
            <a:r>
              <a:rPr lang="en-US" altLang="en-US" sz="2000" dirty="0" smtClean="0"/>
              <a:t>Commission on the Future of Higher Education)</a:t>
            </a:r>
          </a:p>
          <a:p>
            <a:pPr algn="r">
              <a:buFontTx/>
              <a:buNone/>
            </a:pPr>
            <a:r>
              <a:rPr lang="en-US" altLang="en-US" sz="2000" dirty="0" smtClean="0"/>
              <a:t> </a:t>
            </a:r>
          </a:p>
          <a:p>
            <a:endParaRPr lang="en-US" altLang="en-US" sz="1600" dirty="0" smtClean="0"/>
          </a:p>
        </p:txBody>
      </p:sp>
      <p:sp>
        <p:nvSpPr>
          <p:cNvPr id="2" name="Slide Number Placeholder 1"/>
          <p:cNvSpPr>
            <a:spLocks noGrp="1"/>
          </p:cNvSpPr>
          <p:nvPr>
            <p:ph type="sldNum" sz="quarter" idx="10"/>
          </p:nvPr>
        </p:nvSpPr>
        <p:spPr/>
        <p:txBody>
          <a:bodyPr/>
          <a:lstStyle/>
          <a:p>
            <a:fld id="{A1ECC917-0FBB-447E-AA82-30036AF18AB9}" type="slidenum">
              <a:rPr lang="en-US" smtClean="0"/>
              <a:t>2</a:t>
            </a:fld>
            <a:endParaRPr lang="en-US" dirty="0"/>
          </a:p>
        </p:txBody>
      </p:sp>
    </p:spTree>
    <p:extLst>
      <p:ext uri="{BB962C8B-B14F-4D97-AF65-F5344CB8AC3E}">
        <p14:creationId xmlns:p14="http://schemas.microsoft.com/office/powerpoint/2010/main" val="2182849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r>
              <a:rPr lang="en-US" dirty="0" smtClean="0"/>
              <a:t>– Gaps &amp; Insights</a:t>
            </a:r>
            <a:endParaRPr lang="en-US" dirty="0"/>
          </a:p>
        </p:txBody>
      </p:sp>
      <p:sp>
        <p:nvSpPr>
          <p:cNvPr id="3" name="Content Placeholder 2"/>
          <p:cNvSpPr>
            <a:spLocks noGrp="1"/>
          </p:cNvSpPr>
          <p:nvPr>
            <p:ph idx="1"/>
          </p:nvPr>
        </p:nvSpPr>
        <p:spPr>
          <a:xfrm>
            <a:off x="457200" y="1066800"/>
            <a:ext cx="8229600" cy="5257800"/>
          </a:xfrm>
        </p:spPr>
        <p:txBody>
          <a:bodyPr>
            <a:normAutofit/>
          </a:bodyPr>
          <a:lstStyle/>
          <a:p>
            <a:r>
              <a:rPr lang="en-US" sz="2300" dirty="0" err="1" smtClean="0"/>
              <a:t>Analyse</a:t>
            </a:r>
            <a:r>
              <a:rPr lang="en-US" sz="2300" dirty="0" smtClean="0"/>
              <a:t> assessments of the course to find missing gaps or useful patterns.</a:t>
            </a:r>
          </a:p>
          <a:p>
            <a:endParaRPr lang="en-US" sz="2300" dirty="0"/>
          </a:p>
          <a:p>
            <a:endParaRPr lang="en-US" sz="2300" dirty="0" smtClean="0"/>
          </a:p>
          <a:p>
            <a:endParaRPr lang="en-US" sz="2300" dirty="0"/>
          </a:p>
          <a:p>
            <a:endParaRPr lang="en-US" sz="2300" dirty="0" smtClean="0"/>
          </a:p>
          <a:p>
            <a:endParaRPr lang="en-US" sz="2300" dirty="0"/>
          </a:p>
          <a:p>
            <a:endParaRPr lang="en-US" sz="2300" dirty="0" smtClean="0"/>
          </a:p>
          <a:p>
            <a:endParaRPr lang="en-US" sz="2300" dirty="0" smtClean="0"/>
          </a:p>
          <a:p>
            <a:endParaRPr lang="en-US" sz="2300" dirty="0"/>
          </a:p>
        </p:txBody>
      </p:sp>
      <p:sp>
        <p:nvSpPr>
          <p:cNvPr id="4" name="Rectangle 3"/>
          <p:cNvSpPr/>
          <p:nvPr/>
        </p:nvSpPr>
        <p:spPr>
          <a:xfrm>
            <a:off x="457200" y="5728856"/>
            <a:ext cx="7467600" cy="748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The above </a:t>
            </a:r>
            <a:r>
              <a:rPr lang="en-US" dirty="0" err="1" smtClean="0"/>
              <a:t>heatmap</a:t>
            </a:r>
            <a:r>
              <a:rPr lang="en-US" dirty="0" smtClean="0"/>
              <a:t> shows </a:t>
            </a:r>
            <a:r>
              <a:rPr lang="en-US" dirty="0" smtClean="0"/>
              <a:t>which </a:t>
            </a:r>
            <a:r>
              <a:rPr lang="en-US" dirty="0" smtClean="0"/>
              <a:t>topics are </a:t>
            </a:r>
            <a:r>
              <a:rPr lang="en-US" dirty="0" smtClean="0"/>
              <a:t>assessed and to </a:t>
            </a:r>
            <a:r>
              <a:rPr lang="en-US" dirty="0" smtClean="0"/>
              <a:t>what extent</a:t>
            </a:r>
            <a:r>
              <a:rPr lang="en-US" dirty="0" smtClean="0"/>
              <a:t>. </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0237"/>
            <a:ext cx="9137485" cy="366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0"/>
          </p:nvPr>
        </p:nvSpPr>
        <p:spPr/>
        <p:txBody>
          <a:bodyPr/>
          <a:lstStyle/>
          <a:p>
            <a:fld id="{A1ECC917-0FBB-447E-AA82-30036AF18AB9}" type="slidenum">
              <a:rPr lang="en-US" smtClean="0"/>
              <a:t>20</a:t>
            </a:fld>
            <a:endParaRPr lang="en-US"/>
          </a:p>
        </p:txBody>
      </p:sp>
    </p:spTree>
    <p:extLst>
      <p:ext uri="{BB962C8B-B14F-4D97-AF65-F5344CB8AC3E}">
        <p14:creationId xmlns:p14="http://schemas.microsoft.com/office/powerpoint/2010/main" val="492682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Gaps </a:t>
            </a:r>
            <a:r>
              <a:rPr lang="en-US" dirty="0"/>
              <a:t>&amp; Insights</a:t>
            </a:r>
            <a:endParaRPr lang="en-SG" dirty="0"/>
          </a:p>
        </p:txBody>
      </p:sp>
      <p:sp>
        <p:nvSpPr>
          <p:cNvPr id="3" name="Content Placeholder 2"/>
          <p:cNvSpPr>
            <a:spLocks noGrp="1"/>
          </p:cNvSpPr>
          <p:nvPr>
            <p:ph idx="1"/>
          </p:nvPr>
        </p:nvSpPr>
        <p:spPr/>
        <p:txBody>
          <a:bodyPr/>
          <a:lstStyle/>
          <a:p>
            <a:endParaRPr lang="en-SG"/>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1600200"/>
            <a:ext cx="8883077" cy="3498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52600" y="5486400"/>
            <a:ext cx="555451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t>Assessment rates for topics </a:t>
            </a:r>
            <a:r>
              <a:rPr lang="en-US" dirty="0"/>
              <a:t>such as </a:t>
            </a:r>
            <a:r>
              <a:rPr lang="en-US" i="1" dirty="0"/>
              <a:t>executive view, external entity</a:t>
            </a:r>
            <a:r>
              <a:rPr lang="en-US" dirty="0"/>
              <a:t> are at very low </a:t>
            </a:r>
            <a:r>
              <a:rPr lang="en-US" dirty="0" smtClean="0"/>
              <a:t>level. </a:t>
            </a:r>
            <a:endParaRPr lang="en-SG" dirty="0"/>
          </a:p>
        </p:txBody>
      </p:sp>
      <p:sp>
        <p:nvSpPr>
          <p:cNvPr id="5" name="Slide Number Placeholder 4"/>
          <p:cNvSpPr>
            <a:spLocks noGrp="1"/>
          </p:cNvSpPr>
          <p:nvPr>
            <p:ph type="sldNum" sz="quarter" idx="10"/>
          </p:nvPr>
        </p:nvSpPr>
        <p:spPr/>
        <p:txBody>
          <a:bodyPr/>
          <a:lstStyle/>
          <a:p>
            <a:fld id="{A1ECC917-0FBB-447E-AA82-30036AF18AB9}" type="slidenum">
              <a:rPr lang="en-US" smtClean="0"/>
              <a:t>21</a:t>
            </a:fld>
            <a:endParaRPr lang="en-US"/>
          </a:p>
        </p:txBody>
      </p:sp>
    </p:spTree>
    <p:extLst>
      <p:ext uri="{BB962C8B-B14F-4D97-AF65-F5344CB8AC3E}">
        <p14:creationId xmlns:p14="http://schemas.microsoft.com/office/powerpoint/2010/main" val="2088377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Alignment Score</a:t>
            </a:r>
            <a:endParaRPr lang="en-US" dirty="0"/>
          </a:p>
        </p:txBody>
      </p:sp>
      <p:sp>
        <p:nvSpPr>
          <p:cNvPr id="3" name="Content Placeholder 2"/>
          <p:cNvSpPr>
            <a:spLocks noGrp="1"/>
          </p:cNvSpPr>
          <p:nvPr>
            <p:ph idx="1"/>
          </p:nvPr>
        </p:nvSpPr>
        <p:spPr>
          <a:xfrm>
            <a:off x="457200" y="914400"/>
            <a:ext cx="8229600" cy="5486400"/>
          </a:xfrm>
        </p:spPr>
        <p:txBody>
          <a:bodyPr>
            <a:normAutofit/>
          </a:bodyPr>
          <a:lstStyle/>
          <a:p>
            <a:r>
              <a:rPr lang="en-US" dirty="0" smtClean="0">
                <a:solidFill>
                  <a:srgbClr val="0070C0"/>
                </a:solidFill>
              </a:rPr>
              <a:t>Alignment Score</a:t>
            </a:r>
          </a:p>
          <a:p>
            <a:pPr lvl="1"/>
            <a:r>
              <a:rPr lang="en-US" dirty="0" smtClean="0"/>
              <a:t>Sensitivity alignment score is 90.8%. </a:t>
            </a:r>
          </a:p>
          <a:p>
            <a:pPr lvl="1"/>
            <a:r>
              <a:rPr lang="en-US" dirty="0" smtClean="0"/>
              <a:t>Indicates </a:t>
            </a:r>
            <a:r>
              <a:rPr lang="en-US" dirty="0" smtClean="0"/>
              <a:t>that assessments are highly aligned with the competencies.</a:t>
            </a:r>
            <a:endParaRPr lang="en-US" dirty="0"/>
          </a:p>
        </p:txBody>
      </p:sp>
      <p:sp>
        <p:nvSpPr>
          <p:cNvPr id="4" name="Slide Number Placeholder 3"/>
          <p:cNvSpPr>
            <a:spLocks noGrp="1"/>
          </p:cNvSpPr>
          <p:nvPr>
            <p:ph type="sldNum" sz="quarter" idx="10"/>
          </p:nvPr>
        </p:nvSpPr>
        <p:spPr/>
        <p:txBody>
          <a:bodyPr/>
          <a:lstStyle/>
          <a:p>
            <a:fld id="{A1ECC917-0FBB-447E-AA82-30036AF18AB9}" type="slidenum">
              <a:rPr lang="en-US" smtClean="0"/>
              <a:t>22</a:t>
            </a:fld>
            <a:endParaRPr lang="en-US"/>
          </a:p>
        </p:txBody>
      </p:sp>
    </p:spTree>
    <p:extLst>
      <p:ext uri="{BB962C8B-B14F-4D97-AF65-F5344CB8AC3E}">
        <p14:creationId xmlns:p14="http://schemas.microsoft.com/office/powerpoint/2010/main" val="1219632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50278759"/>
              </p:ext>
            </p:extLst>
          </p:nvPr>
        </p:nvGraphicFramePr>
        <p:xfrm>
          <a:off x="1295400" y="1828798"/>
          <a:ext cx="6597650" cy="1827215"/>
        </p:xfrm>
        <a:graphic>
          <a:graphicData uri="http://schemas.openxmlformats.org/drawingml/2006/table">
            <a:tbl>
              <a:tblPr firstRow="1">
                <a:tableStyleId>{5C22544A-7EE6-4342-B048-85BDC9FD1C3A}</a:tableStyleId>
              </a:tblPr>
              <a:tblGrid>
                <a:gridCol w="6597650"/>
              </a:tblGrid>
              <a:tr h="365443">
                <a:tc>
                  <a:txBody>
                    <a:bodyPr/>
                    <a:lstStyle/>
                    <a:p>
                      <a:pPr algn="l" fontAlgn="b"/>
                      <a:r>
                        <a:rPr lang="en-US" sz="1800" b="1" i="0" u="none" strike="noStrike" dirty="0" smtClean="0">
                          <a:solidFill>
                            <a:srgbClr val="000000"/>
                          </a:solidFill>
                          <a:effectLst/>
                          <a:latin typeface="+mj-lt"/>
                        </a:rPr>
                        <a:t>Topics (Competency Phrases) missing in assessments</a:t>
                      </a:r>
                      <a:endParaRPr lang="en-US" sz="1800" b="1" i="0" u="none" strike="noStrike" dirty="0">
                        <a:solidFill>
                          <a:srgbClr val="000000"/>
                        </a:solidFill>
                        <a:effectLst/>
                        <a:latin typeface="+mj-lt"/>
                      </a:endParaRPr>
                    </a:p>
                  </a:txBody>
                  <a:tcPr marL="9525" marR="9525" marT="9525" marB="0" anchor="b"/>
                </a:tc>
              </a:tr>
              <a:tr h="365443">
                <a:tc>
                  <a:txBody>
                    <a:bodyPr/>
                    <a:lstStyle/>
                    <a:p>
                      <a:pPr algn="l" fontAlgn="b"/>
                      <a:r>
                        <a:rPr lang="en-US" sz="1800" u="none" strike="noStrike" dirty="0">
                          <a:effectLst/>
                          <a:latin typeface="+mj-lt"/>
                        </a:rPr>
                        <a:t>business-it misalignment</a:t>
                      </a:r>
                      <a:endParaRPr lang="en-US" sz="1800" b="0" i="0" u="none" strike="noStrike" dirty="0">
                        <a:solidFill>
                          <a:srgbClr val="000000"/>
                        </a:solidFill>
                        <a:effectLst/>
                        <a:latin typeface="+mj-lt"/>
                      </a:endParaRPr>
                    </a:p>
                  </a:txBody>
                  <a:tcPr marL="9525" marR="9525" marT="9525" marB="0" anchor="b"/>
                </a:tc>
              </a:tr>
              <a:tr h="365443">
                <a:tc>
                  <a:txBody>
                    <a:bodyPr/>
                    <a:lstStyle/>
                    <a:p>
                      <a:pPr algn="l" fontAlgn="b"/>
                      <a:r>
                        <a:rPr lang="en-US" sz="1800" u="none" strike="noStrike">
                          <a:effectLst/>
                          <a:latin typeface="+mj-lt"/>
                        </a:rPr>
                        <a:t>enterprise level</a:t>
                      </a:r>
                      <a:endParaRPr lang="en-US" sz="1800" b="0" i="0" u="none" strike="noStrike">
                        <a:solidFill>
                          <a:srgbClr val="000000"/>
                        </a:solidFill>
                        <a:effectLst/>
                        <a:latin typeface="+mj-lt"/>
                      </a:endParaRPr>
                    </a:p>
                  </a:txBody>
                  <a:tcPr marL="9525" marR="9525" marT="9525" marB="0" anchor="b"/>
                </a:tc>
              </a:tr>
              <a:tr h="365443">
                <a:tc>
                  <a:txBody>
                    <a:bodyPr/>
                    <a:lstStyle/>
                    <a:p>
                      <a:pPr algn="l" fontAlgn="b"/>
                      <a:r>
                        <a:rPr lang="en-US" sz="1800" u="none" strike="noStrike" dirty="0">
                          <a:effectLst/>
                          <a:latin typeface="+mj-lt"/>
                        </a:rPr>
                        <a:t>executive view</a:t>
                      </a:r>
                      <a:endParaRPr lang="en-US" sz="1800" b="0" i="0" u="none" strike="noStrike" dirty="0">
                        <a:solidFill>
                          <a:srgbClr val="000000"/>
                        </a:solidFill>
                        <a:effectLst/>
                        <a:latin typeface="+mj-lt"/>
                      </a:endParaRPr>
                    </a:p>
                  </a:txBody>
                  <a:tcPr marL="9525" marR="9525" marT="9525" marB="0" anchor="b"/>
                </a:tc>
              </a:tr>
              <a:tr h="365443">
                <a:tc>
                  <a:txBody>
                    <a:bodyPr/>
                    <a:lstStyle/>
                    <a:p>
                      <a:pPr algn="l" fontAlgn="b"/>
                      <a:r>
                        <a:rPr lang="en-US" sz="1800" u="none" strike="noStrike" dirty="0">
                          <a:effectLst/>
                          <a:latin typeface="+mj-lt"/>
                        </a:rPr>
                        <a:t>hierarchy view</a:t>
                      </a:r>
                      <a:endParaRPr lang="en-US" sz="1800" b="0" i="0" u="none" strike="noStrike" dirty="0">
                        <a:solidFill>
                          <a:srgbClr val="000000"/>
                        </a:solidFill>
                        <a:effectLst/>
                        <a:latin typeface="+mj-lt"/>
                      </a:endParaRPr>
                    </a:p>
                  </a:txBody>
                  <a:tcPr marL="9525" marR="9525" marT="9525" marB="0" anchor="b"/>
                </a:tc>
              </a:tr>
            </a:tbl>
          </a:graphicData>
        </a:graphic>
      </p:graphicFrame>
      <p:sp>
        <p:nvSpPr>
          <p:cNvPr id="7" name="Rectangle 6"/>
          <p:cNvSpPr/>
          <p:nvPr/>
        </p:nvSpPr>
        <p:spPr>
          <a:xfrm>
            <a:off x="720685" y="909935"/>
            <a:ext cx="7508915"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2400" dirty="0">
                <a:solidFill>
                  <a:srgbClr val="C00000"/>
                </a:solidFill>
              </a:rPr>
              <a:t>1</a:t>
            </a:r>
            <a:r>
              <a:rPr lang="en-US" sz="2400" dirty="0" smtClean="0">
                <a:solidFill>
                  <a:srgbClr val="C00000"/>
                </a:solidFill>
              </a:rPr>
              <a:t>. </a:t>
            </a:r>
            <a:r>
              <a:rPr lang="en-US" sz="2400" i="1" dirty="0" smtClean="0">
                <a:solidFill>
                  <a:srgbClr val="C00000"/>
                </a:solidFill>
              </a:rPr>
              <a:t>Misalignment</a:t>
            </a:r>
            <a:r>
              <a:rPr lang="en-US" sz="2400" dirty="0" smtClean="0">
                <a:solidFill>
                  <a:srgbClr val="C00000"/>
                </a:solidFill>
              </a:rPr>
              <a:t> - Improve </a:t>
            </a:r>
            <a:r>
              <a:rPr lang="en-US" sz="2400" dirty="0">
                <a:solidFill>
                  <a:srgbClr val="C00000"/>
                </a:solidFill>
              </a:rPr>
              <a:t>the competency definitions</a:t>
            </a:r>
            <a:endParaRPr lang="en-SG" sz="2400" dirty="0">
              <a:solidFill>
                <a:srgbClr val="C00000"/>
              </a:solidFill>
            </a:endParaRPr>
          </a:p>
        </p:txBody>
      </p:sp>
      <p:sp>
        <p:nvSpPr>
          <p:cNvPr id="3" name="Title 2"/>
          <p:cNvSpPr>
            <a:spLocks noGrp="1"/>
          </p:cNvSpPr>
          <p:nvPr>
            <p:ph type="title"/>
          </p:nvPr>
        </p:nvSpPr>
        <p:spPr/>
        <p:txBody>
          <a:bodyPr/>
          <a:lstStyle/>
          <a:p>
            <a:r>
              <a:rPr lang="en-US" dirty="0" smtClean="0"/>
              <a:t>Results - Analysis</a:t>
            </a:r>
            <a:endParaRPr lang="en-SG" dirty="0"/>
          </a:p>
        </p:txBody>
      </p:sp>
      <p:sp>
        <p:nvSpPr>
          <p:cNvPr id="8" name="Rectangle 7"/>
          <p:cNvSpPr/>
          <p:nvPr/>
        </p:nvSpPr>
        <p:spPr>
          <a:xfrm>
            <a:off x="609600" y="4724400"/>
            <a:ext cx="7924800" cy="1219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The above topics are not </a:t>
            </a:r>
            <a:r>
              <a:rPr lang="en-US" dirty="0" smtClean="0"/>
              <a:t>aligned and therefore the competencies can be redefined.</a:t>
            </a:r>
            <a:endParaRPr lang="en-US" dirty="0"/>
          </a:p>
        </p:txBody>
      </p:sp>
      <p:sp>
        <p:nvSpPr>
          <p:cNvPr id="4" name="Slide Number Placeholder 3"/>
          <p:cNvSpPr>
            <a:spLocks noGrp="1"/>
          </p:cNvSpPr>
          <p:nvPr>
            <p:ph type="sldNum" sz="quarter" idx="10"/>
          </p:nvPr>
        </p:nvSpPr>
        <p:spPr/>
        <p:txBody>
          <a:bodyPr/>
          <a:lstStyle/>
          <a:p>
            <a:fld id="{A1ECC917-0FBB-447E-AA82-30036AF18AB9}" type="slidenum">
              <a:rPr lang="en-US" smtClean="0"/>
              <a:t>23</a:t>
            </a:fld>
            <a:endParaRPr lang="en-US"/>
          </a:p>
        </p:txBody>
      </p:sp>
      <p:sp>
        <p:nvSpPr>
          <p:cNvPr id="9" name="Rectangle 8"/>
          <p:cNvSpPr/>
          <p:nvPr/>
        </p:nvSpPr>
        <p:spPr>
          <a:xfrm>
            <a:off x="1066800" y="3962400"/>
            <a:ext cx="7086600" cy="369332"/>
          </a:xfrm>
          <a:prstGeom prst="rect">
            <a:avLst/>
          </a:prstGeom>
        </p:spPr>
        <p:txBody>
          <a:bodyPr wrap="square">
            <a:spAutoFit/>
          </a:bodyPr>
          <a:lstStyle/>
          <a:p>
            <a:r>
              <a:rPr lang="en-US" b="1" dirty="0">
                <a:solidFill>
                  <a:srgbClr val="0070C0"/>
                </a:solidFill>
              </a:rPr>
              <a:t>Example topics </a:t>
            </a:r>
            <a:r>
              <a:rPr lang="en-US" b="1" dirty="0" smtClean="0">
                <a:solidFill>
                  <a:srgbClr val="0070C0"/>
                </a:solidFill>
              </a:rPr>
              <a:t>which are missing in the assessments</a:t>
            </a:r>
            <a:endParaRPr lang="en-SG" b="1" dirty="0">
              <a:solidFill>
                <a:srgbClr val="0070C0"/>
              </a:solidFill>
            </a:endParaRPr>
          </a:p>
        </p:txBody>
      </p:sp>
    </p:spTree>
    <p:extLst>
      <p:ext uri="{BB962C8B-B14F-4D97-AF65-F5344CB8AC3E}">
        <p14:creationId xmlns:p14="http://schemas.microsoft.com/office/powerpoint/2010/main" val="174520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Analysis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13250170"/>
              </p:ext>
            </p:extLst>
          </p:nvPr>
        </p:nvGraphicFramePr>
        <p:xfrm>
          <a:off x="1371600" y="1916668"/>
          <a:ext cx="6096000" cy="2194560"/>
        </p:xfrm>
        <a:graphic>
          <a:graphicData uri="http://schemas.openxmlformats.org/drawingml/2006/table">
            <a:tbl>
              <a:tblPr firstRow="1" bandRow="1">
                <a:tableStyleId>{5C22544A-7EE6-4342-B048-85BDC9FD1C3A}</a:tableStyleId>
              </a:tblPr>
              <a:tblGrid>
                <a:gridCol w="3048000"/>
                <a:gridCol w="3048000"/>
              </a:tblGrid>
              <a:tr h="364130">
                <a:tc>
                  <a:txBody>
                    <a:bodyPr/>
                    <a:lstStyle/>
                    <a:p>
                      <a:r>
                        <a:rPr lang="en-US" sz="1800" dirty="0" smtClean="0">
                          <a:solidFill>
                            <a:schemeClr val="tx1"/>
                          </a:solidFill>
                          <a:latin typeface="+mj-lt"/>
                        </a:rPr>
                        <a:t>Topic</a:t>
                      </a:r>
                      <a:endParaRPr lang="en-US" sz="1800" dirty="0">
                        <a:solidFill>
                          <a:schemeClr val="tx1"/>
                        </a:solidFill>
                        <a:latin typeface="+mj-lt"/>
                      </a:endParaRPr>
                    </a:p>
                  </a:txBody>
                  <a:tcPr/>
                </a:tc>
                <a:tc>
                  <a:txBody>
                    <a:bodyPr/>
                    <a:lstStyle/>
                    <a:p>
                      <a:r>
                        <a:rPr lang="en-US" sz="1800" dirty="0" smtClean="0">
                          <a:solidFill>
                            <a:schemeClr val="tx1"/>
                          </a:solidFill>
                          <a:latin typeface="+mj-lt"/>
                        </a:rPr>
                        <a:t>Missing</a:t>
                      </a:r>
                      <a:r>
                        <a:rPr lang="en-US" sz="1800" baseline="0" dirty="0" smtClean="0">
                          <a:solidFill>
                            <a:schemeClr val="tx1"/>
                          </a:solidFill>
                          <a:latin typeface="+mj-lt"/>
                        </a:rPr>
                        <a:t> Assessments</a:t>
                      </a:r>
                      <a:endParaRPr lang="en-US" sz="1800" dirty="0">
                        <a:solidFill>
                          <a:schemeClr val="tx1"/>
                        </a:solidFill>
                        <a:latin typeface="+mj-lt"/>
                      </a:endParaRPr>
                    </a:p>
                  </a:txBody>
                  <a:tcPr/>
                </a:tc>
              </a:tr>
              <a:tr h="285822">
                <a:tc>
                  <a:txBody>
                    <a:bodyPr/>
                    <a:lstStyle/>
                    <a:p>
                      <a:pPr algn="l" fontAlgn="b"/>
                      <a:r>
                        <a:rPr lang="en-US" sz="1800" b="0" i="0" u="none" strike="noStrike" dirty="0">
                          <a:solidFill>
                            <a:srgbClr val="000000"/>
                          </a:solidFill>
                          <a:effectLst/>
                          <a:latin typeface="+mj-lt"/>
                        </a:rPr>
                        <a:t>business activity</a:t>
                      </a:r>
                    </a:p>
                  </a:txBody>
                  <a:tcPr marL="9525" marR="9525" marT="9525" marB="0" anchor="b"/>
                </a:tc>
                <a:tc>
                  <a:txBody>
                    <a:bodyPr/>
                    <a:lstStyle/>
                    <a:p>
                      <a:r>
                        <a:rPr lang="en-US" sz="1800" dirty="0" smtClean="0">
                          <a:latin typeface="+mj-lt"/>
                        </a:rPr>
                        <a:t>Analysis , Comprehension</a:t>
                      </a:r>
                      <a:endParaRPr lang="en-US" sz="1800" dirty="0">
                        <a:latin typeface="+mj-lt"/>
                      </a:endParaRPr>
                    </a:p>
                  </a:txBody>
                  <a:tcPr/>
                </a:tc>
              </a:tr>
              <a:tr h="285822">
                <a:tc>
                  <a:txBody>
                    <a:bodyPr/>
                    <a:lstStyle/>
                    <a:p>
                      <a:pPr algn="l" fontAlgn="b"/>
                      <a:r>
                        <a:rPr lang="en-US" sz="1800" b="0" i="0" u="none" strike="noStrike">
                          <a:solidFill>
                            <a:srgbClr val="000000"/>
                          </a:solidFill>
                          <a:effectLst/>
                          <a:latin typeface="+mj-lt"/>
                        </a:rPr>
                        <a:t>business-it misalignment</a:t>
                      </a:r>
                    </a:p>
                  </a:txBody>
                  <a:tcPr marL="9525" marR="9525" marT="9525" marB="0" anchor="b"/>
                </a:tc>
                <a:tc>
                  <a:txBody>
                    <a:bodyPr/>
                    <a:lstStyle/>
                    <a:p>
                      <a:r>
                        <a:rPr lang="en-US" sz="1800" dirty="0" smtClean="0">
                          <a:latin typeface="+mj-lt"/>
                        </a:rPr>
                        <a:t>Comprehension</a:t>
                      </a:r>
                      <a:endParaRPr lang="en-US" sz="1800" dirty="0">
                        <a:latin typeface="+mj-lt"/>
                      </a:endParaRPr>
                    </a:p>
                  </a:txBody>
                  <a:tcPr/>
                </a:tc>
              </a:tr>
              <a:tr h="285822">
                <a:tc>
                  <a:txBody>
                    <a:bodyPr/>
                    <a:lstStyle/>
                    <a:p>
                      <a:pPr algn="l" fontAlgn="b"/>
                      <a:r>
                        <a:rPr lang="en-US" sz="1800" b="0" i="0" u="none" strike="noStrike">
                          <a:solidFill>
                            <a:srgbClr val="000000"/>
                          </a:solidFill>
                          <a:effectLst/>
                          <a:latin typeface="+mj-lt"/>
                        </a:rPr>
                        <a:t>enterprise level</a:t>
                      </a:r>
                    </a:p>
                  </a:txBody>
                  <a:tcPr marL="9525" marR="9525" marT="9525" marB="0" anchor="b"/>
                </a:tc>
                <a:tc>
                  <a:txBody>
                    <a:bodyPr/>
                    <a:lstStyle/>
                    <a:p>
                      <a:r>
                        <a:rPr lang="en-US" sz="1800" dirty="0" smtClean="0">
                          <a:latin typeface="+mj-lt"/>
                        </a:rPr>
                        <a:t>Application, Knowledge</a:t>
                      </a:r>
                      <a:endParaRPr lang="en-US" sz="1800" dirty="0">
                        <a:latin typeface="+mj-lt"/>
                      </a:endParaRPr>
                    </a:p>
                  </a:txBody>
                  <a:tcPr/>
                </a:tc>
              </a:tr>
              <a:tr h="285822">
                <a:tc>
                  <a:txBody>
                    <a:bodyPr/>
                    <a:lstStyle/>
                    <a:p>
                      <a:pPr algn="l" fontAlgn="b"/>
                      <a:r>
                        <a:rPr lang="en-US" sz="1800" b="0" i="0" u="none" strike="noStrike">
                          <a:solidFill>
                            <a:srgbClr val="000000"/>
                          </a:solidFill>
                          <a:effectLst/>
                          <a:latin typeface="+mj-lt"/>
                        </a:rPr>
                        <a:t>executive view</a:t>
                      </a:r>
                    </a:p>
                  </a:txBody>
                  <a:tcPr marL="9525" marR="9525" marT="9525"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Application, Knowledge</a:t>
                      </a:r>
                    </a:p>
                  </a:txBody>
                  <a:tcPr/>
                </a:tc>
              </a:tr>
              <a:tr h="285822">
                <a:tc>
                  <a:txBody>
                    <a:bodyPr/>
                    <a:lstStyle/>
                    <a:p>
                      <a:pPr algn="l" fontAlgn="b"/>
                      <a:r>
                        <a:rPr lang="en-US" sz="1800" b="0" i="0" u="none" strike="noStrike" dirty="0">
                          <a:solidFill>
                            <a:srgbClr val="000000"/>
                          </a:solidFill>
                          <a:effectLst/>
                          <a:latin typeface="+mj-lt"/>
                        </a:rPr>
                        <a:t>hierarchy view</a:t>
                      </a:r>
                    </a:p>
                  </a:txBody>
                  <a:tcPr marL="9525" marR="9525" marT="9525"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Application, Knowledge</a:t>
                      </a:r>
                    </a:p>
                  </a:txBody>
                  <a:tcPr/>
                </a:tc>
              </a:tr>
            </a:tbl>
          </a:graphicData>
        </a:graphic>
      </p:graphicFrame>
      <p:sp>
        <p:nvSpPr>
          <p:cNvPr id="3" name="Rectangle 2"/>
          <p:cNvSpPr/>
          <p:nvPr/>
        </p:nvSpPr>
        <p:spPr>
          <a:xfrm>
            <a:off x="1066800" y="4278868"/>
            <a:ext cx="7086600" cy="369332"/>
          </a:xfrm>
          <a:prstGeom prst="rect">
            <a:avLst/>
          </a:prstGeom>
        </p:spPr>
        <p:txBody>
          <a:bodyPr wrap="square">
            <a:spAutoFit/>
          </a:bodyPr>
          <a:lstStyle/>
          <a:p>
            <a:r>
              <a:rPr lang="en-US" b="1" dirty="0">
                <a:solidFill>
                  <a:srgbClr val="0070C0"/>
                </a:solidFill>
              </a:rPr>
              <a:t>Example topics and missing assessments at cognitive levels</a:t>
            </a:r>
            <a:endParaRPr lang="en-SG" b="1" dirty="0">
              <a:solidFill>
                <a:srgbClr val="0070C0"/>
              </a:solidFill>
            </a:endParaRPr>
          </a:p>
        </p:txBody>
      </p:sp>
      <p:sp>
        <p:nvSpPr>
          <p:cNvPr id="7" name="Rectangle 6"/>
          <p:cNvSpPr/>
          <p:nvPr/>
        </p:nvSpPr>
        <p:spPr>
          <a:xfrm>
            <a:off x="620489" y="986135"/>
            <a:ext cx="8066311"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2400" dirty="0" smtClean="0">
                <a:solidFill>
                  <a:srgbClr val="C00000"/>
                </a:solidFill>
              </a:rPr>
              <a:t>2. </a:t>
            </a:r>
            <a:r>
              <a:rPr lang="en-US" sz="2400" i="1" dirty="0" smtClean="0">
                <a:solidFill>
                  <a:srgbClr val="C00000"/>
                </a:solidFill>
              </a:rPr>
              <a:t>Misalignment</a:t>
            </a:r>
            <a:r>
              <a:rPr lang="en-US" sz="2400" dirty="0" smtClean="0">
                <a:solidFill>
                  <a:srgbClr val="C00000"/>
                </a:solidFill>
              </a:rPr>
              <a:t> - Recommend Questions to the Instructor</a:t>
            </a:r>
            <a:endParaRPr lang="en-SG" sz="2400" dirty="0">
              <a:solidFill>
                <a:srgbClr val="C00000"/>
              </a:solidFill>
            </a:endParaRPr>
          </a:p>
        </p:txBody>
      </p:sp>
      <p:sp>
        <p:nvSpPr>
          <p:cNvPr id="8" name="Rectangle 7"/>
          <p:cNvSpPr/>
          <p:nvPr/>
        </p:nvSpPr>
        <p:spPr>
          <a:xfrm>
            <a:off x="685800" y="4876800"/>
            <a:ext cx="7924800" cy="1219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The above topics are not tested </a:t>
            </a:r>
            <a:r>
              <a:rPr lang="en-US" dirty="0" smtClean="0"/>
              <a:t>(assessments) and </a:t>
            </a:r>
            <a:r>
              <a:rPr lang="en-US" dirty="0" smtClean="0"/>
              <a:t>can be suggested to the teaching staff.</a:t>
            </a:r>
            <a:endParaRPr lang="en-US" dirty="0"/>
          </a:p>
        </p:txBody>
      </p:sp>
      <p:sp>
        <p:nvSpPr>
          <p:cNvPr id="9" name="Slide Number Placeholder 8"/>
          <p:cNvSpPr>
            <a:spLocks noGrp="1"/>
          </p:cNvSpPr>
          <p:nvPr>
            <p:ph type="sldNum" sz="quarter" idx="10"/>
          </p:nvPr>
        </p:nvSpPr>
        <p:spPr/>
        <p:txBody>
          <a:bodyPr/>
          <a:lstStyle/>
          <a:p>
            <a:fld id="{A1ECC917-0FBB-447E-AA82-30036AF18AB9}" type="slidenum">
              <a:rPr lang="en-US" smtClean="0"/>
              <a:t>24</a:t>
            </a:fld>
            <a:endParaRPr lang="en-US"/>
          </a:p>
        </p:txBody>
      </p:sp>
    </p:spTree>
    <p:extLst>
      <p:ext uri="{BB962C8B-B14F-4D97-AF65-F5344CB8AC3E}">
        <p14:creationId xmlns:p14="http://schemas.microsoft.com/office/powerpoint/2010/main" val="14201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SG" dirty="0"/>
          </a:p>
        </p:txBody>
      </p:sp>
      <p:sp>
        <p:nvSpPr>
          <p:cNvPr id="3" name="Content Placeholder 2"/>
          <p:cNvSpPr>
            <a:spLocks noGrp="1"/>
          </p:cNvSpPr>
          <p:nvPr>
            <p:ph idx="1"/>
          </p:nvPr>
        </p:nvSpPr>
        <p:spPr/>
        <p:txBody>
          <a:bodyPr/>
          <a:lstStyle/>
          <a:p>
            <a:r>
              <a:rPr lang="en-US" dirty="0" smtClean="0"/>
              <a:t>Some topics/</a:t>
            </a:r>
            <a:r>
              <a:rPr lang="en-US" dirty="0" err="1" smtClean="0"/>
              <a:t>keyphrases</a:t>
            </a:r>
            <a:r>
              <a:rPr lang="en-US" dirty="0" smtClean="0"/>
              <a:t> are noisy or </a:t>
            </a:r>
            <a:r>
              <a:rPr lang="en-US" dirty="0" smtClean="0">
                <a:solidFill>
                  <a:srgbClr val="0070C0"/>
                </a:solidFill>
              </a:rPr>
              <a:t>non-coherent</a:t>
            </a:r>
            <a:r>
              <a:rPr lang="en-US" dirty="0" smtClean="0"/>
              <a:t>. Topics can be improved </a:t>
            </a:r>
            <a:r>
              <a:rPr lang="en-US" dirty="0"/>
              <a:t>with external knowledge such as </a:t>
            </a:r>
            <a:r>
              <a:rPr lang="en-US" dirty="0"/>
              <a:t>W</a:t>
            </a:r>
            <a:r>
              <a:rPr lang="en-US" dirty="0" smtClean="0"/>
              <a:t>iki.  </a:t>
            </a:r>
          </a:p>
          <a:p>
            <a:r>
              <a:rPr lang="en-US" dirty="0" smtClean="0"/>
              <a:t>Alignment </a:t>
            </a:r>
            <a:r>
              <a:rPr lang="en-US" dirty="0"/>
              <a:t>analysis is incomplete </a:t>
            </a:r>
            <a:r>
              <a:rPr lang="en-US" dirty="0" smtClean="0"/>
              <a:t>without understanding </a:t>
            </a:r>
            <a:r>
              <a:rPr lang="en-US" dirty="0"/>
              <a:t>the </a:t>
            </a:r>
            <a:r>
              <a:rPr lang="en-US" dirty="0">
                <a:solidFill>
                  <a:srgbClr val="0070C0"/>
                </a:solidFill>
              </a:rPr>
              <a:t>teaching </a:t>
            </a:r>
            <a:r>
              <a:rPr lang="en-US" dirty="0" smtClean="0">
                <a:solidFill>
                  <a:srgbClr val="0070C0"/>
                </a:solidFill>
              </a:rPr>
              <a:t>activities</a:t>
            </a:r>
            <a:r>
              <a:rPr lang="en-US" dirty="0" smtClean="0"/>
              <a:t>.</a:t>
            </a:r>
          </a:p>
          <a:p>
            <a:r>
              <a:rPr lang="en-US" dirty="0" smtClean="0"/>
              <a:t>Our alignment model can be applied at </a:t>
            </a:r>
            <a:r>
              <a:rPr lang="en-US" dirty="0"/>
              <a:t>the program </a:t>
            </a:r>
            <a:r>
              <a:rPr lang="en-US" dirty="0" smtClean="0"/>
              <a:t>level to measure the </a:t>
            </a:r>
            <a:r>
              <a:rPr lang="en-US" dirty="0" smtClean="0">
                <a:solidFill>
                  <a:srgbClr val="0070C0"/>
                </a:solidFill>
              </a:rPr>
              <a:t>overall curriculum alignment</a:t>
            </a:r>
            <a:r>
              <a:rPr lang="en-US" dirty="0" smtClean="0"/>
              <a:t>.</a:t>
            </a:r>
          </a:p>
          <a:p>
            <a:endParaRPr lang="en-SG" dirty="0"/>
          </a:p>
        </p:txBody>
      </p:sp>
      <p:sp>
        <p:nvSpPr>
          <p:cNvPr id="4" name="Slide Number Placeholder 3"/>
          <p:cNvSpPr>
            <a:spLocks noGrp="1"/>
          </p:cNvSpPr>
          <p:nvPr>
            <p:ph type="sldNum" sz="quarter" idx="10"/>
          </p:nvPr>
        </p:nvSpPr>
        <p:spPr/>
        <p:txBody>
          <a:bodyPr/>
          <a:lstStyle/>
          <a:p>
            <a:fld id="{A1ECC917-0FBB-447E-AA82-30036AF18AB9}" type="slidenum">
              <a:rPr lang="en-US" smtClean="0"/>
              <a:t>25</a:t>
            </a:fld>
            <a:endParaRPr lang="en-US"/>
          </a:p>
        </p:txBody>
      </p:sp>
    </p:spTree>
    <p:extLst>
      <p:ext uri="{BB962C8B-B14F-4D97-AF65-F5344CB8AC3E}">
        <p14:creationId xmlns:p14="http://schemas.microsoft.com/office/powerpoint/2010/main" val="1206937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75" y="2971800"/>
            <a:ext cx="8721725" cy="519112"/>
          </a:xfrm>
        </p:spPr>
        <p:txBody>
          <a:bodyPr/>
          <a:lstStyle/>
          <a:p>
            <a:pPr algn="ctr"/>
            <a:r>
              <a:rPr lang="en-US" dirty="0" smtClean="0"/>
              <a:t>Thank you for your kind attention.</a:t>
            </a:r>
            <a:endParaRPr lang="en-SG" dirty="0"/>
          </a:p>
        </p:txBody>
      </p:sp>
      <p:sp>
        <p:nvSpPr>
          <p:cNvPr id="4" name="Slide Number Placeholder 3"/>
          <p:cNvSpPr>
            <a:spLocks noGrp="1"/>
          </p:cNvSpPr>
          <p:nvPr>
            <p:ph type="sldNum" sz="quarter" idx="10"/>
          </p:nvPr>
        </p:nvSpPr>
        <p:spPr/>
        <p:txBody>
          <a:bodyPr/>
          <a:lstStyle/>
          <a:p>
            <a:fld id="{A1ECC917-0FBB-447E-AA82-30036AF18AB9}" type="slidenum">
              <a:rPr lang="en-US" smtClean="0"/>
              <a:t>26</a:t>
            </a:fld>
            <a:endParaRPr lang="en-US"/>
          </a:p>
        </p:txBody>
      </p:sp>
      <p:sp>
        <p:nvSpPr>
          <p:cNvPr id="5" name="Rectangle 4"/>
          <p:cNvSpPr/>
          <p:nvPr/>
        </p:nvSpPr>
        <p:spPr>
          <a:xfrm>
            <a:off x="1600200" y="4038600"/>
            <a:ext cx="6261651" cy="492443"/>
          </a:xfrm>
          <a:prstGeom prst="rect">
            <a:avLst/>
          </a:prstGeom>
        </p:spPr>
        <p:txBody>
          <a:bodyPr wrap="none">
            <a:spAutoFit/>
          </a:bodyPr>
          <a:lstStyle/>
          <a:p>
            <a:r>
              <a:rPr lang="en-SG" sz="2600" b="1" dirty="0">
                <a:solidFill>
                  <a:srgbClr val="0070C0"/>
                </a:solidFill>
                <a:latin typeface="Bradley Hand ITC" panose="03070402050302030203" pitchFamily="66" charset="0"/>
              </a:rPr>
              <a:t>http://www.mysmu.edu/faculty/swapnag/</a:t>
            </a:r>
          </a:p>
        </p:txBody>
      </p:sp>
    </p:spTree>
    <p:extLst>
      <p:ext uri="{BB962C8B-B14F-4D97-AF65-F5344CB8AC3E}">
        <p14:creationId xmlns:p14="http://schemas.microsoft.com/office/powerpoint/2010/main" val="2620421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SG" dirty="0"/>
          </a:p>
        </p:txBody>
      </p:sp>
      <p:sp>
        <p:nvSpPr>
          <p:cNvPr id="3" name="Content Placeholder 2"/>
          <p:cNvSpPr>
            <a:spLocks noGrp="1"/>
          </p:cNvSpPr>
          <p:nvPr>
            <p:ph idx="1"/>
          </p:nvPr>
        </p:nvSpPr>
        <p:spPr>
          <a:xfrm>
            <a:off x="211138" y="3276600"/>
            <a:ext cx="8704262" cy="3089275"/>
          </a:xfrm>
        </p:spPr>
        <p:txBody>
          <a:bodyPr/>
          <a:lstStyle/>
          <a:p>
            <a:r>
              <a:rPr lang="en-US" altLang="en-US" sz="2000" dirty="0" smtClean="0">
                <a:solidFill>
                  <a:srgbClr val="0070C0"/>
                </a:solidFill>
              </a:rPr>
              <a:t>Competency</a:t>
            </a:r>
          </a:p>
          <a:p>
            <a:pPr lvl="1"/>
            <a:r>
              <a:rPr lang="en-US" altLang="en-US" sz="2000" dirty="0" smtClean="0"/>
              <a:t>an </a:t>
            </a:r>
            <a:r>
              <a:rPr lang="en-US" altLang="en-US" sz="2000" dirty="0"/>
              <a:t>intended effect of the educational program experiences that has been stated </a:t>
            </a:r>
          </a:p>
          <a:p>
            <a:pPr lvl="1"/>
            <a:r>
              <a:rPr lang="en-US" altLang="en-US" sz="2000" dirty="0" smtClean="0"/>
              <a:t>specific</a:t>
            </a:r>
            <a:r>
              <a:rPr lang="en-US" altLang="en-US" sz="2000" dirty="0"/>
              <a:t>, observable, and measurable</a:t>
            </a:r>
            <a:r>
              <a:rPr lang="en-US" altLang="en-US" sz="2000" i="1" dirty="0"/>
              <a:t> </a:t>
            </a:r>
            <a:endParaRPr lang="en-US" altLang="en-US" sz="2000" i="1" dirty="0" smtClean="0"/>
          </a:p>
          <a:p>
            <a:pPr lvl="1"/>
            <a:r>
              <a:rPr lang="en-US" altLang="en-US" sz="2000" dirty="0" err="1" smtClean="0"/>
              <a:t>E.g</a:t>
            </a:r>
            <a:r>
              <a:rPr lang="en-US" altLang="en-US" sz="2000" dirty="0" smtClean="0"/>
              <a:t>: “</a:t>
            </a:r>
            <a:r>
              <a:rPr lang="en-US" sz="2000" i="1" dirty="0" smtClean="0"/>
              <a:t>Create </a:t>
            </a:r>
            <a:r>
              <a:rPr lang="en-US" sz="2000" i="1" dirty="0"/>
              <a:t>and evaluate the business process model for a given real world </a:t>
            </a:r>
            <a:r>
              <a:rPr lang="en-US" sz="2000" i="1" dirty="0" smtClean="0"/>
              <a:t>scenario</a:t>
            </a:r>
            <a:r>
              <a:rPr lang="en-US" sz="2000" dirty="0" smtClean="0"/>
              <a:t>”</a:t>
            </a:r>
            <a:endParaRPr lang="en-US" altLang="en-US" sz="2000" dirty="0"/>
          </a:p>
          <a:p>
            <a:r>
              <a:rPr lang="en-US" sz="2000" dirty="0" smtClean="0">
                <a:solidFill>
                  <a:srgbClr val="0070C0"/>
                </a:solidFill>
              </a:rPr>
              <a:t>Assessment</a:t>
            </a:r>
          </a:p>
          <a:p>
            <a:pPr lvl="1"/>
            <a:r>
              <a:rPr lang="en-SG" sz="2000" dirty="0" smtClean="0"/>
              <a:t>should </a:t>
            </a:r>
            <a:r>
              <a:rPr lang="en-SG" sz="2000" dirty="0"/>
              <a:t>be tailored to a specific </a:t>
            </a:r>
            <a:r>
              <a:rPr lang="en-SG" sz="2000" i="1" dirty="0" smtClean="0"/>
              <a:t>competency </a:t>
            </a:r>
            <a:r>
              <a:rPr lang="en-SG" sz="2000" dirty="0" smtClean="0"/>
              <a:t>and </a:t>
            </a:r>
            <a:r>
              <a:rPr lang="en-SG" sz="2000" dirty="0"/>
              <a:t>should be reliable, valid and fair for that</a:t>
            </a:r>
          </a:p>
        </p:txBody>
      </p:sp>
      <p:graphicFrame>
        <p:nvGraphicFramePr>
          <p:cNvPr id="5" name="Content Placeholder 3"/>
          <p:cNvGraphicFramePr>
            <a:graphicFrameLocks/>
          </p:cNvGraphicFramePr>
          <p:nvPr>
            <p:extLst>
              <p:ext uri="{D42A27DB-BD31-4B8C-83A1-F6EECF244321}">
                <p14:modId xmlns:p14="http://schemas.microsoft.com/office/powerpoint/2010/main" val="907145971"/>
              </p:ext>
            </p:extLst>
          </p:nvPr>
        </p:nvGraphicFramePr>
        <p:xfrm>
          <a:off x="6323550" y="892541"/>
          <a:ext cx="2836862" cy="202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p:nvPr/>
        </p:nvPicPr>
        <p:blipFill>
          <a:blip r:embed="rId7">
            <a:clrChange>
              <a:clrFrom>
                <a:srgbClr val="000000">
                  <a:alpha val="69804"/>
                </a:srgbClr>
              </a:clrFrom>
              <a:clrTo>
                <a:srgbClr val="000000">
                  <a:alpha val="0"/>
                </a:srgbClr>
              </a:clrTo>
            </a:clrChange>
            <a:duotone>
              <a:prstClr val="black"/>
              <a:schemeClr val="tx2">
                <a:tint val="45000"/>
                <a:satMod val="400000"/>
              </a:schemeClr>
            </a:duotone>
          </a:blip>
          <a:srcRect/>
          <a:stretch>
            <a:fillRect/>
          </a:stretch>
        </p:blipFill>
        <p:spPr bwMode="auto">
          <a:xfrm>
            <a:off x="3200400" y="876300"/>
            <a:ext cx="4267200" cy="1790700"/>
          </a:xfrm>
          <a:prstGeom prst="rect">
            <a:avLst/>
          </a:prstGeom>
          <a:noFill/>
        </p:spPr>
      </p:pic>
      <p:sp>
        <p:nvSpPr>
          <p:cNvPr id="7" name="Slide Number Placeholder 6"/>
          <p:cNvSpPr>
            <a:spLocks noGrp="1"/>
          </p:cNvSpPr>
          <p:nvPr>
            <p:ph type="sldNum" sz="quarter" idx="10"/>
          </p:nvPr>
        </p:nvSpPr>
        <p:spPr/>
        <p:txBody>
          <a:bodyPr/>
          <a:lstStyle/>
          <a:p>
            <a:fld id="{A1ECC917-0FBB-447E-AA82-30036AF18AB9}" type="slidenum">
              <a:rPr lang="en-US" smtClean="0"/>
              <a:t>3</a:t>
            </a:fld>
            <a:endParaRPr lang="en-US"/>
          </a:p>
        </p:txBody>
      </p:sp>
      <p:pic>
        <p:nvPicPr>
          <p:cNvPr id="8" name="Picture 7"/>
          <p:cNvPicPr/>
          <p:nvPr/>
        </p:nvPicPr>
        <p:blipFill>
          <a:blip r:embed="rId8"/>
          <a:srcRect/>
          <a:stretch>
            <a:fillRect/>
          </a:stretch>
        </p:blipFill>
        <p:spPr bwMode="auto">
          <a:xfrm>
            <a:off x="-76591" y="892541"/>
            <a:ext cx="3505591" cy="2384059"/>
          </a:xfrm>
          <a:prstGeom prst="rect">
            <a:avLst/>
          </a:prstGeom>
          <a:noFill/>
        </p:spPr>
      </p:pic>
    </p:spTree>
    <p:extLst>
      <p:ext uri="{BB962C8B-B14F-4D97-AF65-F5344CB8AC3E}">
        <p14:creationId xmlns:p14="http://schemas.microsoft.com/office/powerpoint/2010/main" val="145389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Course Alignment?</a:t>
            </a:r>
            <a:endParaRPr lang="en-US" dirty="0"/>
          </a:p>
        </p:txBody>
      </p:sp>
      <p:sp>
        <p:nvSpPr>
          <p:cNvPr id="11" name="TextBox 10"/>
          <p:cNvSpPr txBox="1"/>
          <p:nvPr/>
        </p:nvSpPr>
        <p:spPr>
          <a:xfrm>
            <a:off x="762000" y="6031468"/>
            <a:ext cx="715516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We focus on aligning the competencies and assessments in this </a:t>
            </a:r>
            <a:r>
              <a:rPr lang="en-US" dirty="0" smtClean="0"/>
              <a:t>talk.</a:t>
            </a:r>
            <a:endParaRPr lang="en-US" dirty="0"/>
          </a:p>
        </p:txBody>
      </p:sp>
      <p:sp>
        <p:nvSpPr>
          <p:cNvPr id="12" name="Rectangle 11"/>
          <p:cNvSpPr/>
          <p:nvPr/>
        </p:nvSpPr>
        <p:spPr>
          <a:xfrm>
            <a:off x="1295400" y="4944070"/>
            <a:ext cx="6400800" cy="923330"/>
          </a:xfrm>
          <a:prstGeom prst="rect">
            <a:avLst/>
          </a:prstGeom>
        </p:spPr>
        <p:txBody>
          <a:bodyPr wrap="square">
            <a:spAutoFit/>
          </a:bodyPr>
          <a:lstStyle/>
          <a:p>
            <a:r>
              <a:rPr lang="en-US" b="1" dirty="0" smtClean="0"/>
              <a:t>Instructional activities:</a:t>
            </a:r>
            <a:r>
              <a:rPr lang="en-US" dirty="0" smtClean="0"/>
              <a:t> What kinds of activities in and out of class will </a:t>
            </a:r>
            <a:r>
              <a:rPr lang="en-US" dirty="0" smtClean="0">
                <a:solidFill>
                  <a:srgbClr val="0070C0"/>
                </a:solidFill>
              </a:rPr>
              <a:t>reinforce</a:t>
            </a:r>
            <a:r>
              <a:rPr lang="en-US" dirty="0" smtClean="0"/>
              <a:t> </a:t>
            </a:r>
            <a:r>
              <a:rPr lang="en-US" dirty="0" smtClean="0">
                <a:solidFill>
                  <a:srgbClr val="0070C0"/>
                </a:solidFill>
              </a:rPr>
              <a:t>the</a:t>
            </a:r>
            <a:r>
              <a:rPr lang="en-US" dirty="0" smtClean="0"/>
              <a:t> </a:t>
            </a:r>
            <a:r>
              <a:rPr lang="en-US" dirty="0" smtClean="0">
                <a:solidFill>
                  <a:srgbClr val="0070C0"/>
                </a:solidFill>
              </a:rPr>
              <a:t>learning</a:t>
            </a:r>
            <a:r>
              <a:rPr lang="en-US" dirty="0" smtClean="0"/>
              <a:t> </a:t>
            </a:r>
            <a:r>
              <a:rPr lang="en-US" dirty="0" smtClean="0">
                <a:solidFill>
                  <a:srgbClr val="0070C0"/>
                </a:solidFill>
              </a:rPr>
              <a:t>objectives</a:t>
            </a:r>
            <a:r>
              <a:rPr lang="en-US" dirty="0" smtClean="0"/>
              <a:t> and prepare students for assessments?</a:t>
            </a:r>
            <a:endParaRPr lang="en-US" dirty="0"/>
          </a:p>
        </p:txBody>
      </p:sp>
      <p:sp>
        <p:nvSpPr>
          <p:cNvPr id="13" name="Rectangle 12"/>
          <p:cNvSpPr/>
          <p:nvPr/>
        </p:nvSpPr>
        <p:spPr>
          <a:xfrm>
            <a:off x="4343400" y="1143000"/>
            <a:ext cx="4572000" cy="923330"/>
          </a:xfrm>
          <a:prstGeom prst="rect">
            <a:avLst/>
          </a:prstGeom>
        </p:spPr>
        <p:txBody>
          <a:bodyPr>
            <a:spAutoFit/>
          </a:bodyPr>
          <a:lstStyle/>
          <a:p>
            <a:r>
              <a:rPr lang="en-US" b="1" dirty="0" smtClean="0"/>
              <a:t>Assessments:</a:t>
            </a:r>
            <a:r>
              <a:rPr lang="en-US" dirty="0" smtClean="0"/>
              <a:t> What kinds of tasks will reveal </a:t>
            </a:r>
            <a:r>
              <a:rPr lang="en-US" dirty="0" smtClean="0">
                <a:solidFill>
                  <a:srgbClr val="0070C0"/>
                </a:solidFill>
              </a:rPr>
              <a:t>whether students have achieved</a:t>
            </a:r>
            <a:r>
              <a:rPr lang="en-US" dirty="0" smtClean="0"/>
              <a:t> the learning objectives I have identified?</a:t>
            </a:r>
            <a:endParaRPr lang="en-US" dirty="0"/>
          </a:p>
        </p:txBody>
      </p:sp>
      <p:sp>
        <p:nvSpPr>
          <p:cNvPr id="14" name="Rectangle 13"/>
          <p:cNvSpPr/>
          <p:nvPr/>
        </p:nvSpPr>
        <p:spPr>
          <a:xfrm>
            <a:off x="-76200" y="1219200"/>
            <a:ext cx="4572000" cy="923330"/>
          </a:xfrm>
          <a:prstGeom prst="rect">
            <a:avLst/>
          </a:prstGeom>
        </p:spPr>
        <p:txBody>
          <a:bodyPr>
            <a:spAutoFit/>
          </a:bodyPr>
          <a:lstStyle/>
          <a:p>
            <a:r>
              <a:rPr lang="en-US" b="1" dirty="0" smtClean="0"/>
              <a:t>Learning objectives:</a:t>
            </a:r>
            <a:r>
              <a:rPr lang="en-US" dirty="0" smtClean="0"/>
              <a:t> What do I want </a:t>
            </a:r>
            <a:r>
              <a:rPr lang="en-US" dirty="0" smtClean="0">
                <a:solidFill>
                  <a:srgbClr val="0070C0"/>
                </a:solidFill>
              </a:rPr>
              <a:t>students to know </a:t>
            </a:r>
            <a:r>
              <a:rPr lang="en-US" dirty="0" smtClean="0"/>
              <a:t>how to do when they leave this course?</a:t>
            </a:r>
            <a:endParaRPr lang="en-US" dirty="0"/>
          </a:p>
        </p:txBody>
      </p:sp>
      <p:sp>
        <p:nvSpPr>
          <p:cNvPr id="15" name="Slide Number Placeholder 14"/>
          <p:cNvSpPr>
            <a:spLocks noGrp="1"/>
          </p:cNvSpPr>
          <p:nvPr>
            <p:ph type="sldNum" sz="quarter" idx="10"/>
          </p:nvPr>
        </p:nvSpPr>
        <p:spPr/>
        <p:txBody>
          <a:bodyPr/>
          <a:lstStyle/>
          <a:p>
            <a:fld id="{A1ECC917-0FBB-447E-AA82-30036AF18AB9}" type="slidenum">
              <a:rPr lang="en-US" smtClean="0"/>
              <a:t>4</a:t>
            </a:fld>
            <a:endParaRPr lang="en-US"/>
          </a:p>
        </p:txBody>
      </p:sp>
      <p:graphicFrame>
        <p:nvGraphicFramePr>
          <p:cNvPr id="16" name="Diagram 15"/>
          <p:cNvGraphicFramePr/>
          <p:nvPr>
            <p:extLst>
              <p:ext uri="{D42A27DB-BD31-4B8C-83A1-F6EECF244321}">
                <p14:modId xmlns:p14="http://schemas.microsoft.com/office/powerpoint/2010/main" val="808850942"/>
              </p:ext>
            </p:extLst>
          </p:nvPr>
        </p:nvGraphicFramePr>
        <p:xfrm>
          <a:off x="749300" y="1351278"/>
          <a:ext cx="7467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79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a:t>
            </a:r>
            <a:endParaRPr lang="en-US" dirty="0"/>
          </a:p>
        </p:txBody>
      </p:sp>
      <p:sp>
        <p:nvSpPr>
          <p:cNvPr id="3" name="Content Placeholder 2"/>
          <p:cNvSpPr>
            <a:spLocks noGrp="1"/>
          </p:cNvSpPr>
          <p:nvPr>
            <p:ph idx="1"/>
          </p:nvPr>
        </p:nvSpPr>
        <p:spPr/>
        <p:txBody>
          <a:bodyPr/>
          <a:lstStyle/>
          <a:p>
            <a:r>
              <a:rPr lang="en-US" sz="2200" dirty="0" smtClean="0"/>
              <a:t>Enabling teachers to provide students with the </a:t>
            </a:r>
          </a:p>
          <a:p>
            <a:pPr marL="0" indent="0">
              <a:buNone/>
            </a:pPr>
            <a:r>
              <a:rPr lang="en-US" sz="2200" dirty="0" smtClean="0"/>
              <a:t>    opportunities for </a:t>
            </a:r>
            <a:r>
              <a:rPr lang="en-US" sz="2200" dirty="0" smtClean="0">
                <a:solidFill>
                  <a:srgbClr val="0070C0"/>
                </a:solidFill>
              </a:rPr>
              <a:t>learn</a:t>
            </a:r>
            <a:r>
              <a:rPr lang="en-US" sz="2200" dirty="0" smtClean="0"/>
              <a:t> and </a:t>
            </a:r>
            <a:r>
              <a:rPr lang="en-US" sz="2200" dirty="0" smtClean="0">
                <a:solidFill>
                  <a:srgbClr val="0070C0"/>
                </a:solidFill>
              </a:rPr>
              <a:t>practice</a:t>
            </a:r>
          </a:p>
          <a:p>
            <a:pPr marL="0" indent="0">
              <a:buNone/>
            </a:pPr>
            <a:endParaRPr lang="en-US" sz="2200" dirty="0" smtClean="0"/>
          </a:p>
          <a:p>
            <a:r>
              <a:rPr lang="en-US" sz="2200" dirty="0" smtClean="0"/>
              <a:t>Enabling students to </a:t>
            </a:r>
            <a:r>
              <a:rPr lang="en-US" sz="2200" dirty="0" smtClean="0">
                <a:solidFill>
                  <a:srgbClr val="0070C0"/>
                </a:solidFill>
              </a:rPr>
              <a:t>focus their efforts </a:t>
            </a:r>
            <a:r>
              <a:rPr lang="en-US" sz="2200" dirty="0" smtClean="0"/>
              <a:t>on activities for “good grades” which are more likely to translate into “good learning”. </a:t>
            </a:r>
          </a:p>
          <a:p>
            <a:endParaRPr lang="en-US" sz="2200" dirty="0"/>
          </a:p>
          <a:p>
            <a:endParaRPr lang="en-US" sz="2200" dirty="0" smtClean="0"/>
          </a:p>
          <a:p>
            <a:endParaRPr lang="en-US" sz="2200" dirty="0" smtClean="0"/>
          </a:p>
          <a:p>
            <a:r>
              <a:rPr lang="en-US" sz="2200" dirty="0" smtClean="0">
                <a:solidFill>
                  <a:srgbClr val="0070C0"/>
                </a:solidFill>
              </a:rPr>
              <a:t>Suggesting assessment</a:t>
            </a:r>
            <a:r>
              <a:rPr lang="en-US" sz="2200" dirty="0" smtClean="0"/>
              <a:t> questions to the teaching staff.</a:t>
            </a:r>
          </a:p>
          <a:p>
            <a:endParaRPr lang="en-US" sz="2200" dirty="0" smtClean="0"/>
          </a:p>
          <a:p>
            <a:endParaRPr lang="en-US" sz="2200" dirty="0" smtClean="0"/>
          </a:p>
          <a:p>
            <a:r>
              <a:rPr lang="en-US" sz="2200" dirty="0" smtClean="0"/>
              <a:t>Discovering the </a:t>
            </a:r>
            <a:r>
              <a:rPr lang="en-US" sz="2200" dirty="0" smtClean="0">
                <a:solidFill>
                  <a:srgbClr val="0070C0"/>
                </a:solidFill>
              </a:rPr>
              <a:t>gaps</a:t>
            </a:r>
            <a:r>
              <a:rPr lang="en-US" sz="2200" dirty="0" smtClean="0"/>
              <a:t> in the overall </a:t>
            </a:r>
          </a:p>
          <a:p>
            <a:pPr marL="0" indent="0">
              <a:buNone/>
            </a:pPr>
            <a:r>
              <a:rPr lang="en-US" sz="2200" dirty="0"/>
              <a:t> </a:t>
            </a:r>
            <a:r>
              <a:rPr lang="en-US" sz="2200" dirty="0" smtClean="0"/>
              <a:t>   </a:t>
            </a:r>
            <a:r>
              <a:rPr lang="en-US" sz="2200" dirty="0" smtClean="0"/>
              <a:t>curriculum.</a:t>
            </a:r>
            <a:endParaRPr lang="en-US" sz="2200" dirty="0" smtClean="0"/>
          </a:p>
        </p:txBody>
      </p:sp>
      <p:sp>
        <p:nvSpPr>
          <p:cNvPr id="6" name="AutoShape 2" descr="data:image/jpeg;base64,/9j/4AAQSkZJRgABAQAAAQABAAD/2wCEAAkGBxQTEhUUEhQVFhUUFhYVGBcXFBgUFBUXGBUYHBUXGRUaHCggGB0mHBYUIjEhJiktLi4uFx8zODMsNygtLi0BCgoKDg0OGxAQGy8kICY3MC0vLTQ0LSwsLCwvLCwsLCw0LC0sLCwsLCwsLCwsLDQsLCwsLCwsLCwsLCwsLCwsLP/AABEIAMsA+AMBEQACEQEDEQH/xAAbAAEAAQUBAAAAAAAAAAAAAAAABQECBAYHA//EAEUQAAIBAgMEBwUEBgoBBQAAAAECAAMRBBIhBQYxURMiQWFxgZEHFDKh0UJSk8Fic5KxsvAjJDNDU3KCouHxNBYXs8LS/8QAGwEBAAIDAQEAAAAAAAAAAAAAAAQFAQIDBgf/xAA5EQACAQIEAwQJAwQCAwEAAAAAAQIDEQQSITEFQVETYXGRBiIygaGxwdHwFELhNFJy8RWCM5LCI//aAAwDAQACEQMRAD8A7jAEAQBAEAQBAEAQBAEAQBAEAQBAKEwCGXezBlivToCDa5uF8mIsfWcu3p7XJ74Zi8ubs39fLclaGJRxdGVhzUhh6idE09iFOEoO0lbxPWZNRAEAQBAEAQBAEAQBAEAQBAEAQBAEAQBAEAQBAEAQBAEAQDQPaBvPa+GonXhVYHh+gO/n6SHia1vUXvPS8E4ZmaxFRaftX1+xzy8gHrUrF1KoVN1JB5g2PqJlO2xrOCkrNXJnZ28mNVlWnWdiSAFa1S55dYEzrCrUvZMrcRwzBOLlOCVt7afLQ3d9u4qkCXFCqi5szqxphQigkmxcasSoGhJHASb2k1vZnmFhMLVdoOUW7WT1vd/9eWrexbg/aLh2/tEqUz4B19VN/lNY4uD30O9X0exMPYal8PmrfEnMHvJhatslemSewtkb9lrGdo1YS2ZW1eH4ql7dN/Nea0JUNOhDKwBAEAQBAEAQBAEAQBAKFoBWAIAgCAIAgCAIAgCAavvvvL7smRD/AEzjT9Afe8eX/Ej162RWW5b8J4a8VUzS9hb9/d9zkzsSbnifnK3c91GKgrLYsmDcuCnkde7jFjVyja9za9gYRMPkq1GXpKmY01cvTXogpFRswpsNc3aLW1uLyXSioWk93ty0PO8QrzxV6VNerH2mrN5r6K11tblz0I7eTaFNv6GgirTVukOVukDVCLEq+YgixHADXiNJzrTT9WOxN4bhai//AGrNuTVlpay71Za+ehCXnAtxBhk5udjaiYqitNiAzgMoPVZSbNccO2952oSamkiq4tQpTw05TWqV0+dzs8tTwIgCAIAgCAIAgCAIBRoBRVgF0AQBAEA861dVF2YKOZIA+cw2luZjFydoq5A43fDDpfK3SEEr1bBSw7MzWB8rzlKvBbFjS4ViJ+0svj08EX7D3pp4hshBpubgKxGpHEXHb2+EU6ynpsYxfDauHWa911RPzsVwgERvLtxMJRLtqxuEXtZvoO0znVqKnG7JmBwU8XVyR25vovzY4zjsY9ao1SobsxuT+Q5ASplNyd2fQqFCFCmqcFZI8Jrc7FYuY0RM7I2e1VgMrsgsjlCisL8AvSEKxNrgakgd9p3pxcmVOLxMaMb3Sb1V7tPxtdq3Xa/mbFtrGJhqdOqis9Z1KU6tRAlVQoA662QnqntUjhrJNSappNb8n+W+RT4OhUxdWVKTSgneUU217neS37zQwJAPXiAVgxY232ebOLV0qEadY+i6fNgfOS8LT1zHm+PYtKDorf8Ak6peWB5AAwC6AIAgCAIAgCAUJgFAIBdAEA8MXjEpDNUdUXmzBR85hyS3N6dOdR5YJt92prG0vaBhqelPNVP6Iyr+035AyPPFQW2pcUOAYqprO0V37+S+rRqu0t/8VUuKeWkP0Rmf9ptPQCRpYqb20LvD+j2Gp61G5PyXkvua5UxztUWpUdnYG92Yse8C/CcHNt3ZbLDU4U3CnFJd2hl1AjcGTL1iMxsVz8bpbUg8JvoyPHPHk76e+3eeGJxlyChIIYNfgQVACnx0v5iayl0OtKho1Pa1reLuzpO5W9gxKilVIFYDQ8BUHMd/Mecn0K+dWe55Di3CnhZdpT1h8n0NukkpTivtO2qRtB0e5VEphe4FQx08SZWYu/aHt/R9QWF03bdzXaWMRuDDz0kUvTIXXhMmG0lc92OQED4jx+fdw/4mz9U4Jdq7vY2zZm2KFPD5MPVFKrZWBrU3INUH+kYkF0sV0AABHOS4VYKNouz7+p57E4HEVMR2leGaOq9Vr2eS/a9Hq7t36Gq7QxzVnLva5toLhRp2Ak25yJObm7s9DhsNDDwyQ/kx5qdykwZPSjSzG3Z2zaKuzlVqZI3Oubp4UIEHatFWbxqtmt5ZJbU1ZJHz/HVHUnKb5tr/ANdPqbEZ1IAtALoAgCAIAgCAIBQCAVgGpbc38o0HamitVdSQbWVARxBY8fIGRqmJjF2WrLrB8Dr4iKnJqMX73bw+7RqO0t+sVU+ErSU9iC7ebNf5WkaWJm9tC9w/AcLD205Pv28l9bmtYisztmdmdubEsfUyM23qy5p0oU1lgkl3aHnB0KiDDdi+hRLsqILsxCgXAuToBc6cZlK7sjSpUjTg5z0S1Njw2556QUqtemlU2tTRHrsL8C+WwQd5NpIWGd7N6+ZTVOOLJ2lOm3Hq2o+W9zL2PsTCVRVw9RWOKolgTTqa1QDxphurcadUib06dN3g/aRFxWPxlPJiINdnK2jXs9ztr77mTtQ4avRDrilXE4cdV3BoVGC8EdTxYH7QGh7NTMzySjfNqvcccN+poVXCVJunPdL1kr80+nc3tzvqT25m9i4lRTqkLXA4cBUA+0vfzHn4daFdTVnuQeK8KlhZZ4awfw7n9Pucq9sRttN++nSP+235TliV6xZcFqWoW72e2C3EOQdK7ByASFAstxw14zaOETWrOFX0hnGdqcVbv5/b4kZtbZ1XBi18yseq44X00ZT22B8bzhVoOmWuC4nDGPo1y+zI2ltVhxsf3yO0XCmjNXaa9txftmGjKlcyqeIVuDD+e6Bqj0vBskJgEnhcOQgYjRiRf98kwg1G5UYnEqVV01ulc6huY7PSeq/GpU0twCqqqoHhYyfSu1dnkeIRUKipx2S+LbZsM6kAQBAEAQBAKEQCsAQBAEA4Zt7BGlXqKex2HjqbHzGsqK0csmfReH4hVqEWuiI+85XJ1ihgGy4PdFiiVK1TKtWxRaSNXqOPBRZeI1JtJEcO9HJ/UpK3GoqUoUo3a3cmopeerLKOzPd8fQSojdG9RMoq5CzKxyjOqkga628OEKGSqk1oZni/1OBqSjJZkne10lbXS+uxPbw0MCzumJenTrZyFbDhiQv2OlW2UHLlv28rTvVjSvaWj7iqwE8fGClQTlC20rWvzyu99/5RhbS3qZaPQrXd61JlyV6QypUXlUDa3A5XB0N+Imk69o5VLVc1zJOG4TnrdrKmlB3vF7p91uXjbmrbMhMbvLiKoXOy5kIK1BTVatxycC48rTjKvOW/8lpS4VhqTeROz5Xbj5c/fcialQsSzEkk3JJuSTxuTxnFu7uWMYRjHKloEcqQykqykEEGxUjgQYvrdGJQU4uMldMit+8bUxNda7gX6NKbFeBZSdbdl7jzkrte033KNYH9JdR9lvTu7v5OnbrbZpY6gpVlGIRQtWnexuBqyjtU8b9l7SfTmpI8ri8LKjN6eryZHb8IqYWp0thcWXmXv1beevlMV7ZHc34ap/qYZff4czkxMrGj3CmSeydnviHp0U4uSbngABqfIKZtGDk1FHCvio0ISqy5fnzN1/8Ab9cv9q+bnZbelr/OS/0cbblCvSKspewre81XbGArYRwrHjfKR8LAd3YeFx3yFVoum7M9HgeI08VDNHluuaPfZOIZwc3YR2eM0iiTVqWtY6TtXZeWkiAa0aSDTtq1WH5gn/UJZOHqpdPmzxlLEt1XUv7Tb/6xVzcd18PkwtFe3LmPixLfnOtNWikVuLqdpWlL800JSbkcQBAEAQBAEAQBAEAQDn2/OxC1WpUX7iuRztdWPkApkWvSzXZfcJx/ZZYPa7X289TQqFTo3ViqvlYEqwurAdhHIyuTyyuewqR7ak4ptX5rdd5tW2N2/eCmJwQXoawLMCyotFh8V78Be+g4EHsMlToZ3np7P4FDg+KfpVLD4u+aOi5uS5fnTwK4HbCYOm2GqVunpspIOGcq1J82qCpcXU8bjgb6axGoqayN3XdyNa2DqY2osRThkkn++1pLrbXXx3010IjFbeWxXD4elRBKtnI6WuWVgysardtwDOTrf2q3xfmWNLhsr3r1HLlb2Y2as1ZdxE4iuzsXdizMblibk+c4uTbuyxp0oUoqEFZLkWCEjZ6bFCYMoTBkQCysFsQ1rHQ34eEymauOZWexp1cGnUYKSCjaEGxFu+SYu6uUlWEYzcVqi7EY2pUN6ju5HAsxYj1My23uKcYw9lJFKZ58P54TWx1zE5u5tj3XE0KxF0W4YDtVrhrczY38RNoSyyTOGKo/qKM6fN/M7lQ6OvTFXDutSm2oIPDuPI9x1EsoyUldHjalOdOWWaszQfae6LSRGt0hcFRfUAA3J7tbSNi2sti64DGfbuS2tqa3uwAuUsL9cEjuFrj5GQoKx6TEtyTS6HU8HjulQv8AaY1a5XjYkijh0Pj+9byfGV1f3/RHlK1Ds5ZOStH/AOpM3WhTyqFHAAD0E77FU3d3L4MCAIAgCAIAgCAIAgCARW22CGlUa2UN0b34ZKmn8Yp+V5rLSzO9FOScVvuvFfxc5RvFs3oq9SmPsMbf5TqvyIlbXp2bPa8LxfaUo3/GRJqHLluct75bnLfnl4X4ayPd2sWqpxzZ7a9efmWzBuUgFZkwIMpWAmDD0PCtilXtueQ1g27zCbG1H0pIx55VLEek3jCUtjhVxFKkrzaXjoW4XBs/WckEG1iNbjje/CY2ZunninfR9CzFbBzsWz2LG/w3/OdFVtyIc8Dmd0zGO7z9jqfUTPaI5vBzWzR5vsaryFu4/WO0iP0lRdD1GCqAWKG3kZtnj1OLw9VO9hSWtSJNM1aZPEoWW/mJlStszEqTkvXhf3GNXL3LOSzHiWJJ8STreavqdKbS9VK3wNl2BTOVQNSR6kn/AJmYrkjWrUSTb2R0T2c4NmqVHPwJluPvOL5fQEnxK8pJoRd2UXF6sckUt38v5+50WSygEAQBAEAQBAEAQBAEAQDB23hOloVKfayEDxtdfmBNZK6aOtCp2dSMujOS4/GNVIL6sFVb9rBeBPf390hSebc9VQgqS9Tx8yIxNEqSCLdxkScHF2L3DV41YKSdzxmhJLlEyjVsVbLqxA/f6QYi76LUwK+01Hwi/efpMXOmXqzEXGlzY6kkADguvObJHGpUyrT+TM2RgWxFYUS1gLlrC1kFrgeNwPOSKVPPKxU47GLD0nUSu+Xj/B0b3Onh6DZVCpTUtYdwv5nSWLy046cjxy7TFV0pO8pO3n9DRKV7a8TqfE6n5mUl77n0pRUVlWy08i+ZAgWKTBkQCqmZNWihF+OswbIuosVIKnKRwI0I9JlSa1RpOlCayySaJHZu38TQGWlVKrctaysCTxJuDOka047MhV+G4WrrOGvvR1LczbpxdDM4AdGKNbQEgAhgOy9+EsqFXtI3Z43imBWEr5IvRq6+xPzsVogFAYBWAIAgCAIAgCAW3gFQYByfebZJo1ah+wajAfo3GZR+yflIdSFtT0uCxKqRUXul58j23hwIq4SjilGoAp1Lcxpc/wCoH9oTFaOeCkbcNrvD4qVB7PVfnh8jUadh8Qv529ZBSPTzqXXquxhVcdUqNkojS4UBRqTy5mNW7Iy3SpRz1PibFs/cCvUXNWqinf7AXOfBjcC/rJcMHJr1nYocT6R0oytSi5W5vTy3+hA7zbq1MG6XYOjnqta2o4grf89Zzq0HTaJWC4rDFxlpZrdERisXa4BBLcSLWtwH/R8+NhpckKN9+Rkbp7bXC189RSyMMrW+Iaghhz4fOdqNTJK7IHEsK8TSyxeq1RuW2d78PXpGhQDlny5mK2AUMCRqb3NraDnOmJrxcMq5kPg/C6tPEqpU/br79kQQkA9WCYAmDJnUsCNM2YsRfKgFwOwknQTooESWIeuW1urPPFYXKLqTYGxDCzLfhfmO+YlGxvSrOTtL+GYs0JAgCACYMWOm+yof1er+tP8ACsssH7DPG+kf9RHw+rN3ks88WW1gFwEArAEAQBAEAQChgFIBVYBr+8WA6QuhGlenZTyrU7sv7S//ABznNX0/LkvDVezan/a9f8Xv+d5pm7OOU062Fqmy1lbIToFqAaeth5qOc4U3o4vmXGMpNTjXhvHfwNReRD0Cd0TfsswKmrWc2LUyFUdozZrn/aB6yRg4q7ZUekVeWSEFs9X325fE6pSw9+4SwPJnK/a3t9GdMPSIJpEs5FjlbgFvzGpPiOREg4qonaKPTcEwklF1paJ6LwInYG4xqKHxBZb6hF0b/UezwHrFPDXV5GMbxrLJwoK/f9iu+O51Ohh+npFhlYAqTcEEgXHbe5EzWoRjHMjTh/E6tar2dTW5r271HRnPh/PpIM9z1WGVoX6/Q6ngMDTC4Km6KVShWxtbMoN1I/ow3Mdbh+jJcIK0U+9s81iMRUlKvUg3dyjTj9beXxMuhu5hunapVpr0dZFalSU5QqrSVqtSykWAYhR3t3zdUYZnJrR7fU4S4piuwjThJ5ot5pb3bdktfP8A0Ruyt26VTDUahoO7Vi7HJXWmaaZ+p1XNm6v7pyhQi4KVr3JmK4pWp4idNTSUbbxvd212XUyDu3TqPictR3p02ogdEA7k2OdSNAQAV4W7Zt2EW5a6HP8A5OrShSvFKTUt9F3P5/Awtr7tsvQpSJdq+ZFV1NNxlbMSwJ4KO2aVKDVktbknC8UhPPOorKGrs7rXTTvbI2puu/WFKth6zoCWp06l6gA+KwIF7Tm8O+TTJseMU9O0hKCeza0IzF7PqU1pu4GWsudCCCCNL8OBFxp3zlKDik3zJtHF0qspxi9YuzPV9jYgEr0FS6gEgIWIDXy3y3tex9Jl0p9DWOPw0kn2i177bb7mJVoMhs6sp5MpU+hmjTW5IhUhNXg0/B3Om+y0f1ep+tP8KyywnsM8b6Rf1MfD6s3Im8lFAVAgFYAgCAIAgCAIAgCAIB4YzDiohU6cCCOKkG6sO8EA+Uw1czGWV3OL7WoOlaolUDOGN7Cw1N7gcje48ZAkmm0z1+HnGdKLhsRtbjOctyfTehZs7HVKFTpKLZWOh5N3EdszCTi7o5YmjCvDLUV18iQ2tvljKtPIK3R30ORcp7eD3uOzh3906SrTkrXIVHhuGpyzZb+L+mxrGyMOFxFJqpBUOCTfv0Jv32vOdOPrpsmY2o5Yecae9vz4bHZKD01XO7qqAXLEgC3idJaNpas8RGEpPKldnPd/d51xZXDYbWkri7f4j8FC37NeJ4nuEh1qud5YnocBgnh06tTe23REbg6ORAvKV8nqz11KNoJGWuIcXs7C65D1jqv3TrqvdwjM+ph0ab3it77c+viZC7Wr/wCK39kaOtjakeKC40Gg4a6CbKrLr3HCWBw/9i3ze/r+aHnjsY9Vaa1LEUUFNBlAsv5nhrMTk5WT5G+Hw9OjKUofud33s98PtZ0w5oJ1Qaoq51Yq9woAGnZoDNo1XGGVHKpgKdTEKvPXS1nt4kr/AOqz09DEGnerTU06pzWWspFr2t1W1JnX9T6ylbXmQP8AhrUalBT9WTvHTWL8ea5cup6bP2ngsO5r4dcQatmCJUyCnTLC2rDUgcO384hOlB5o3uaYjCY7EwVGs4KOl2r3dvgem7u1sOMOqYokthahrUhY3qXUnJwt8Zv6cptSqQy+vy1Rzx+DxP6hyw60qLLLu7/L6mZuztE1aeLd2Q1q1Wm2U4g4ckLr1XHWAA0HO1jNqM8yk3u++xH4lhVRqUoQTyxT1y5te9PTX4bkVvp0melnV1GVsubEDEX1GYhuIHw8ZyxN7q/zuWHBuzyzyNN6XtHL1tp57G3ezBf6s/60/wACyVhPYZSekLvil4fVm5ASUUJWAIAgCAIAgCAIAgCAIAgGq75bMGaniwL9CQKo+9SOjHvygnyJ5TlUjqpdCfg6ryyoP923j/Jz7ezZXu9coPgazoeN1bs8jceUiVoZZaHouHYntqV3vs/E12tOaJrLsJgqlZstNSzd3ADvPATaMXJ2RHrVoUY5puyJLE7n4lUL2RsoJKqxLWHHQix9Z2dCaVyBHilCcsuq72a4QD4TkTWxhhaorKBcHSYk8qub0qfazUHt+MlwthIpepiYMlZnY13Ebi1thMGQBAbsLzJi3UGYMq5S0GQqgTJrudU9l/8A4r/rW/gSWWE9g8T6Q/1S/wAfqzcZKKIQBAEAQBAEAQBAEAQBAEAtdQQQRcEWI5iAc33+wwSjTpk9ei2WmTxegwNvEqVVT5H7Ui116ti+4VNuq5cnv3P+fzY53XkVF/I6juvs1adFAoBJAZj95iNTLKnBRjY8XjK8q1Vyl4LuRk7z7Up4WgxYg1HBVF7SbfuHaYqTUUZwmGlWnZbc2cboYd6hy01LHkBe3jy85BjFy2PTVa0KavN2JGtsKpQKGrYFrnKNbAW4nxPZyM0xEHBJMkcIrxrynKK0Wnn/AKL7yKXggblIMiAVgxogZlmFrqUmDYQCsya7iYMnVPZh/wCI361v4ElphPYPEekP9Wv8V82bhJJRCAIAgCAIAgCAIAgCAIAgCAQW+GxPeqBAH9Il2Q99tV8CNPG3Kc6kMyJeCxPYVU+T0f53HEMQLaHs08JXnsm7q5K7DxONYZMMz5RpeylV7szD5SRTdVq0SpxcMFCWeolfpz8kbJgdw3qN0mLqM7HiLn0LHU/Kdo0OctStqcSklkorKvibbgtj06QtTQKO4TuklsV0pOTvJ3ZqHtDo2qUjzRh6MP8A9SDjFdo9L6P1MsZrvRqeUDt1kLKek7ZMpl75jKzdVYlMsxZm2eIymLGcyKGYCXMTIegmDImTG4mDJSDJ1f2ZD+qH9a38KS0wn/jPDekH9X7l9TbpJKMQBAEAQBAEAQBAEAQBAEAQBAIXH7q4Ss/SVKKlzqTwzHmw4E95mjpxbvYkRxdeMMkZuxI4fAU0ACKAByE3OFz16ITNxc83owDRPaZQslFu0M6+oU//AFkXFLRF7wOXryXgaju9sr3qutLNlBuWPaAONu/UDzkWlDPKxeY7FfpqLqWu9l4nSsNuNhAtjTLHmzvf5ED5ScqFNcjy8uLYtu+a3uRF7Z9nlMqTh2KMOCscyHz+IeOvhOc8NF+ySsPxyrF2qq68n9mc8xVFqbMjAhlNmB4g/wA8JCcbOzPT0qqqRU4vR7HjnMxZHTMxmmMpuqjPSmhJy5SW5AEn0EZDV17LM3oVr4dk+NHX/MpX94mHBrc2hiqctItPwaPOa5Tr2qLkXwP88Ysw6kdzrns9wxTBofvsz/Ow/hlpho2pnheNVe0xcu6yNlncqhAEAQBAEAQBAEAQCjQC0CAXwBAEAQBAKXgAQDTfahR/qqN92svzRx9JwxOsC34LK2It3fY5zsvaD0Kq1afxKe3gR2g9xkKEnB3R6bEUI16bpz2Z1HZO/OFqqM7dE9tQ+i+T8LeNvCToV4S30PK4jhOIpP1VmXd9t/zczMZvVhEUk16bdyuHJ8luZu6sFzOEMBiZuypv3q3zOT7f2l0+IeqBYMRYdtgABf0lfVnnk2euwWHdChGnJ6r66kcZzJZmKijLmAGlufieVx+fdpvoR3KTTyu52rZWzqVJAtIALYa8S2nEntPfLOKUVZHh61WdWTlN6/Iy6lEEEEXB7DqPSZuc07ao5lv/ALv06NqtIBMzWZBouvBgOzhwkPEUor1kel4Pj6lSTo1HfTR8/A1GkL6Difn3SKX7aSuzuuzML0VGnTH2EVfQWlrFWSR8+rVHUqSm+bbMm8ycwDAKwBAEAQBAEAQATALRrALoAgCAIAgFDALYBVYBrftFp3wNQ/damf8AeB+c41/YLHhUrYqPv+RyGV57G4Jg2RSDJve4+6dGvS6etd7sQEuVUBTa5tqTcGSqFGMo5pHnuJ8Tq0qvZU9Lc+eptNbc/BsLdAo71LKfUGSHRpvkVMeJYqLvnZpO+O6Pu4NWkxancZgfiS5te44i9u/xkatQyrMti84bxTtmqVRWfJ9TG3f30r4ZQhAq0xoFYkMo5K/LuIPlNKdeUVbdHbF8Jo15Z16svg/cbA3tLW2lBr/5xb1t+U7fql0K7/gZ31mreBqG3tv1MUwL2VQbhRqPEk8TI9SrKe5cYLh9LC3cdW+Z6bpYTpcXRXszhj4J1j/DFKN5ozxGr2eGnLut56Ha5ZHhy0wCkAvgCAIAgCAIAgFtoBdAEAQBAEAQBAKWgFYBDb4082CrjkhP7JB/Kc6q9RkrBSy4iD7zjeCwxq1EpqQM7BbngLm1z9JXxjmdj2VSqqVN1HyVzpeF9nmGC2c1HPPNl9AB9ZNWGhzPNT41iW/Vsl4Ebtj2dAKWw9Q3+5UsQe4MALed5pPCr9rJOH45K9q0dOq+3+iB3e3hq4EuhFwG61JtCCLA5T2H5ad95yp1XT0ZYYzA08Zaafg/ubhh/aLhiOstVTyyhvmDO6xMOZTy4HiU9Gn7zXN7N8xiENKkpCHiWsCRyABPqZyq4hSWVFhgOEOjUVSo9Vsl9fz3moBb6jUfu8ZGLxyS3KX5QZt1Agwb17L8HetUqfcQKPFz9FPrJOGWrZQ8dq2pxh1d/L/Z0uTTzItAEAQBAEAQChgFYAgCAIAgCAIAgCAIAgCAeGPwwq03ptwdWQ+DAg/vmGrqxtCbhJSXLU47j91cXQf+ydgpur0+sDY6MLajzEgSozT0R66jxLDVI+tK3VP8sbLszf6pSULjKFTTTOq5SfFGsPQ+U7RryXtora3CadR3w9ReF7/FX+PmZ2L9o2Hy9RajN2DKB6kmbPFQWxxhwTEN2bSOb7QxhrVXqNYM7X04dw9ANZDlLNJtnpqFFUKUaa2RjTU7k/uRQovi0WuAVIOUN8LPplB56ZtOYE60FFz9YruKzqww7dLuv1t+WOyUqKqLAAAdg0HpLE8W3fVkJvFu9Qroc6ANbRwAHB8e3wM0nSjPdEzDY6th5Xi9OnI47Up5WK3vlJFxwNja8rGrOx7WMs0VLqdV9m2EyYXOeNRyfJeqPmG9ZPw8bQueT4xVz4jL0VvqbZO5VCAIAgCAIAgCAIAgCAIAgCAIAgCAIAgCAIAgFrIDxEAwcTsTD1Pjo028UU/lMOKe6OsK9WHsya97IzEbj4J/7nL/AJWZfkDac3RpvkSocTxUdp+dn8yMxXs3w7fBUqr5qw+a3+c0eGgyTDjeIjuk/wA7mRuI9mb/AN3iB/qQg+oP5TR4XoyTDj398Pj/AAZVDZ216AslWnVUcAxzH1YA/ObKNaOzucZ1+G1XeUHF9359CM2zV2s4K1KbBe3olXXzUlprN13p8iRh48Li7p699/tY13B7DxDuFFCrfhqjKPMkWA75wVOTdrFpUxtCMc2deZ2fZGC6GjTp/cRVJHAm2p8zeWEY5UkeNrVO1qSn1dzMmxyEAQBAEAQBAEAQBAEAQBAEAQBAEAQBAEAQBAEAQBAEAQBAEAQBAEAQBAEAQBAEAQCA247o9NabPd832z2EczpxMq8fWrQnCFJ2vfp3dTWTZHYjE1lXN0hI7i48+sBcaj1HOQ6tfF04Zs9/d90attExVrhCAVqsMoN1dy2oOtuFuzjxtpL6LvFM6FGxi2JFPEaGx1Ycv0tdPKbArSxaswULX1PEswA6pPHNr/1ALUxgIF6eIubCwYm3mWGmnHx8gJFMMCAbvrr8bfXvgF3uo5v+I31gD3Uc3/Eb6wB7qOb/AIjfWAPdRzf8RvrAHuo5v+I31gD3Uc3/ABG+sAe6jm/4jfWAPdRzf8RvrAHug5v+I31gD3Uc3/Eb6wB7qOb/AIjfWAPdRzf8RvrALamE00Zwewl2I8xm1mJXtoCOyVUaz9YMdGFRxbmCNB2i2vme2H2lanK0rO+z/Phr7+uNSQp4a4Fy4PaOkY2+clxba1Ml/uo5v+I31mwKe6Dm/wCI31gFfdRzf8RvrAI+likJIPSAAMb9ITcKQDoGvI1LEqc8lmt+nJ26mLl/vdG5676G3xvxtfnykkye+GVKgujORw+Nx2A9p5EesA9vdRzf8RvrAKe6Dm/4jfWAV91HN/xG+sAid5KVTNTqU0LBM1wNdDbSw1sRfhKriMKueFSnG9r3NZEEKr1cyUqbHN8V7E3vfUgADt48/CVjnUrp06UHrv8AmnxNdzYMVRqiouWt0YyoLG7DQnMMpGXXnx0tPTRVopHQx1OI1viqY0XUIOP2uK8LfMeU2BUriCSfeVGlrBRYG7EaFeWUG/KAey1KwBzV6ZuVsctiABZh8NtTr5aWv1QLsIawZTUrqyi+ZQgF9NNcvHt9PMCS98T7wgA4xPvCAVGLT7w1gHtAEAQBAEAQBAEAQBALXQHiLzWUVLRgumwEAQBAILA4odK+WkmaznqKA5Ia1ie/vlbhpxdZpQS31W+j5+JqnqSPvx/wqltNcvPuvLI2KjGE/wB240vqLX0vbS+vCAU9+PDoqv7It63gFwxh/wAOp45Rbh4wD1oVs1+qy2+8AL+GsA9YBQCLArAEAQBAEAQBaAIAgCAIAgCAIAgCAIAgCAIAgCAIAgCAIAgCAI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7" name="AutoShape 4" descr="data:image/jpeg;base64,/9j/4AAQSkZJRgABAQAAAQABAAD/2wCEAAkGBxQTEhUUEhQVFhUUFhYVGBcXFBgUFBUXGBUYHBUXGRUaHCggGB0mHBYUIjEhJiktLi4uFx8zODMsNygtLi0BCgoKDg0OGxAQGy8kICY3MC0vLTQ0LSwsLCwvLCwsLCw0LC0sLCwsLCwsLCwsLDQsLCwsLCwsLCwsLCwsLCwsLP/AABEIAMsA+AMBEQACEQEDEQH/xAAbAAEAAQUBAAAAAAAAAAAAAAAABQECBAYHA//EAEUQAAIBAgMEBwUEBgoBBQAAAAECAAMRBBIhBQYxURMiQWFxgZEHFDKh0UJSk8Fic5KxsvAjJDNDU3KCouHxNBYXs8LS/8QAGwEBAAIDAQEAAAAAAAAAAAAAAAQFAQIDBgf/xAA5EQACAQIEAwQJAwQCAwEAAAAAAQIDEQQSITEFQVETYXGRBiIygaGxwdHwFELhNFJy8RWCM5LCI//aAAwDAQACEQMRAD8A7jAEAQBAEAQBAEAQBAEAQBAEAQBAKEwCGXezBlivToCDa5uF8mIsfWcu3p7XJ74Zi8ubs39fLclaGJRxdGVhzUhh6idE09iFOEoO0lbxPWZNRAEAQBAEAQBAEAQBAEAQBAEAQBAEAQBAEAQBAEAQBAEAQDQPaBvPa+GonXhVYHh+gO/n6SHia1vUXvPS8E4ZmaxFRaftX1+xzy8gHrUrF1KoVN1JB5g2PqJlO2xrOCkrNXJnZ28mNVlWnWdiSAFa1S55dYEzrCrUvZMrcRwzBOLlOCVt7afLQ3d9u4qkCXFCqi5szqxphQigkmxcasSoGhJHASb2k1vZnmFhMLVdoOUW7WT1vd/9eWrexbg/aLh2/tEqUz4B19VN/lNY4uD30O9X0exMPYal8PmrfEnMHvJhatslemSewtkb9lrGdo1YS2ZW1eH4ql7dN/Nea0JUNOhDKwBAEAQBAEAQBAEAQBAKFoBWAIAgCAIAgCAIAgCAavvvvL7smRD/AEzjT9Afe8eX/Ej162RWW5b8J4a8VUzS9hb9/d9zkzsSbnifnK3c91GKgrLYsmDcuCnkde7jFjVyja9za9gYRMPkq1GXpKmY01cvTXogpFRswpsNc3aLW1uLyXSioWk93ty0PO8QrzxV6VNerH2mrN5r6K11tblz0I7eTaFNv6GgirTVukOVukDVCLEq+YgixHADXiNJzrTT9WOxN4bhai//AGrNuTVlpay71Za+ehCXnAtxBhk5udjaiYqitNiAzgMoPVZSbNccO2952oSamkiq4tQpTw05TWqV0+dzs8tTwIgCAIAgCAIAgCAIBRoBRVgF0AQBAEA861dVF2YKOZIA+cw2luZjFydoq5A43fDDpfK3SEEr1bBSw7MzWB8rzlKvBbFjS4ViJ+0svj08EX7D3pp4hshBpubgKxGpHEXHb2+EU6ynpsYxfDauHWa911RPzsVwgERvLtxMJRLtqxuEXtZvoO0znVqKnG7JmBwU8XVyR25vovzY4zjsY9ao1SobsxuT+Q5ASplNyd2fQqFCFCmqcFZI8Jrc7FYuY0RM7I2e1VgMrsgsjlCisL8AvSEKxNrgakgd9p3pxcmVOLxMaMb3Sb1V7tPxtdq3Xa/mbFtrGJhqdOqis9Z1KU6tRAlVQoA662QnqntUjhrJNSappNb8n+W+RT4OhUxdWVKTSgneUU217neS37zQwJAPXiAVgxY232ebOLV0qEadY+i6fNgfOS8LT1zHm+PYtKDorf8Ak6peWB5AAwC6AIAgCAIAgCAUJgFAIBdAEA8MXjEpDNUdUXmzBR85hyS3N6dOdR5YJt92prG0vaBhqelPNVP6Iyr+035AyPPFQW2pcUOAYqprO0V37+S+rRqu0t/8VUuKeWkP0Rmf9ptPQCRpYqb20LvD+j2Gp61G5PyXkvua5UxztUWpUdnYG92Yse8C/CcHNt3ZbLDU4U3CnFJd2hl1AjcGTL1iMxsVz8bpbUg8JvoyPHPHk76e+3eeGJxlyChIIYNfgQVACnx0v5iayl0OtKho1Pa1reLuzpO5W9gxKilVIFYDQ8BUHMd/Mecn0K+dWe55Di3CnhZdpT1h8n0NukkpTivtO2qRtB0e5VEphe4FQx08SZWYu/aHt/R9QWF03bdzXaWMRuDDz0kUvTIXXhMmG0lc92OQED4jx+fdw/4mz9U4Jdq7vY2zZm2KFPD5MPVFKrZWBrU3INUH+kYkF0sV0AABHOS4VYKNouz7+p57E4HEVMR2leGaOq9Vr2eS/a9Hq7t36Gq7QxzVnLva5toLhRp2Ak25yJObm7s9DhsNDDwyQ/kx5qdykwZPSjSzG3Z2zaKuzlVqZI3Oubp4UIEHatFWbxqtmt5ZJbU1ZJHz/HVHUnKb5tr/ANdPqbEZ1IAtALoAgCAIAgCAIBQCAVgGpbc38o0HamitVdSQbWVARxBY8fIGRqmJjF2WrLrB8Dr4iKnJqMX73bw+7RqO0t+sVU+ErSU9iC7ebNf5WkaWJm9tC9w/AcLD205Pv28l9bmtYisztmdmdubEsfUyM23qy5p0oU1lgkl3aHnB0KiDDdi+hRLsqILsxCgXAuToBc6cZlK7sjSpUjTg5z0S1Njw2556QUqtemlU2tTRHrsL8C+WwQd5NpIWGd7N6+ZTVOOLJ2lOm3Hq2o+W9zL2PsTCVRVw9RWOKolgTTqa1QDxphurcadUib06dN3g/aRFxWPxlPJiINdnK2jXs9ztr77mTtQ4avRDrilXE4cdV3BoVGC8EdTxYH7QGh7NTMzySjfNqvcccN+poVXCVJunPdL1kr80+nc3tzvqT25m9i4lRTqkLXA4cBUA+0vfzHn4daFdTVnuQeK8KlhZZ4awfw7n9Pucq9sRttN++nSP+235TliV6xZcFqWoW72e2C3EOQdK7ByASFAstxw14zaOETWrOFX0hnGdqcVbv5/b4kZtbZ1XBi18yseq44X00ZT22B8bzhVoOmWuC4nDGPo1y+zI2ltVhxsf3yO0XCmjNXaa9txftmGjKlcyqeIVuDD+e6Bqj0vBskJgEnhcOQgYjRiRf98kwg1G5UYnEqVV01ulc6huY7PSeq/GpU0twCqqqoHhYyfSu1dnkeIRUKipx2S+LbZsM6kAQBAEAQBAKEQCsAQBAEA4Zt7BGlXqKex2HjqbHzGsqK0csmfReH4hVqEWuiI+85XJ1ihgGy4PdFiiVK1TKtWxRaSNXqOPBRZeI1JtJEcO9HJ/UpK3GoqUoUo3a3cmopeerLKOzPd8fQSojdG9RMoq5CzKxyjOqkga628OEKGSqk1oZni/1OBqSjJZkne10lbXS+uxPbw0MCzumJenTrZyFbDhiQv2OlW2UHLlv28rTvVjSvaWj7iqwE8fGClQTlC20rWvzyu99/5RhbS3qZaPQrXd61JlyV6QypUXlUDa3A5XB0N+Imk69o5VLVc1zJOG4TnrdrKmlB3vF7p91uXjbmrbMhMbvLiKoXOy5kIK1BTVatxycC48rTjKvOW/8lpS4VhqTeROz5Xbj5c/fcialQsSzEkk3JJuSTxuTxnFu7uWMYRjHKloEcqQykqykEEGxUjgQYvrdGJQU4uMldMit+8bUxNda7gX6NKbFeBZSdbdl7jzkrte033KNYH9JdR9lvTu7v5OnbrbZpY6gpVlGIRQtWnexuBqyjtU8b9l7SfTmpI8ri8LKjN6eryZHb8IqYWp0thcWXmXv1beevlMV7ZHc34ap/qYZff4czkxMrGj3CmSeydnviHp0U4uSbngABqfIKZtGDk1FHCvio0ISqy5fnzN1/8Ab9cv9q+bnZbelr/OS/0cbblCvSKspewre81XbGArYRwrHjfKR8LAd3YeFx3yFVoum7M9HgeI08VDNHluuaPfZOIZwc3YR2eM0iiTVqWtY6TtXZeWkiAa0aSDTtq1WH5gn/UJZOHqpdPmzxlLEt1XUv7Tb/6xVzcd18PkwtFe3LmPixLfnOtNWikVuLqdpWlL800JSbkcQBAEAQBAEAQBAEAQDn2/OxC1WpUX7iuRztdWPkApkWvSzXZfcJx/ZZYPa7X289TQqFTo3ViqvlYEqwurAdhHIyuTyyuewqR7ak4ptX5rdd5tW2N2/eCmJwQXoawLMCyotFh8V78Be+g4EHsMlToZ3np7P4FDg+KfpVLD4u+aOi5uS5fnTwK4HbCYOm2GqVunpspIOGcq1J82qCpcXU8bjgb6axGoqayN3XdyNa2DqY2osRThkkn++1pLrbXXx3010IjFbeWxXD4elRBKtnI6WuWVgysardtwDOTrf2q3xfmWNLhsr3r1HLlb2Y2as1ZdxE4iuzsXdizMblibk+c4uTbuyxp0oUoqEFZLkWCEjZ6bFCYMoTBkQCysFsQ1rHQ34eEymauOZWexp1cGnUYKSCjaEGxFu+SYu6uUlWEYzcVqi7EY2pUN6ju5HAsxYj1My23uKcYw9lJFKZ58P54TWx1zE5u5tj3XE0KxF0W4YDtVrhrczY38RNoSyyTOGKo/qKM6fN/M7lQ6OvTFXDutSm2oIPDuPI9x1EsoyUldHjalOdOWWaszQfae6LSRGt0hcFRfUAA3J7tbSNi2sti64DGfbuS2tqa3uwAuUsL9cEjuFrj5GQoKx6TEtyTS6HU8HjulQv8AaY1a5XjYkijh0Pj+9byfGV1f3/RHlK1Ds5ZOStH/AOpM3WhTyqFHAAD0E77FU3d3L4MCAIAgCAIAgCAIAgCARW22CGlUa2UN0b34ZKmn8Yp+V5rLSzO9FOScVvuvFfxc5RvFs3oq9SmPsMbf5TqvyIlbXp2bPa8LxfaUo3/GRJqHLluct75bnLfnl4X4ayPd2sWqpxzZ7a9efmWzBuUgFZkwIMpWAmDD0PCtilXtueQ1g27zCbG1H0pIx55VLEek3jCUtjhVxFKkrzaXjoW4XBs/WckEG1iNbjje/CY2ZunninfR9CzFbBzsWz2LG/w3/OdFVtyIc8Dmd0zGO7z9jqfUTPaI5vBzWzR5vsaryFu4/WO0iP0lRdD1GCqAWKG3kZtnj1OLw9VO9hSWtSJNM1aZPEoWW/mJlStszEqTkvXhf3GNXL3LOSzHiWJJ8STreavqdKbS9VK3wNl2BTOVQNSR6kn/AJmYrkjWrUSTb2R0T2c4NmqVHPwJluPvOL5fQEnxK8pJoRd2UXF6sckUt38v5+50WSygEAQBAEAQBAEAQBAEAQDB23hOloVKfayEDxtdfmBNZK6aOtCp2dSMujOS4/GNVIL6sFVb9rBeBPf390hSebc9VQgqS9Tx8yIxNEqSCLdxkScHF2L3DV41YKSdzxmhJLlEyjVsVbLqxA/f6QYi76LUwK+01Hwi/efpMXOmXqzEXGlzY6kkADguvObJHGpUyrT+TM2RgWxFYUS1gLlrC1kFrgeNwPOSKVPPKxU47GLD0nUSu+Xj/B0b3Onh6DZVCpTUtYdwv5nSWLy046cjxy7TFV0pO8pO3n9DRKV7a8TqfE6n5mUl77n0pRUVlWy08i+ZAgWKTBkQCqmZNWihF+OswbIuosVIKnKRwI0I9JlSa1RpOlCayySaJHZu38TQGWlVKrctaysCTxJuDOka047MhV+G4WrrOGvvR1LczbpxdDM4AdGKNbQEgAhgOy9+EsqFXtI3Z43imBWEr5IvRq6+xPzsVogFAYBWAIAgCAIAgCAW3gFQYByfebZJo1ah+wajAfo3GZR+yflIdSFtT0uCxKqRUXul58j23hwIq4SjilGoAp1Lcxpc/wCoH9oTFaOeCkbcNrvD4qVB7PVfnh8jUadh8Qv529ZBSPTzqXXquxhVcdUqNkojS4UBRqTy5mNW7Iy3SpRz1PibFs/cCvUXNWqinf7AXOfBjcC/rJcMHJr1nYocT6R0oytSi5W5vTy3+hA7zbq1MG6XYOjnqta2o4grf89Zzq0HTaJWC4rDFxlpZrdERisXa4BBLcSLWtwH/R8+NhpckKN9+Rkbp7bXC189RSyMMrW+Iaghhz4fOdqNTJK7IHEsK8TSyxeq1RuW2d78PXpGhQDlny5mK2AUMCRqb3NraDnOmJrxcMq5kPg/C6tPEqpU/br79kQQkA9WCYAmDJnUsCNM2YsRfKgFwOwknQTooESWIeuW1urPPFYXKLqTYGxDCzLfhfmO+YlGxvSrOTtL+GYs0JAgCACYMWOm+yof1er+tP8ACsssH7DPG+kf9RHw+rN3ks88WW1gFwEArAEAQBAEAQChgFIBVYBr+8WA6QuhGlenZTyrU7sv7S//ABznNX0/LkvDVezan/a9f8Xv+d5pm7OOU062Fqmy1lbIToFqAaeth5qOc4U3o4vmXGMpNTjXhvHfwNReRD0Cd0TfsswKmrWc2LUyFUdozZrn/aB6yRg4q7ZUekVeWSEFs9X325fE6pSw9+4SwPJnK/a3t9GdMPSIJpEs5FjlbgFvzGpPiOREg4qonaKPTcEwklF1paJ6LwInYG4xqKHxBZb6hF0b/UezwHrFPDXV5GMbxrLJwoK/f9iu+O51Ohh+npFhlYAqTcEEgXHbe5EzWoRjHMjTh/E6tar2dTW5r271HRnPh/PpIM9z1WGVoX6/Q6ngMDTC4Km6KVShWxtbMoN1I/ow3Mdbh+jJcIK0U+9s81iMRUlKvUg3dyjTj9beXxMuhu5hunapVpr0dZFalSU5QqrSVqtSykWAYhR3t3zdUYZnJrR7fU4S4piuwjThJ5ot5pb3bdktfP8A0Ruyt26VTDUahoO7Vi7HJXWmaaZ+p1XNm6v7pyhQi4KVr3JmK4pWp4idNTSUbbxvd212XUyDu3TqPictR3p02ogdEA7k2OdSNAQAV4W7Zt2EW5a6HP8A5OrShSvFKTUt9F3P5/Awtr7tsvQpSJdq+ZFV1NNxlbMSwJ4KO2aVKDVktbknC8UhPPOorKGrs7rXTTvbI2puu/WFKth6zoCWp06l6gA+KwIF7Tm8O+TTJseMU9O0hKCeza0IzF7PqU1pu4GWsudCCCCNL8OBFxp3zlKDik3zJtHF0qspxi9YuzPV9jYgEr0FS6gEgIWIDXy3y3tex9Jl0p9DWOPw0kn2i177bb7mJVoMhs6sp5MpU+hmjTW5IhUhNXg0/B3Om+y0f1ep+tP8KyywnsM8b6Rf1MfD6s3Im8lFAVAgFYAgCAIAgCAIAgCAIB4YzDiohU6cCCOKkG6sO8EA+Uw1czGWV3OL7WoOlaolUDOGN7Cw1N7gcje48ZAkmm0z1+HnGdKLhsRtbjOctyfTehZs7HVKFTpKLZWOh5N3EdszCTi7o5YmjCvDLUV18iQ2tvljKtPIK3R30ORcp7eD3uOzh3906SrTkrXIVHhuGpyzZb+L+mxrGyMOFxFJqpBUOCTfv0Jv32vOdOPrpsmY2o5Yecae9vz4bHZKD01XO7qqAXLEgC3idJaNpas8RGEpPKldnPd/d51xZXDYbWkri7f4j8FC37NeJ4nuEh1qud5YnocBgnh06tTe23REbg6ORAvKV8nqz11KNoJGWuIcXs7C65D1jqv3TrqvdwjM+ph0ab3it77c+viZC7Wr/wCK39kaOtjakeKC40Gg4a6CbKrLr3HCWBw/9i3ze/r+aHnjsY9Vaa1LEUUFNBlAsv5nhrMTk5WT5G+Hw9OjKUofud33s98PtZ0w5oJ1Qaoq51Yq9woAGnZoDNo1XGGVHKpgKdTEKvPXS1nt4kr/AOqz09DEGnerTU06pzWWspFr2t1W1JnX9T6ylbXmQP8AhrUalBT9WTvHTWL8ea5cup6bP2ngsO5r4dcQatmCJUyCnTLC2rDUgcO384hOlB5o3uaYjCY7EwVGs4KOl2r3dvgem7u1sOMOqYokthahrUhY3qXUnJwt8Zv6cptSqQy+vy1Rzx+DxP6hyw60qLLLu7/L6mZuztE1aeLd2Q1q1Wm2U4g4ckLr1XHWAA0HO1jNqM8yk3u++xH4lhVRqUoQTyxT1y5te9PTX4bkVvp0melnV1GVsubEDEX1GYhuIHw8ZyxN7q/zuWHBuzyzyNN6XtHL1tp57G3ezBf6s/60/wACyVhPYZSekLvil4fVm5ASUUJWAIAgCAIAgCAIAgCAIAgGq75bMGaniwL9CQKo+9SOjHvygnyJ5TlUjqpdCfg6ryyoP923j/Jz7ezZXu9coPgazoeN1bs8jceUiVoZZaHouHYntqV3vs/E12tOaJrLsJgqlZstNSzd3ADvPATaMXJ2RHrVoUY5puyJLE7n4lUL2RsoJKqxLWHHQix9Z2dCaVyBHilCcsuq72a4QD4TkTWxhhaorKBcHSYk8qub0qfazUHt+MlwthIpepiYMlZnY13Ebi1thMGQBAbsLzJi3UGYMq5S0GQqgTJrudU9l/8A4r/rW/gSWWE9g8T6Q/1S/wAfqzcZKKIQBAEAQBAEAQBAEAQBAEAtdQQQRcEWI5iAc33+wwSjTpk9ei2WmTxegwNvEqVVT5H7Ui116ti+4VNuq5cnv3P+fzY53XkVF/I6juvs1adFAoBJAZj95iNTLKnBRjY8XjK8q1Vyl4LuRk7z7Up4WgxYg1HBVF7SbfuHaYqTUUZwmGlWnZbc2cboYd6hy01LHkBe3jy85BjFy2PTVa0KavN2JGtsKpQKGrYFrnKNbAW4nxPZyM0xEHBJMkcIrxrynKK0Wnn/AKL7yKXggblIMiAVgxogZlmFrqUmDYQCsya7iYMnVPZh/wCI361v4ElphPYPEekP9Wv8V82bhJJRCAIAgCAIAgCAIAgCAIAgCAQW+GxPeqBAH9Il2Q99tV8CNPG3Kc6kMyJeCxPYVU+T0f53HEMQLaHs08JXnsm7q5K7DxONYZMMz5RpeylV7szD5SRTdVq0SpxcMFCWeolfpz8kbJgdw3qN0mLqM7HiLn0LHU/Kdo0OctStqcSklkorKvibbgtj06QtTQKO4TuklsV0pOTvJ3ZqHtDo2qUjzRh6MP8A9SDjFdo9L6P1MsZrvRqeUDt1kLKek7ZMpl75jKzdVYlMsxZm2eIymLGcyKGYCXMTIegmDImTG4mDJSDJ1f2ZD+qH9a38KS0wn/jPDekH9X7l9TbpJKMQBAEAQBAEAQBAEAQBAEAQBAIXH7q4Ss/SVKKlzqTwzHmw4E95mjpxbvYkRxdeMMkZuxI4fAU0ACKAByE3OFz16ITNxc83owDRPaZQslFu0M6+oU//AFkXFLRF7wOXryXgaju9sr3qutLNlBuWPaAONu/UDzkWlDPKxeY7FfpqLqWu9l4nSsNuNhAtjTLHmzvf5ED5ScqFNcjy8uLYtu+a3uRF7Z9nlMqTh2KMOCscyHz+IeOvhOc8NF+ySsPxyrF2qq68n9mc8xVFqbMjAhlNmB4g/wA8JCcbOzPT0qqqRU4vR7HjnMxZHTMxmmMpuqjPSmhJy5SW5AEn0EZDV17LM3oVr4dk+NHX/MpX94mHBrc2hiqctItPwaPOa5Tr2qLkXwP88Ysw6kdzrns9wxTBofvsz/Ow/hlpho2pnheNVe0xcu6yNlncqhAEAQBAEAQBAEAQCjQC0CAXwBAEAQBAKXgAQDTfahR/qqN92svzRx9JwxOsC34LK2It3fY5zsvaD0Kq1afxKe3gR2g9xkKEnB3R6bEUI16bpz2Z1HZO/OFqqM7dE9tQ+i+T8LeNvCToV4S30PK4jhOIpP1VmXd9t/zczMZvVhEUk16bdyuHJ8luZu6sFzOEMBiZuypv3q3zOT7f2l0+IeqBYMRYdtgABf0lfVnnk2euwWHdChGnJ6r66kcZzJZmKijLmAGlufieVx+fdpvoR3KTTyu52rZWzqVJAtIALYa8S2nEntPfLOKUVZHh61WdWTlN6/Iy6lEEEEXB7DqPSZuc07ao5lv/ALv06NqtIBMzWZBouvBgOzhwkPEUor1kel4Pj6lSTo1HfTR8/A1GkL6Difn3SKX7aSuzuuzML0VGnTH2EVfQWlrFWSR8+rVHUqSm+bbMm8ycwDAKwBAEAQBAEAQATALRrALoAgCAIAgFDALYBVYBrftFp3wNQ/damf8AeB+c41/YLHhUrYqPv+RyGV57G4Jg2RSDJve4+6dGvS6etd7sQEuVUBTa5tqTcGSqFGMo5pHnuJ8Tq0qvZU9Lc+eptNbc/BsLdAo71LKfUGSHRpvkVMeJYqLvnZpO+O6Pu4NWkxancZgfiS5te44i9u/xkatQyrMti84bxTtmqVRWfJ9TG3f30r4ZQhAq0xoFYkMo5K/LuIPlNKdeUVbdHbF8Jo15Z16svg/cbA3tLW2lBr/5xb1t+U7fql0K7/gZ31mreBqG3tv1MUwL2VQbhRqPEk8TI9SrKe5cYLh9LC3cdW+Z6bpYTpcXRXszhj4J1j/DFKN5ozxGr2eGnLut56Ha5ZHhy0wCkAvgCAIAgCAIAgFtoBdAEAQBAEAQBAKWgFYBDb4082CrjkhP7JB/Kc6q9RkrBSy4iD7zjeCwxq1EpqQM7BbngLm1z9JXxjmdj2VSqqVN1HyVzpeF9nmGC2c1HPPNl9AB9ZNWGhzPNT41iW/Vsl4Ebtj2dAKWw9Q3+5UsQe4MALed5pPCr9rJOH45K9q0dOq+3+iB3e3hq4EuhFwG61JtCCLA5T2H5ad95yp1XT0ZYYzA08Zaafg/ubhh/aLhiOstVTyyhvmDO6xMOZTy4HiU9Gn7zXN7N8xiENKkpCHiWsCRyABPqZyq4hSWVFhgOEOjUVSo9Vsl9fz3moBb6jUfu8ZGLxyS3KX5QZt1Agwb17L8HetUqfcQKPFz9FPrJOGWrZQ8dq2pxh1d/L/Z0uTTzItAEAQBAEAQChgFYAgCAIAgCAIAgCAIAgCAeGPwwq03ptwdWQ+DAg/vmGrqxtCbhJSXLU47j91cXQf+ydgpur0+sDY6MLajzEgSozT0R66jxLDVI+tK3VP8sbLszf6pSULjKFTTTOq5SfFGsPQ+U7RryXtora3CadR3w9ReF7/FX+PmZ2L9o2Hy9RajN2DKB6kmbPFQWxxhwTEN2bSOb7QxhrVXqNYM7X04dw9ANZDlLNJtnpqFFUKUaa2RjTU7k/uRQovi0WuAVIOUN8LPplB56ZtOYE60FFz9YruKzqww7dLuv1t+WOyUqKqLAAAdg0HpLE8W3fVkJvFu9Qroc6ANbRwAHB8e3wM0nSjPdEzDY6th5Xi9OnI47Up5WK3vlJFxwNja8rGrOx7WMs0VLqdV9m2EyYXOeNRyfJeqPmG9ZPw8bQueT4xVz4jL0VvqbZO5VCAIAgCAIAgCAIAgCAIAgCAIAgCAIAgCAIAgFrIDxEAwcTsTD1Pjo028UU/lMOKe6OsK9WHsya97IzEbj4J/7nL/AJWZfkDac3RpvkSocTxUdp+dn8yMxXs3w7fBUqr5qw+a3+c0eGgyTDjeIjuk/wA7mRuI9mb/AN3iB/qQg+oP5TR4XoyTDj398Pj/AAZVDZ216AslWnVUcAxzH1YA/ObKNaOzucZ1+G1XeUHF9359CM2zV2s4K1KbBe3olXXzUlprN13p8iRh48Li7p699/tY13B7DxDuFFCrfhqjKPMkWA75wVOTdrFpUxtCMc2deZ2fZGC6GjTp/cRVJHAm2p8zeWEY5UkeNrVO1qSn1dzMmxyEAQBAEAQBAEAQBAEAQBAEAQBAEAQBAEAQBAEAQBAEAQBAEAQBAEAQBAEAQBAEAQCA247o9NabPd832z2EczpxMq8fWrQnCFJ2vfp3dTWTZHYjE1lXN0hI7i48+sBcaj1HOQ6tfF04Zs9/d90attExVrhCAVqsMoN1dy2oOtuFuzjxtpL6LvFM6FGxi2JFPEaGx1Ycv0tdPKbArSxaswULX1PEswA6pPHNr/1ALUxgIF6eIubCwYm3mWGmnHx8gJFMMCAbvrr8bfXvgF3uo5v+I31gD3Uc3/Eb6wB7qOb/AIjfWAPdRzf8RvrAHuo5v+I31gD3Uc3/ABG+sAe6jm/4jfWAPdRzf8RvrAHug5v+I31gD3Uc3/Eb6wB7qOb/AIjfWAPdRzf8RvrALamE00Zwewl2I8xm1mJXtoCOyVUaz9YMdGFRxbmCNB2i2vme2H2lanK0rO+z/Phr7+uNSQp4a4Fy4PaOkY2+clxba1Ml/uo5v+I31mwKe6Dm/wCI31gFfdRzf8RvrAI+likJIPSAAMb9ITcKQDoGvI1LEqc8lmt+nJ26mLl/vdG5676G3xvxtfnykkye+GVKgujORw+Nx2A9p5EesA9vdRzf8RvrAKe6Dm/4jfWAV91HN/xG+sAid5KVTNTqU0LBM1wNdDbSw1sRfhKriMKueFSnG9r3NZEEKr1cyUqbHN8V7E3vfUgADt48/CVjnUrp06UHrv8AmnxNdzYMVRqiouWt0YyoLG7DQnMMpGXXnx0tPTRVopHQx1OI1viqY0XUIOP2uK8LfMeU2BUriCSfeVGlrBRYG7EaFeWUG/KAey1KwBzV6ZuVsctiABZh8NtTr5aWv1QLsIawZTUrqyi+ZQgF9NNcvHt9PMCS98T7wgA4xPvCAVGLT7w1gHtAEAQBAEAQBAEAQBALXQHiLzWUVLRgumwEAQBAILA4odK+WkmaznqKA5Ia1ie/vlbhpxdZpQS31W+j5+JqnqSPvx/wqltNcvPuvLI2KjGE/wB240vqLX0vbS+vCAU9+PDoqv7It63gFwxh/wAOp45Rbh4wD1oVs1+qy2+8AL+GsA9YBQCLArAEAQBAEAQBaAIAgCAIAgCAIAgCAIAgCAIAgCAIAgCAIAgCAI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8" name="AutoShape 6" descr="data:image/jpeg;base64,/9j/4AAQSkZJRgABAQAAAQABAAD/2wCEAAkGBxQTEhUUEhQVFhUUFhYVGBcXFBgUFBUXGBUYHBUXGRUaHCggGB0mHBYUIjEhJiktLi4uFx8zODMsNygtLi0BCgoKDg0OGxAQGy8kICY3MC0vLTQ0LSwsLCwvLCwsLCw0LC0sLCwsLCwsLCwsLDQsLCwsLCwsLCwsLCwsLCwsLP/AABEIAMsA+AMBEQACEQEDEQH/xAAbAAEAAQUBAAAAAAAAAAAAAAAABQECBAYHA//EAEUQAAIBAgMEBwUEBgoBBQAAAAECAAMRBBIhBQYxURMiQWFxgZEHFDKh0UJSk8Fic5KxsvAjJDNDU3KCouHxNBYXs8LS/8QAGwEBAAIDAQEAAAAAAAAAAAAAAAQFAQIDBgf/xAA5EQACAQIEAwQJAwQCAwEAAAAAAQIDEQQSITEFQVETYXGRBiIygaGxwdHwFELhNFJy8RWCM5LCI//aAAwDAQACEQMRAD8A7jAEAQBAEAQBAEAQBAEAQBAEAQBAKEwCGXezBlivToCDa5uF8mIsfWcu3p7XJ74Zi8ubs39fLclaGJRxdGVhzUhh6idE09iFOEoO0lbxPWZNRAEAQBAEAQBAEAQBAEAQBAEAQBAEAQBAEAQBAEAQBAEAQDQPaBvPa+GonXhVYHh+gO/n6SHia1vUXvPS8E4ZmaxFRaftX1+xzy8gHrUrF1KoVN1JB5g2PqJlO2xrOCkrNXJnZ28mNVlWnWdiSAFa1S55dYEzrCrUvZMrcRwzBOLlOCVt7afLQ3d9u4qkCXFCqi5szqxphQigkmxcasSoGhJHASb2k1vZnmFhMLVdoOUW7WT1vd/9eWrexbg/aLh2/tEqUz4B19VN/lNY4uD30O9X0exMPYal8PmrfEnMHvJhatslemSewtkb9lrGdo1YS2ZW1eH4ql7dN/Nea0JUNOhDKwBAEAQBAEAQBAEAQBAKFoBWAIAgCAIAgCAIAgCAavvvvL7smRD/AEzjT9Afe8eX/Ej162RWW5b8J4a8VUzS9hb9/d9zkzsSbnifnK3c91GKgrLYsmDcuCnkde7jFjVyja9za9gYRMPkq1GXpKmY01cvTXogpFRswpsNc3aLW1uLyXSioWk93ty0PO8QrzxV6VNerH2mrN5r6K11tblz0I7eTaFNv6GgirTVukOVukDVCLEq+YgixHADXiNJzrTT9WOxN4bhai//AGrNuTVlpay71Za+ehCXnAtxBhk5udjaiYqitNiAzgMoPVZSbNccO2952oSamkiq4tQpTw05TWqV0+dzs8tTwIgCAIAgCAIAgCAIBRoBRVgF0AQBAEA861dVF2YKOZIA+cw2luZjFydoq5A43fDDpfK3SEEr1bBSw7MzWB8rzlKvBbFjS4ViJ+0svj08EX7D3pp4hshBpubgKxGpHEXHb2+EU6ynpsYxfDauHWa911RPzsVwgERvLtxMJRLtqxuEXtZvoO0znVqKnG7JmBwU8XVyR25vovzY4zjsY9ao1SobsxuT+Q5ASplNyd2fQqFCFCmqcFZI8Jrc7FYuY0RM7I2e1VgMrsgsjlCisL8AvSEKxNrgakgd9p3pxcmVOLxMaMb3Sb1V7tPxtdq3Xa/mbFtrGJhqdOqis9Z1KU6tRAlVQoA662QnqntUjhrJNSappNb8n+W+RT4OhUxdWVKTSgneUU217neS37zQwJAPXiAVgxY232ebOLV0qEadY+i6fNgfOS8LT1zHm+PYtKDorf8Ak6peWB5AAwC6AIAgCAIAgCAUJgFAIBdAEA8MXjEpDNUdUXmzBR85hyS3N6dOdR5YJt92prG0vaBhqelPNVP6Iyr+035AyPPFQW2pcUOAYqprO0V37+S+rRqu0t/8VUuKeWkP0Rmf9ptPQCRpYqb20LvD+j2Gp61G5PyXkvua5UxztUWpUdnYG92Yse8C/CcHNt3ZbLDU4U3CnFJd2hl1AjcGTL1iMxsVz8bpbUg8JvoyPHPHk76e+3eeGJxlyChIIYNfgQVACnx0v5iayl0OtKho1Pa1reLuzpO5W9gxKilVIFYDQ8BUHMd/Mecn0K+dWe55Di3CnhZdpT1h8n0NukkpTivtO2qRtB0e5VEphe4FQx08SZWYu/aHt/R9QWF03bdzXaWMRuDDz0kUvTIXXhMmG0lc92OQED4jx+fdw/4mz9U4Jdq7vY2zZm2KFPD5MPVFKrZWBrU3INUH+kYkF0sV0AABHOS4VYKNouz7+p57E4HEVMR2leGaOq9Vr2eS/a9Hq7t36Gq7QxzVnLva5toLhRp2Ak25yJObm7s9DhsNDDwyQ/kx5qdykwZPSjSzG3Z2zaKuzlVqZI3Oubp4UIEHatFWbxqtmt5ZJbU1ZJHz/HVHUnKb5tr/ANdPqbEZ1IAtALoAgCAIAgCAIBQCAVgGpbc38o0HamitVdSQbWVARxBY8fIGRqmJjF2WrLrB8Dr4iKnJqMX73bw+7RqO0t+sVU+ErSU9iC7ebNf5WkaWJm9tC9w/AcLD205Pv28l9bmtYisztmdmdubEsfUyM23qy5p0oU1lgkl3aHnB0KiDDdi+hRLsqILsxCgXAuToBc6cZlK7sjSpUjTg5z0S1Njw2556QUqtemlU2tTRHrsL8C+WwQd5NpIWGd7N6+ZTVOOLJ2lOm3Hq2o+W9zL2PsTCVRVw9RWOKolgTTqa1QDxphurcadUib06dN3g/aRFxWPxlPJiINdnK2jXs9ztr77mTtQ4avRDrilXE4cdV3BoVGC8EdTxYH7QGh7NTMzySjfNqvcccN+poVXCVJunPdL1kr80+nc3tzvqT25m9i4lRTqkLXA4cBUA+0vfzHn4daFdTVnuQeK8KlhZZ4awfw7n9Pucq9sRttN++nSP+235TliV6xZcFqWoW72e2C3EOQdK7ByASFAstxw14zaOETWrOFX0hnGdqcVbv5/b4kZtbZ1XBi18yseq44X00ZT22B8bzhVoOmWuC4nDGPo1y+zI2ltVhxsf3yO0XCmjNXaa9txftmGjKlcyqeIVuDD+e6Bqj0vBskJgEnhcOQgYjRiRf98kwg1G5UYnEqVV01ulc6huY7PSeq/GpU0twCqqqoHhYyfSu1dnkeIRUKipx2S+LbZsM6kAQBAEAQBAKEQCsAQBAEA4Zt7BGlXqKex2HjqbHzGsqK0csmfReH4hVqEWuiI+85XJ1ihgGy4PdFiiVK1TKtWxRaSNXqOPBRZeI1JtJEcO9HJ/UpK3GoqUoUo3a3cmopeerLKOzPd8fQSojdG9RMoq5CzKxyjOqkga628OEKGSqk1oZni/1OBqSjJZkne10lbXS+uxPbw0MCzumJenTrZyFbDhiQv2OlW2UHLlv28rTvVjSvaWj7iqwE8fGClQTlC20rWvzyu99/5RhbS3qZaPQrXd61JlyV6QypUXlUDa3A5XB0N+Imk69o5VLVc1zJOG4TnrdrKmlB3vF7p91uXjbmrbMhMbvLiKoXOy5kIK1BTVatxycC48rTjKvOW/8lpS4VhqTeROz5Xbj5c/fcialQsSzEkk3JJuSTxuTxnFu7uWMYRjHKloEcqQykqykEEGxUjgQYvrdGJQU4uMldMit+8bUxNda7gX6NKbFeBZSdbdl7jzkrte033KNYH9JdR9lvTu7v5OnbrbZpY6gpVlGIRQtWnexuBqyjtU8b9l7SfTmpI8ri8LKjN6eryZHb8IqYWp0thcWXmXv1beevlMV7ZHc34ap/qYZff4czkxMrGj3CmSeydnviHp0U4uSbngABqfIKZtGDk1FHCvio0ISqy5fnzN1/8Ab9cv9q+bnZbelr/OS/0cbblCvSKspewre81XbGArYRwrHjfKR8LAd3YeFx3yFVoum7M9HgeI08VDNHluuaPfZOIZwc3YR2eM0iiTVqWtY6TtXZeWkiAa0aSDTtq1WH5gn/UJZOHqpdPmzxlLEt1XUv7Tb/6xVzcd18PkwtFe3LmPixLfnOtNWikVuLqdpWlL800JSbkcQBAEAQBAEAQBAEAQDn2/OxC1WpUX7iuRztdWPkApkWvSzXZfcJx/ZZYPa7X289TQqFTo3ViqvlYEqwurAdhHIyuTyyuewqR7ak4ptX5rdd5tW2N2/eCmJwQXoawLMCyotFh8V78Be+g4EHsMlToZ3np7P4FDg+KfpVLD4u+aOi5uS5fnTwK4HbCYOm2GqVunpspIOGcq1J82qCpcXU8bjgb6axGoqayN3XdyNa2DqY2osRThkkn++1pLrbXXx3010IjFbeWxXD4elRBKtnI6WuWVgysardtwDOTrf2q3xfmWNLhsr3r1HLlb2Y2as1ZdxE4iuzsXdizMblibk+c4uTbuyxp0oUoqEFZLkWCEjZ6bFCYMoTBkQCysFsQ1rHQ34eEymauOZWexp1cGnUYKSCjaEGxFu+SYu6uUlWEYzcVqi7EY2pUN6ju5HAsxYj1My23uKcYw9lJFKZ58P54TWx1zE5u5tj3XE0KxF0W4YDtVrhrczY38RNoSyyTOGKo/qKM6fN/M7lQ6OvTFXDutSm2oIPDuPI9x1EsoyUldHjalOdOWWaszQfae6LSRGt0hcFRfUAA3J7tbSNi2sti64DGfbuS2tqa3uwAuUsL9cEjuFrj5GQoKx6TEtyTS6HU8HjulQv8AaY1a5XjYkijh0Pj+9byfGV1f3/RHlK1Ds5ZOStH/AOpM3WhTyqFHAAD0E77FU3d3L4MCAIAgCAIAgCAIAgCARW22CGlUa2UN0b34ZKmn8Yp+V5rLSzO9FOScVvuvFfxc5RvFs3oq9SmPsMbf5TqvyIlbXp2bPa8LxfaUo3/GRJqHLluct75bnLfnl4X4ayPd2sWqpxzZ7a9efmWzBuUgFZkwIMpWAmDD0PCtilXtueQ1g27zCbG1H0pIx55VLEek3jCUtjhVxFKkrzaXjoW4XBs/WckEG1iNbjje/CY2ZunninfR9CzFbBzsWz2LG/w3/OdFVtyIc8Dmd0zGO7z9jqfUTPaI5vBzWzR5vsaryFu4/WO0iP0lRdD1GCqAWKG3kZtnj1OLw9VO9hSWtSJNM1aZPEoWW/mJlStszEqTkvXhf3GNXL3LOSzHiWJJ8STreavqdKbS9VK3wNl2BTOVQNSR6kn/AJmYrkjWrUSTb2R0T2c4NmqVHPwJluPvOL5fQEnxK8pJoRd2UXF6sckUt38v5+50WSygEAQBAEAQBAEAQBAEAQDB23hOloVKfayEDxtdfmBNZK6aOtCp2dSMujOS4/GNVIL6sFVb9rBeBPf390hSebc9VQgqS9Tx8yIxNEqSCLdxkScHF2L3DV41YKSdzxmhJLlEyjVsVbLqxA/f6QYi76LUwK+01Hwi/efpMXOmXqzEXGlzY6kkADguvObJHGpUyrT+TM2RgWxFYUS1gLlrC1kFrgeNwPOSKVPPKxU47GLD0nUSu+Xj/B0b3Onh6DZVCpTUtYdwv5nSWLy046cjxy7TFV0pO8pO3n9DRKV7a8TqfE6n5mUl77n0pRUVlWy08i+ZAgWKTBkQCqmZNWihF+OswbIuosVIKnKRwI0I9JlSa1RpOlCayySaJHZu38TQGWlVKrctaysCTxJuDOka047MhV+G4WrrOGvvR1LczbpxdDM4AdGKNbQEgAhgOy9+EsqFXtI3Z43imBWEr5IvRq6+xPzsVogFAYBWAIAgCAIAgCAW3gFQYByfebZJo1ah+wajAfo3GZR+yflIdSFtT0uCxKqRUXul58j23hwIq4SjilGoAp1Lcxpc/wCoH9oTFaOeCkbcNrvD4qVB7PVfnh8jUadh8Qv529ZBSPTzqXXquxhVcdUqNkojS4UBRqTy5mNW7Iy3SpRz1PibFs/cCvUXNWqinf7AXOfBjcC/rJcMHJr1nYocT6R0oytSi5W5vTy3+hA7zbq1MG6XYOjnqta2o4grf89Zzq0HTaJWC4rDFxlpZrdERisXa4BBLcSLWtwH/R8+NhpckKN9+Rkbp7bXC189RSyMMrW+Iaghhz4fOdqNTJK7IHEsK8TSyxeq1RuW2d78PXpGhQDlny5mK2AUMCRqb3NraDnOmJrxcMq5kPg/C6tPEqpU/br79kQQkA9WCYAmDJnUsCNM2YsRfKgFwOwknQTooESWIeuW1urPPFYXKLqTYGxDCzLfhfmO+YlGxvSrOTtL+GYs0JAgCACYMWOm+yof1er+tP8ACsssH7DPG+kf9RHw+rN3ks88WW1gFwEArAEAQBAEAQChgFIBVYBr+8WA6QuhGlenZTyrU7sv7S//ABznNX0/LkvDVezan/a9f8Xv+d5pm7OOU062Fqmy1lbIToFqAaeth5qOc4U3o4vmXGMpNTjXhvHfwNReRD0Cd0TfsswKmrWc2LUyFUdozZrn/aB6yRg4q7ZUekVeWSEFs9X325fE6pSw9+4SwPJnK/a3t9GdMPSIJpEs5FjlbgFvzGpPiOREg4qonaKPTcEwklF1paJ6LwInYG4xqKHxBZb6hF0b/UezwHrFPDXV5GMbxrLJwoK/f9iu+O51Ohh+npFhlYAqTcEEgXHbe5EzWoRjHMjTh/E6tar2dTW5r271HRnPh/PpIM9z1WGVoX6/Q6ngMDTC4Km6KVShWxtbMoN1I/ow3Mdbh+jJcIK0U+9s81iMRUlKvUg3dyjTj9beXxMuhu5hunapVpr0dZFalSU5QqrSVqtSykWAYhR3t3zdUYZnJrR7fU4S4piuwjThJ5ot5pb3bdktfP8A0Ruyt26VTDUahoO7Vi7HJXWmaaZ+p1XNm6v7pyhQi4KVr3JmK4pWp4idNTSUbbxvd212XUyDu3TqPictR3p02ogdEA7k2OdSNAQAV4W7Zt2EW5a6HP8A5OrShSvFKTUt9F3P5/Awtr7tsvQpSJdq+ZFV1NNxlbMSwJ4KO2aVKDVktbknC8UhPPOorKGrs7rXTTvbI2puu/WFKth6zoCWp06l6gA+KwIF7Tm8O+TTJseMU9O0hKCeza0IzF7PqU1pu4GWsudCCCCNL8OBFxp3zlKDik3zJtHF0qspxi9YuzPV9jYgEr0FS6gEgIWIDXy3y3tex9Jl0p9DWOPw0kn2i177bb7mJVoMhs6sp5MpU+hmjTW5IhUhNXg0/B3Om+y0f1ep+tP8KyywnsM8b6Rf1MfD6s3Im8lFAVAgFYAgCAIAgCAIAgCAIB4YzDiohU6cCCOKkG6sO8EA+Uw1czGWV3OL7WoOlaolUDOGN7Cw1N7gcje48ZAkmm0z1+HnGdKLhsRtbjOctyfTehZs7HVKFTpKLZWOh5N3EdszCTi7o5YmjCvDLUV18iQ2tvljKtPIK3R30ORcp7eD3uOzh3906SrTkrXIVHhuGpyzZb+L+mxrGyMOFxFJqpBUOCTfv0Jv32vOdOPrpsmY2o5Yecae9vz4bHZKD01XO7qqAXLEgC3idJaNpas8RGEpPKldnPd/d51xZXDYbWkri7f4j8FC37NeJ4nuEh1qud5YnocBgnh06tTe23REbg6ORAvKV8nqz11KNoJGWuIcXs7C65D1jqv3TrqvdwjM+ph0ab3it77c+viZC7Wr/wCK39kaOtjakeKC40Gg4a6CbKrLr3HCWBw/9i3ze/r+aHnjsY9Vaa1LEUUFNBlAsv5nhrMTk5WT5G+Hw9OjKUofud33s98PtZ0w5oJ1Qaoq51Yq9woAGnZoDNo1XGGVHKpgKdTEKvPXS1nt4kr/AOqz09DEGnerTU06pzWWspFr2t1W1JnX9T6ylbXmQP8AhrUalBT9WTvHTWL8ea5cup6bP2ngsO5r4dcQatmCJUyCnTLC2rDUgcO384hOlB5o3uaYjCY7EwVGs4KOl2r3dvgem7u1sOMOqYokthahrUhY3qXUnJwt8Zv6cptSqQy+vy1Rzx+DxP6hyw60qLLLu7/L6mZuztE1aeLd2Q1q1Wm2U4g4ckLr1XHWAA0HO1jNqM8yk3u++xH4lhVRqUoQTyxT1y5te9PTX4bkVvp0melnV1GVsubEDEX1GYhuIHw8ZyxN7q/zuWHBuzyzyNN6XtHL1tp57G3ezBf6s/60/wACyVhPYZSekLvil4fVm5ASUUJWAIAgCAIAgCAIAgCAIAgGq75bMGaniwL9CQKo+9SOjHvygnyJ5TlUjqpdCfg6ryyoP923j/Jz7ezZXu9coPgazoeN1bs8jceUiVoZZaHouHYntqV3vs/E12tOaJrLsJgqlZstNSzd3ADvPATaMXJ2RHrVoUY5puyJLE7n4lUL2RsoJKqxLWHHQix9Z2dCaVyBHilCcsuq72a4QD4TkTWxhhaorKBcHSYk8qub0qfazUHt+MlwthIpepiYMlZnY13Ebi1thMGQBAbsLzJi3UGYMq5S0GQqgTJrudU9l/8A4r/rW/gSWWE9g8T6Q/1S/wAfqzcZKKIQBAEAQBAEAQBAEAQBAEAtdQQQRcEWI5iAc33+wwSjTpk9ei2WmTxegwNvEqVVT5H7Ui116ti+4VNuq5cnv3P+fzY53XkVF/I6juvs1adFAoBJAZj95iNTLKnBRjY8XjK8q1Vyl4LuRk7z7Up4WgxYg1HBVF7SbfuHaYqTUUZwmGlWnZbc2cboYd6hy01LHkBe3jy85BjFy2PTVa0KavN2JGtsKpQKGrYFrnKNbAW4nxPZyM0xEHBJMkcIrxrynKK0Wnn/AKL7yKXggblIMiAVgxogZlmFrqUmDYQCsya7iYMnVPZh/wCI361v4ElphPYPEekP9Wv8V82bhJJRCAIAgCAIAgCAIAgCAIAgCAQW+GxPeqBAH9Il2Q99tV8CNPG3Kc6kMyJeCxPYVU+T0f53HEMQLaHs08JXnsm7q5K7DxONYZMMz5RpeylV7szD5SRTdVq0SpxcMFCWeolfpz8kbJgdw3qN0mLqM7HiLn0LHU/Kdo0OctStqcSklkorKvibbgtj06QtTQKO4TuklsV0pOTvJ3ZqHtDo2qUjzRh6MP8A9SDjFdo9L6P1MsZrvRqeUDt1kLKek7ZMpl75jKzdVYlMsxZm2eIymLGcyKGYCXMTIegmDImTG4mDJSDJ1f2ZD+qH9a38KS0wn/jPDekH9X7l9TbpJKMQBAEAQBAEAQBAEAQBAEAQBAIXH7q4Ss/SVKKlzqTwzHmw4E95mjpxbvYkRxdeMMkZuxI4fAU0ACKAByE3OFz16ITNxc83owDRPaZQslFu0M6+oU//AFkXFLRF7wOXryXgaju9sr3qutLNlBuWPaAONu/UDzkWlDPKxeY7FfpqLqWu9l4nSsNuNhAtjTLHmzvf5ED5ScqFNcjy8uLYtu+a3uRF7Z9nlMqTh2KMOCscyHz+IeOvhOc8NF+ySsPxyrF2qq68n9mc8xVFqbMjAhlNmB4g/wA8JCcbOzPT0qqqRU4vR7HjnMxZHTMxmmMpuqjPSmhJy5SW5AEn0EZDV17LM3oVr4dk+NHX/MpX94mHBrc2hiqctItPwaPOa5Tr2qLkXwP88Ysw6kdzrns9wxTBofvsz/Ow/hlpho2pnheNVe0xcu6yNlncqhAEAQBAEAQBAEAQCjQC0CAXwBAEAQBAKXgAQDTfahR/qqN92svzRx9JwxOsC34LK2It3fY5zsvaD0Kq1afxKe3gR2g9xkKEnB3R6bEUI16bpz2Z1HZO/OFqqM7dE9tQ+i+T8LeNvCToV4S30PK4jhOIpP1VmXd9t/zczMZvVhEUk16bdyuHJ8luZu6sFzOEMBiZuypv3q3zOT7f2l0+IeqBYMRYdtgABf0lfVnnk2euwWHdChGnJ6r66kcZzJZmKijLmAGlufieVx+fdpvoR3KTTyu52rZWzqVJAtIALYa8S2nEntPfLOKUVZHh61WdWTlN6/Iy6lEEEEXB7DqPSZuc07ao5lv/ALv06NqtIBMzWZBouvBgOzhwkPEUor1kel4Pj6lSTo1HfTR8/A1GkL6Difn3SKX7aSuzuuzML0VGnTH2EVfQWlrFWSR8+rVHUqSm+bbMm8ycwDAKwBAEAQBAEAQATALRrALoAgCAIAgFDALYBVYBrftFp3wNQ/damf8AeB+c41/YLHhUrYqPv+RyGV57G4Jg2RSDJve4+6dGvS6etd7sQEuVUBTa5tqTcGSqFGMo5pHnuJ8Tq0qvZU9Lc+eptNbc/BsLdAo71LKfUGSHRpvkVMeJYqLvnZpO+O6Pu4NWkxancZgfiS5te44i9u/xkatQyrMti84bxTtmqVRWfJ9TG3f30r4ZQhAq0xoFYkMo5K/LuIPlNKdeUVbdHbF8Jo15Z16svg/cbA3tLW2lBr/5xb1t+U7fql0K7/gZ31mreBqG3tv1MUwL2VQbhRqPEk8TI9SrKe5cYLh9LC3cdW+Z6bpYTpcXRXszhj4J1j/DFKN5ozxGr2eGnLut56Ha5ZHhy0wCkAvgCAIAgCAIAgFtoBdAEAQBAEAQBAKWgFYBDb4082CrjkhP7JB/Kc6q9RkrBSy4iD7zjeCwxq1EpqQM7BbngLm1z9JXxjmdj2VSqqVN1HyVzpeF9nmGC2c1HPPNl9AB9ZNWGhzPNT41iW/Vsl4Ebtj2dAKWw9Q3+5UsQe4MALed5pPCr9rJOH45K9q0dOq+3+iB3e3hq4EuhFwG61JtCCLA5T2H5ad95yp1XT0ZYYzA08Zaafg/ubhh/aLhiOstVTyyhvmDO6xMOZTy4HiU9Gn7zXN7N8xiENKkpCHiWsCRyABPqZyq4hSWVFhgOEOjUVSo9Vsl9fz3moBb6jUfu8ZGLxyS3KX5QZt1Agwb17L8HetUqfcQKPFz9FPrJOGWrZQ8dq2pxh1d/L/Z0uTTzItAEAQBAEAQChgFYAgCAIAgCAIAgCAIAgCAeGPwwq03ptwdWQ+DAg/vmGrqxtCbhJSXLU47j91cXQf+ydgpur0+sDY6MLajzEgSozT0R66jxLDVI+tK3VP8sbLszf6pSULjKFTTTOq5SfFGsPQ+U7RryXtora3CadR3w9ReF7/FX+PmZ2L9o2Hy9RajN2DKB6kmbPFQWxxhwTEN2bSOb7QxhrVXqNYM7X04dw9ANZDlLNJtnpqFFUKUaa2RjTU7k/uRQovi0WuAVIOUN8LPplB56ZtOYE60FFz9YruKzqww7dLuv1t+WOyUqKqLAAAdg0HpLE8W3fVkJvFu9Qroc6ANbRwAHB8e3wM0nSjPdEzDY6th5Xi9OnI47Up5WK3vlJFxwNja8rGrOx7WMs0VLqdV9m2EyYXOeNRyfJeqPmG9ZPw8bQueT4xVz4jL0VvqbZO5VCAIAgCAIAgCAIAgCAIAgCAIAgCAIAgCAIAgFrIDxEAwcTsTD1Pjo028UU/lMOKe6OsK9WHsya97IzEbj4J/7nL/AJWZfkDac3RpvkSocTxUdp+dn8yMxXs3w7fBUqr5qw+a3+c0eGgyTDjeIjuk/wA7mRuI9mb/AN3iB/qQg+oP5TR4XoyTDj398Pj/AAZVDZ216AslWnVUcAxzH1YA/ObKNaOzucZ1+G1XeUHF9359CM2zV2s4K1KbBe3olXXzUlprN13p8iRh48Li7p699/tY13B7DxDuFFCrfhqjKPMkWA75wVOTdrFpUxtCMc2deZ2fZGC6GjTp/cRVJHAm2p8zeWEY5UkeNrVO1qSn1dzMmxyEAQBAEAQBAEAQBAEAQBAEAQBAEAQBAEAQBAEAQBAEAQBAEAQBAEAQBAEAQBAEAQCA247o9NabPd832z2EczpxMq8fWrQnCFJ2vfp3dTWTZHYjE1lXN0hI7i48+sBcaj1HOQ6tfF04Zs9/d90attExVrhCAVqsMoN1dy2oOtuFuzjxtpL6LvFM6FGxi2JFPEaGx1Ycv0tdPKbArSxaswULX1PEswA6pPHNr/1ALUxgIF6eIubCwYm3mWGmnHx8gJFMMCAbvrr8bfXvgF3uo5v+I31gD3Uc3/Eb6wB7qOb/AIjfWAPdRzf8RvrAHuo5v+I31gD3Uc3/ABG+sAe6jm/4jfWAPdRzf8RvrAHug5v+I31gD3Uc3/Eb6wB7qOb/AIjfWAPdRzf8RvrALamE00Zwewl2I8xm1mJXtoCOyVUaz9YMdGFRxbmCNB2i2vme2H2lanK0rO+z/Phr7+uNSQp4a4Fy4PaOkY2+clxba1Ml/uo5v+I31mwKe6Dm/wCI31gFfdRzf8RvrAI+likJIPSAAMb9ITcKQDoGvI1LEqc8lmt+nJ26mLl/vdG5676G3xvxtfnykkye+GVKgujORw+Nx2A9p5EesA9vdRzf8RvrAKe6Dm/4jfWAV91HN/xG+sAid5KVTNTqU0LBM1wNdDbSw1sRfhKriMKueFSnG9r3NZEEKr1cyUqbHN8V7E3vfUgADt48/CVjnUrp06UHrv8AmnxNdzYMVRqiouWt0YyoLG7DQnMMpGXXnx0tPTRVopHQx1OI1viqY0XUIOP2uK8LfMeU2BUriCSfeVGlrBRYG7EaFeWUG/KAey1KwBzV6ZuVsctiABZh8NtTr5aWv1QLsIawZTUrqyi+ZQgF9NNcvHt9PMCS98T7wgA4xPvCAVGLT7w1gHtAEAQBAEAQBAEAQBALXQHiLzWUVLRgumwEAQBAILA4odK+WkmaznqKA5Ia1ie/vlbhpxdZpQS31W+j5+JqnqSPvx/wqltNcvPuvLI2KjGE/wB240vqLX0vbS+vCAU9+PDoqv7It63gFwxh/wAOp45Rbh4wD1oVs1+qy2+8AL+GsA9YBQCLArAEAQBAEAQBaAIAgCAIAgCAIAgCAIAgCAIAgCAIAgCAIAgCAI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9" name="AutoShape 8" descr="data:image/jpeg;base64,/9j/4AAQSkZJRgABAQAAAQABAAD/2wCEAAkGBxQTEhUUEhQVFhUUFhYVGBcXFBgUFBUXGBUYHBUXGRUaHCggGB0mHBYUIjEhJiktLi4uFx8zODMsNygtLi0BCgoKDg0OGxAQGy8kICY3MC0vLTQ0LSwsLCwvLCwsLCw0LC0sLCwsLCwsLCwsLDQsLCwsLCwsLCwsLCwsLCwsLP/AABEIAMsA+AMBEQACEQEDEQH/xAAbAAEAAQUBAAAAAAAAAAAAAAAABQECBAYHA//EAEUQAAIBAgMEBwUEBgoBBQAAAAECAAMRBBIhBQYxURMiQWFxgZEHFDKh0UJSk8Fic5KxsvAjJDNDU3KCouHxNBYXs8LS/8QAGwEBAAIDAQEAAAAAAAAAAAAAAAQFAQIDBgf/xAA5EQACAQIEAwQJAwQCAwEAAAAAAQIDEQQSITEFQVETYXGRBiIygaGxwdHwFELhNFJy8RWCM5LCI//aAAwDAQACEQMRAD8A7jAEAQBAEAQBAEAQBAEAQBAEAQBAKEwCGXezBlivToCDa5uF8mIsfWcu3p7XJ74Zi8ubs39fLclaGJRxdGVhzUhh6idE09iFOEoO0lbxPWZNRAEAQBAEAQBAEAQBAEAQBAEAQBAEAQBAEAQBAEAQBAEAQDQPaBvPa+GonXhVYHh+gO/n6SHia1vUXvPS8E4ZmaxFRaftX1+xzy8gHrUrF1KoVN1JB5g2PqJlO2xrOCkrNXJnZ28mNVlWnWdiSAFa1S55dYEzrCrUvZMrcRwzBOLlOCVt7afLQ3d9u4qkCXFCqi5szqxphQigkmxcasSoGhJHASb2k1vZnmFhMLVdoOUW7WT1vd/9eWrexbg/aLh2/tEqUz4B19VN/lNY4uD30O9X0exMPYal8PmrfEnMHvJhatslemSewtkb9lrGdo1YS2ZW1eH4ql7dN/Nea0JUNOhDKwBAEAQBAEAQBAEAQBAKFoBWAIAgCAIAgCAIAgCAavvvvL7smRD/AEzjT9Afe8eX/Ej162RWW5b8J4a8VUzS9hb9/d9zkzsSbnifnK3c91GKgrLYsmDcuCnkde7jFjVyja9za9gYRMPkq1GXpKmY01cvTXogpFRswpsNc3aLW1uLyXSioWk93ty0PO8QrzxV6VNerH2mrN5r6K11tblz0I7eTaFNv6GgirTVukOVukDVCLEq+YgixHADXiNJzrTT9WOxN4bhai//AGrNuTVlpay71Za+ehCXnAtxBhk5udjaiYqitNiAzgMoPVZSbNccO2952oSamkiq4tQpTw05TWqV0+dzs8tTwIgCAIAgCAIAgCAIBRoBRVgF0AQBAEA861dVF2YKOZIA+cw2luZjFydoq5A43fDDpfK3SEEr1bBSw7MzWB8rzlKvBbFjS4ViJ+0svj08EX7D3pp4hshBpubgKxGpHEXHb2+EU6ynpsYxfDauHWa911RPzsVwgERvLtxMJRLtqxuEXtZvoO0znVqKnG7JmBwU8XVyR25vovzY4zjsY9ao1SobsxuT+Q5ASplNyd2fQqFCFCmqcFZI8Jrc7FYuY0RM7I2e1VgMrsgsjlCisL8AvSEKxNrgakgd9p3pxcmVOLxMaMb3Sb1V7tPxtdq3Xa/mbFtrGJhqdOqis9Z1KU6tRAlVQoA662QnqntUjhrJNSappNb8n+W+RT4OhUxdWVKTSgneUU217neS37zQwJAPXiAVgxY232ebOLV0qEadY+i6fNgfOS8LT1zHm+PYtKDorf8Ak6peWB5AAwC6AIAgCAIAgCAUJgFAIBdAEA8MXjEpDNUdUXmzBR85hyS3N6dOdR5YJt92prG0vaBhqelPNVP6Iyr+035AyPPFQW2pcUOAYqprO0V37+S+rRqu0t/8VUuKeWkP0Rmf9ptPQCRpYqb20LvD+j2Gp61G5PyXkvua5UxztUWpUdnYG92Yse8C/CcHNt3ZbLDU4U3CnFJd2hl1AjcGTL1iMxsVz8bpbUg8JvoyPHPHk76e+3eeGJxlyChIIYNfgQVACnx0v5iayl0OtKho1Pa1reLuzpO5W9gxKilVIFYDQ8BUHMd/Mecn0K+dWe55Di3CnhZdpT1h8n0NukkpTivtO2qRtB0e5VEphe4FQx08SZWYu/aHt/R9QWF03bdzXaWMRuDDz0kUvTIXXhMmG0lc92OQED4jx+fdw/4mz9U4Jdq7vY2zZm2KFPD5MPVFKrZWBrU3INUH+kYkF0sV0AABHOS4VYKNouz7+p57E4HEVMR2leGaOq9Vr2eS/a9Hq7t36Gq7QxzVnLva5toLhRp2Ak25yJObm7s9DhsNDDwyQ/kx5qdykwZPSjSzG3Z2zaKuzlVqZI3Oubp4UIEHatFWbxqtmt5ZJbU1ZJHz/HVHUnKb5tr/ANdPqbEZ1IAtALoAgCAIAgCAIBQCAVgGpbc38o0HamitVdSQbWVARxBY8fIGRqmJjF2WrLrB8Dr4iKnJqMX73bw+7RqO0t+sVU+ErSU9iC7ebNf5WkaWJm9tC9w/AcLD205Pv28l9bmtYisztmdmdubEsfUyM23qy5p0oU1lgkl3aHnB0KiDDdi+hRLsqILsxCgXAuToBc6cZlK7sjSpUjTg5z0S1Njw2556QUqtemlU2tTRHrsL8C+WwQd5NpIWGd7N6+ZTVOOLJ2lOm3Hq2o+W9zL2PsTCVRVw9RWOKolgTTqa1QDxphurcadUib06dN3g/aRFxWPxlPJiINdnK2jXs9ztr77mTtQ4avRDrilXE4cdV3BoVGC8EdTxYH7QGh7NTMzySjfNqvcccN+poVXCVJunPdL1kr80+nc3tzvqT25m9i4lRTqkLXA4cBUA+0vfzHn4daFdTVnuQeK8KlhZZ4awfw7n9Pucq9sRttN++nSP+235TliV6xZcFqWoW72e2C3EOQdK7ByASFAstxw14zaOETWrOFX0hnGdqcVbv5/b4kZtbZ1XBi18yseq44X00ZT22B8bzhVoOmWuC4nDGPo1y+zI2ltVhxsf3yO0XCmjNXaa9txftmGjKlcyqeIVuDD+e6Bqj0vBskJgEnhcOQgYjRiRf98kwg1G5UYnEqVV01ulc6huY7PSeq/GpU0twCqqqoHhYyfSu1dnkeIRUKipx2S+LbZsM6kAQBAEAQBAKEQCsAQBAEA4Zt7BGlXqKex2HjqbHzGsqK0csmfReH4hVqEWuiI+85XJ1ihgGy4PdFiiVK1TKtWxRaSNXqOPBRZeI1JtJEcO9HJ/UpK3GoqUoUo3a3cmopeerLKOzPd8fQSojdG9RMoq5CzKxyjOqkga628OEKGSqk1oZni/1OBqSjJZkne10lbXS+uxPbw0MCzumJenTrZyFbDhiQv2OlW2UHLlv28rTvVjSvaWj7iqwE8fGClQTlC20rWvzyu99/5RhbS3qZaPQrXd61JlyV6QypUXlUDa3A5XB0N+Imk69o5VLVc1zJOG4TnrdrKmlB3vF7p91uXjbmrbMhMbvLiKoXOy5kIK1BTVatxycC48rTjKvOW/8lpS4VhqTeROz5Xbj5c/fcialQsSzEkk3JJuSTxuTxnFu7uWMYRjHKloEcqQykqykEEGxUjgQYvrdGJQU4uMldMit+8bUxNda7gX6NKbFeBZSdbdl7jzkrte033KNYH9JdR9lvTu7v5OnbrbZpY6gpVlGIRQtWnexuBqyjtU8b9l7SfTmpI8ri8LKjN6eryZHb8IqYWp0thcWXmXv1beevlMV7ZHc34ap/qYZff4czkxMrGj3CmSeydnviHp0U4uSbngABqfIKZtGDk1FHCvio0ISqy5fnzN1/8Ab9cv9q+bnZbelr/OS/0cbblCvSKspewre81XbGArYRwrHjfKR8LAd3YeFx3yFVoum7M9HgeI08VDNHluuaPfZOIZwc3YR2eM0iiTVqWtY6TtXZeWkiAa0aSDTtq1WH5gn/UJZOHqpdPmzxlLEt1XUv7Tb/6xVzcd18PkwtFe3LmPixLfnOtNWikVuLqdpWlL800JSbkcQBAEAQBAEAQBAEAQDn2/OxC1WpUX7iuRztdWPkApkWvSzXZfcJx/ZZYPa7X289TQqFTo3ViqvlYEqwurAdhHIyuTyyuewqR7ak4ptX5rdd5tW2N2/eCmJwQXoawLMCyotFh8V78Be+g4EHsMlToZ3np7P4FDg+KfpVLD4u+aOi5uS5fnTwK4HbCYOm2GqVunpspIOGcq1J82qCpcXU8bjgb6axGoqayN3XdyNa2DqY2osRThkkn++1pLrbXXx3010IjFbeWxXD4elRBKtnI6WuWVgysardtwDOTrf2q3xfmWNLhsr3r1HLlb2Y2as1ZdxE4iuzsXdizMblibk+c4uTbuyxp0oUoqEFZLkWCEjZ6bFCYMoTBkQCysFsQ1rHQ34eEymauOZWexp1cGnUYKSCjaEGxFu+SYu6uUlWEYzcVqi7EY2pUN6ju5HAsxYj1My23uKcYw9lJFKZ58P54TWx1zE5u5tj3XE0KxF0W4YDtVrhrczY38RNoSyyTOGKo/qKM6fN/M7lQ6OvTFXDutSm2oIPDuPI9x1EsoyUldHjalOdOWWaszQfae6LSRGt0hcFRfUAA3J7tbSNi2sti64DGfbuS2tqa3uwAuUsL9cEjuFrj5GQoKx6TEtyTS6HU8HjulQv8AaY1a5XjYkijh0Pj+9byfGV1f3/RHlK1Ds5ZOStH/AOpM3WhTyqFHAAD0E77FU3d3L4MCAIAgCAIAgCAIAgCARW22CGlUa2UN0b34ZKmn8Yp+V5rLSzO9FOScVvuvFfxc5RvFs3oq9SmPsMbf5TqvyIlbXp2bPa8LxfaUo3/GRJqHLluct75bnLfnl4X4ayPd2sWqpxzZ7a9efmWzBuUgFZkwIMpWAmDD0PCtilXtueQ1g27zCbG1H0pIx55VLEek3jCUtjhVxFKkrzaXjoW4XBs/WckEG1iNbjje/CY2ZunninfR9CzFbBzsWz2LG/w3/OdFVtyIc8Dmd0zGO7z9jqfUTPaI5vBzWzR5vsaryFu4/WO0iP0lRdD1GCqAWKG3kZtnj1OLw9VO9hSWtSJNM1aZPEoWW/mJlStszEqTkvXhf3GNXL3LOSzHiWJJ8STreavqdKbS9VK3wNl2BTOVQNSR6kn/AJmYrkjWrUSTb2R0T2c4NmqVHPwJluPvOL5fQEnxK8pJoRd2UXF6sckUt38v5+50WSygEAQBAEAQBAEAQBAEAQDB23hOloVKfayEDxtdfmBNZK6aOtCp2dSMujOS4/GNVIL6sFVb9rBeBPf390hSebc9VQgqS9Tx8yIxNEqSCLdxkScHF2L3DV41YKSdzxmhJLlEyjVsVbLqxA/f6QYi76LUwK+01Hwi/efpMXOmXqzEXGlzY6kkADguvObJHGpUyrT+TM2RgWxFYUS1gLlrC1kFrgeNwPOSKVPPKxU47GLD0nUSu+Xj/B0b3Onh6DZVCpTUtYdwv5nSWLy046cjxy7TFV0pO8pO3n9DRKV7a8TqfE6n5mUl77n0pRUVlWy08i+ZAgWKTBkQCqmZNWihF+OswbIuosVIKnKRwI0I9JlSa1RpOlCayySaJHZu38TQGWlVKrctaysCTxJuDOka047MhV+G4WrrOGvvR1LczbpxdDM4AdGKNbQEgAhgOy9+EsqFXtI3Z43imBWEr5IvRq6+xPzsVogFAYBWAIAgCAIAgCAW3gFQYByfebZJo1ah+wajAfo3GZR+yflIdSFtT0uCxKqRUXul58j23hwIq4SjilGoAp1Lcxpc/wCoH9oTFaOeCkbcNrvD4qVB7PVfnh8jUadh8Qv529ZBSPTzqXXquxhVcdUqNkojS4UBRqTy5mNW7Iy3SpRz1PibFs/cCvUXNWqinf7AXOfBjcC/rJcMHJr1nYocT6R0oytSi5W5vTy3+hA7zbq1MG6XYOjnqta2o4grf89Zzq0HTaJWC4rDFxlpZrdERisXa4BBLcSLWtwH/R8+NhpckKN9+Rkbp7bXC189RSyMMrW+Iaghhz4fOdqNTJK7IHEsK8TSyxeq1RuW2d78PXpGhQDlny5mK2AUMCRqb3NraDnOmJrxcMq5kPg/C6tPEqpU/br79kQQkA9WCYAmDJnUsCNM2YsRfKgFwOwknQTooESWIeuW1urPPFYXKLqTYGxDCzLfhfmO+YlGxvSrOTtL+GYs0JAgCACYMWOm+yof1er+tP8ACsssH7DPG+kf9RHw+rN3ks88WW1gFwEArAEAQBAEAQChgFIBVYBr+8WA6QuhGlenZTyrU7sv7S//ABznNX0/LkvDVezan/a9f8Xv+d5pm7OOU062Fqmy1lbIToFqAaeth5qOc4U3o4vmXGMpNTjXhvHfwNReRD0Cd0TfsswKmrWc2LUyFUdozZrn/aB6yRg4q7ZUekVeWSEFs9X325fE6pSw9+4SwPJnK/a3t9GdMPSIJpEs5FjlbgFvzGpPiOREg4qonaKPTcEwklF1paJ6LwInYG4xqKHxBZb6hF0b/UezwHrFPDXV5GMbxrLJwoK/f9iu+O51Ohh+npFhlYAqTcEEgXHbe5EzWoRjHMjTh/E6tar2dTW5r271HRnPh/PpIM9z1WGVoX6/Q6ngMDTC4Km6KVShWxtbMoN1I/ow3Mdbh+jJcIK0U+9s81iMRUlKvUg3dyjTj9beXxMuhu5hunapVpr0dZFalSU5QqrSVqtSykWAYhR3t3zdUYZnJrR7fU4S4piuwjThJ5ot5pb3bdktfP8A0Ruyt26VTDUahoO7Vi7HJXWmaaZ+p1XNm6v7pyhQi4KVr3JmK4pWp4idNTSUbbxvd212XUyDu3TqPictR3p02ogdEA7k2OdSNAQAV4W7Zt2EW5a6HP8A5OrShSvFKTUt9F3P5/Awtr7tsvQpSJdq+ZFV1NNxlbMSwJ4KO2aVKDVktbknC8UhPPOorKGrs7rXTTvbI2puu/WFKth6zoCWp06l6gA+KwIF7Tm8O+TTJseMU9O0hKCeza0IzF7PqU1pu4GWsudCCCCNL8OBFxp3zlKDik3zJtHF0qspxi9YuzPV9jYgEr0FS6gEgIWIDXy3y3tex9Jl0p9DWOPw0kn2i177bb7mJVoMhs6sp5MpU+hmjTW5IhUhNXg0/B3Om+y0f1ep+tP8KyywnsM8b6Rf1MfD6s3Im8lFAVAgFYAgCAIAgCAIAgCAIB4YzDiohU6cCCOKkG6sO8EA+Uw1czGWV3OL7WoOlaolUDOGN7Cw1N7gcje48ZAkmm0z1+HnGdKLhsRtbjOctyfTehZs7HVKFTpKLZWOh5N3EdszCTi7o5YmjCvDLUV18iQ2tvljKtPIK3R30ORcp7eD3uOzh3906SrTkrXIVHhuGpyzZb+L+mxrGyMOFxFJqpBUOCTfv0Jv32vOdOPrpsmY2o5Yecae9vz4bHZKD01XO7qqAXLEgC3idJaNpas8RGEpPKldnPd/d51xZXDYbWkri7f4j8FC37NeJ4nuEh1qud5YnocBgnh06tTe23REbg6ORAvKV8nqz11KNoJGWuIcXs7C65D1jqv3TrqvdwjM+ph0ab3it77c+viZC7Wr/wCK39kaOtjakeKC40Gg4a6CbKrLr3HCWBw/9i3ze/r+aHnjsY9Vaa1LEUUFNBlAsv5nhrMTk5WT5G+Hw9OjKUofud33s98PtZ0w5oJ1Qaoq51Yq9woAGnZoDNo1XGGVHKpgKdTEKvPXS1nt4kr/AOqz09DEGnerTU06pzWWspFr2t1W1JnX9T6ylbXmQP8AhrUalBT9WTvHTWL8ea5cup6bP2ngsO5r4dcQatmCJUyCnTLC2rDUgcO384hOlB5o3uaYjCY7EwVGs4KOl2r3dvgem7u1sOMOqYokthahrUhY3qXUnJwt8Zv6cptSqQy+vy1Rzx+DxP6hyw60qLLLu7/L6mZuztE1aeLd2Q1q1Wm2U4g4ckLr1XHWAA0HO1jNqM8yk3u++xH4lhVRqUoQTyxT1y5te9PTX4bkVvp0melnV1GVsubEDEX1GYhuIHw8ZyxN7q/zuWHBuzyzyNN6XtHL1tp57G3ezBf6s/60/wACyVhPYZSekLvil4fVm5ASUUJWAIAgCAIAgCAIAgCAIAgGq75bMGaniwL9CQKo+9SOjHvygnyJ5TlUjqpdCfg6ryyoP923j/Jz7ezZXu9coPgazoeN1bs8jceUiVoZZaHouHYntqV3vs/E12tOaJrLsJgqlZstNSzd3ADvPATaMXJ2RHrVoUY5puyJLE7n4lUL2RsoJKqxLWHHQix9Z2dCaVyBHilCcsuq72a4QD4TkTWxhhaorKBcHSYk8qub0qfazUHt+MlwthIpepiYMlZnY13Ebi1thMGQBAbsLzJi3UGYMq5S0GQqgTJrudU9l/8A4r/rW/gSWWE9g8T6Q/1S/wAfqzcZKKIQBAEAQBAEAQBAEAQBAEAtdQQQRcEWI5iAc33+wwSjTpk9ei2WmTxegwNvEqVVT5H7Ui116ti+4VNuq5cnv3P+fzY53XkVF/I6juvs1adFAoBJAZj95iNTLKnBRjY8XjK8q1Vyl4LuRk7z7Up4WgxYg1HBVF7SbfuHaYqTUUZwmGlWnZbc2cboYd6hy01LHkBe3jy85BjFy2PTVa0KavN2JGtsKpQKGrYFrnKNbAW4nxPZyM0xEHBJMkcIrxrynKK0Wnn/AKL7yKXggblIMiAVgxogZlmFrqUmDYQCsya7iYMnVPZh/wCI361v4ElphPYPEekP9Wv8V82bhJJRCAIAgCAIAgCAIAgCAIAgCAQW+GxPeqBAH9Il2Q99tV8CNPG3Kc6kMyJeCxPYVU+T0f53HEMQLaHs08JXnsm7q5K7DxONYZMMz5RpeylV7szD5SRTdVq0SpxcMFCWeolfpz8kbJgdw3qN0mLqM7HiLn0LHU/Kdo0OctStqcSklkorKvibbgtj06QtTQKO4TuklsV0pOTvJ3ZqHtDo2qUjzRh6MP8A9SDjFdo9L6P1MsZrvRqeUDt1kLKek7ZMpl75jKzdVYlMsxZm2eIymLGcyKGYCXMTIegmDImTG4mDJSDJ1f2ZD+qH9a38KS0wn/jPDekH9X7l9TbpJKMQBAEAQBAEAQBAEAQBAEAQBAIXH7q4Ss/SVKKlzqTwzHmw4E95mjpxbvYkRxdeMMkZuxI4fAU0ACKAByE3OFz16ITNxc83owDRPaZQslFu0M6+oU//AFkXFLRF7wOXryXgaju9sr3qutLNlBuWPaAONu/UDzkWlDPKxeY7FfpqLqWu9l4nSsNuNhAtjTLHmzvf5ED5ScqFNcjy8uLYtu+a3uRF7Z9nlMqTh2KMOCscyHz+IeOvhOc8NF+ySsPxyrF2qq68n9mc8xVFqbMjAhlNmB4g/wA8JCcbOzPT0qqqRU4vR7HjnMxZHTMxmmMpuqjPSmhJy5SW5AEn0EZDV17LM3oVr4dk+NHX/MpX94mHBrc2hiqctItPwaPOa5Tr2qLkXwP88Ysw6kdzrns9wxTBofvsz/Ow/hlpho2pnheNVe0xcu6yNlncqhAEAQBAEAQBAEAQCjQC0CAXwBAEAQBAKXgAQDTfahR/qqN92svzRx9JwxOsC34LK2It3fY5zsvaD0Kq1afxKe3gR2g9xkKEnB3R6bEUI16bpz2Z1HZO/OFqqM7dE9tQ+i+T8LeNvCToV4S30PK4jhOIpP1VmXd9t/zczMZvVhEUk16bdyuHJ8luZu6sFzOEMBiZuypv3q3zOT7f2l0+IeqBYMRYdtgABf0lfVnnk2euwWHdChGnJ6r66kcZzJZmKijLmAGlufieVx+fdpvoR3KTTyu52rZWzqVJAtIALYa8S2nEntPfLOKUVZHh61WdWTlN6/Iy6lEEEEXB7DqPSZuc07ao5lv/ALv06NqtIBMzWZBouvBgOzhwkPEUor1kel4Pj6lSTo1HfTR8/A1GkL6Difn3SKX7aSuzuuzML0VGnTH2EVfQWlrFWSR8+rVHUqSm+bbMm8ycwDAKwBAEAQBAEAQATALRrALoAgCAIAgFDALYBVYBrftFp3wNQ/damf8AeB+c41/YLHhUrYqPv+RyGV57G4Jg2RSDJve4+6dGvS6etd7sQEuVUBTa5tqTcGSqFGMo5pHnuJ8Tq0qvZU9Lc+eptNbc/BsLdAo71LKfUGSHRpvkVMeJYqLvnZpO+O6Pu4NWkxancZgfiS5te44i9u/xkatQyrMti84bxTtmqVRWfJ9TG3f30r4ZQhAq0xoFYkMo5K/LuIPlNKdeUVbdHbF8Jo15Z16svg/cbA3tLW2lBr/5xb1t+U7fql0K7/gZ31mreBqG3tv1MUwL2VQbhRqPEk8TI9SrKe5cYLh9LC3cdW+Z6bpYTpcXRXszhj4J1j/DFKN5ozxGr2eGnLut56Ha5ZHhy0wCkAvgCAIAgCAIAgFtoBdAEAQBAEAQBAKWgFYBDb4082CrjkhP7JB/Kc6q9RkrBSy4iD7zjeCwxq1EpqQM7BbngLm1z9JXxjmdj2VSqqVN1HyVzpeF9nmGC2c1HPPNl9AB9ZNWGhzPNT41iW/Vsl4Ebtj2dAKWw9Q3+5UsQe4MALed5pPCr9rJOH45K9q0dOq+3+iB3e3hq4EuhFwG61JtCCLA5T2H5ad95yp1XT0ZYYzA08Zaafg/ubhh/aLhiOstVTyyhvmDO6xMOZTy4HiU9Gn7zXN7N8xiENKkpCHiWsCRyABPqZyq4hSWVFhgOEOjUVSo9Vsl9fz3moBb6jUfu8ZGLxyS3KX5QZt1Agwb17L8HetUqfcQKPFz9FPrJOGWrZQ8dq2pxh1d/L/Z0uTTzItAEAQBAEAQChgFYAgCAIAgCAIAgCAIAgCAeGPwwq03ptwdWQ+DAg/vmGrqxtCbhJSXLU47j91cXQf+ydgpur0+sDY6MLajzEgSozT0R66jxLDVI+tK3VP8sbLszf6pSULjKFTTTOq5SfFGsPQ+U7RryXtora3CadR3w9ReF7/FX+PmZ2L9o2Hy9RajN2DKB6kmbPFQWxxhwTEN2bSOb7QxhrVXqNYM7X04dw9ANZDlLNJtnpqFFUKUaa2RjTU7k/uRQovi0WuAVIOUN8LPplB56ZtOYE60FFz9YruKzqww7dLuv1t+WOyUqKqLAAAdg0HpLE8W3fVkJvFu9Qroc6ANbRwAHB8e3wM0nSjPdEzDY6th5Xi9OnI47Up5WK3vlJFxwNja8rGrOx7WMs0VLqdV9m2EyYXOeNRyfJeqPmG9ZPw8bQueT4xVz4jL0VvqbZO5VCAIAgCAIAgCAIAgCAIAgCAIAgCAIAgCAIAgFrIDxEAwcTsTD1Pjo028UU/lMOKe6OsK9WHsya97IzEbj4J/7nL/AJWZfkDac3RpvkSocTxUdp+dn8yMxXs3w7fBUqr5qw+a3+c0eGgyTDjeIjuk/wA7mRuI9mb/AN3iB/qQg+oP5TR4XoyTDj398Pj/AAZVDZ216AslWnVUcAxzH1YA/ObKNaOzucZ1+G1XeUHF9359CM2zV2s4K1KbBe3olXXzUlprN13p8iRh48Li7p699/tY13B7DxDuFFCrfhqjKPMkWA75wVOTdrFpUxtCMc2deZ2fZGC6GjTp/cRVJHAm2p8zeWEY5UkeNrVO1qSn1dzMmxyEAQBAEAQBAEAQBAEAQBAEAQBAEAQBAEAQBAEAQBAEAQBAEAQBAEAQBAEAQBAEAQCA247o9NabPd832z2EczpxMq8fWrQnCFJ2vfp3dTWTZHYjE1lXN0hI7i48+sBcaj1HOQ6tfF04Zs9/d90attExVrhCAVqsMoN1dy2oOtuFuzjxtpL6LvFM6FGxi2JFPEaGx1Ycv0tdPKbArSxaswULX1PEswA6pPHNr/1ALUxgIF6eIubCwYm3mWGmnHx8gJFMMCAbvrr8bfXvgF3uo5v+I31gD3Uc3/Eb6wB7qOb/AIjfWAPdRzf8RvrAHuo5v+I31gD3Uc3/ABG+sAe6jm/4jfWAPdRzf8RvrAHug5v+I31gD3Uc3/Eb6wB7qOb/AIjfWAPdRzf8RvrALamE00Zwewl2I8xm1mJXtoCOyVUaz9YMdGFRxbmCNB2i2vme2H2lanK0rO+z/Phr7+uNSQp4a4Fy4PaOkY2+clxba1Ml/uo5v+I31mwKe6Dm/wCI31gFfdRzf8RvrAI+likJIPSAAMb9ITcKQDoGvI1LEqc8lmt+nJ26mLl/vdG5676G3xvxtfnykkye+GVKgujORw+Nx2A9p5EesA9vdRzf8RvrAKe6Dm/4jfWAV91HN/xG+sAid5KVTNTqU0LBM1wNdDbSw1sRfhKriMKueFSnG9r3NZEEKr1cyUqbHN8V7E3vfUgADt48/CVjnUrp06UHrv8AmnxNdzYMVRqiouWt0YyoLG7DQnMMpGXXnx0tPTRVopHQx1OI1viqY0XUIOP2uK8LfMeU2BUriCSfeVGlrBRYG7EaFeWUG/KAey1KwBzV6ZuVsctiABZh8NtTr5aWv1QLsIawZTUrqyi+ZQgF9NNcvHt9PMCS98T7wgA4xPvCAVGLT7w1gHtAEAQBAEAQBAEAQBALXQHiLzWUVLRgumwEAQBAILA4odK+WkmaznqKA5Ia1ie/vlbhpxdZpQS31W+j5+JqnqSPvx/wqltNcvPuvLI2KjGE/wB240vqLX0vbS+vCAU9+PDoqv7It63gFwxh/wAOp45Rbh4wD1oVs1+qy2+8AL+GsA9YBQCLArAEAQBAEAQBaAIAgCAIAgCAIAgCAIAgCAIAgCAIAgCAIAgCAI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10" name="AutoShape 10" descr="data:image/jpeg;base64,/9j/4AAQSkZJRgABAQAAAQABAAD/2wCEAAkGBxQTEhUUEhQVFhUUFhYVGBcXFBgUFBUXGBUYHBUXGRUaHCggGB0mHBYUIjEhJiktLi4uFx8zODMsNygtLi0BCgoKDg0OGxAQGy8kICY3MC0vLTQ0LSwsLCwvLCwsLCw0LC0sLCwsLCwsLCwsLDQsLCwsLCwsLCwsLCwsLCwsLP/AABEIAMsA+AMBEQACEQEDEQH/xAAbAAEAAQUBAAAAAAAAAAAAAAAABQECBAYHA//EAEUQAAIBAgMEBwUEBgoBBQAAAAECAAMRBBIhBQYxURMiQWFxgZEHFDKh0UJSk8Fic5KxsvAjJDNDU3KCouHxNBYXs8LS/8QAGwEBAAIDAQEAAAAAAAAAAAAAAAQFAQIDBgf/xAA5EQACAQIEAwQJAwQCAwEAAAAAAQIDEQQSITEFQVETYXGRBiIygaGxwdHwFELhNFJy8RWCM5LCI//aAAwDAQACEQMRAD8A7jAEAQBAEAQBAEAQBAEAQBAEAQBAKEwCGXezBlivToCDa5uF8mIsfWcu3p7XJ74Zi8ubs39fLclaGJRxdGVhzUhh6idE09iFOEoO0lbxPWZNRAEAQBAEAQBAEAQBAEAQBAEAQBAEAQBAEAQBAEAQBAEAQDQPaBvPa+GonXhVYHh+gO/n6SHia1vUXvPS8E4ZmaxFRaftX1+xzy8gHrUrF1KoVN1JB5g2PqJlO2xrOCkrNXJnZ28mNVlWnWdiSAFa1S55dYEzrCrUvZMrcRwzBOLlOCVt7afLQ3d9u4qkCXFCqi5szqxphQigkmxcasSoGhJHASb2k1vZnmFhMLVdoOUW7WT1vd/9eWrexbg/aLh2/tEqUz4B19VN/lNY4uD30O9X0exMPYal8PmrfEnMHvJhatslemSewtkb9lrGdo1YS2ZW1eH4ql7dN/Nea0JUNOhDKwBAEAQBAEAQBAEAQBAKFoBWAIAgCAIAgCAIAgCAavvvvL7smRD/AEzjT9Afe8eX/Ej162RWW5b8J4a8VUzS9hb9/d9zkzsSbnifnK3c91GKgrLYsmDcuCnkde7jFjVyja9za9gYRMPkq1GXpKmY01cvTXogpFRswpsNc3aLW1uLyXSioWk93ty0PO8QrzxV6VNerH2mrN5r6K11tblz0I7eTaFNv6GgirTVukOVukDVCLEq+YgixHADXiNJzrTT9WOxN4bhai//AGrNuTVlpay71Za+ehCXnAtxBhk5udjaiYqitNiAzgMoPVZSbNccO2952oSamkiq4tQpTw05TWqV0+dzs8tTwIgCAIAgCAIAgCAIBRoBRVgF0AQBAEA861dVF2YKOZIA+cw2luZjFydoq5A43fDDpfK3SEEr1bBSw7MzWB8rzlKvBbFjS4ViJ+0svj08EX7D3pp4hshBpubgKxGpHEXHb2+EU6ynpsYxfDauHWa911RPzsVwgERvLtxMJRLtqxuEXtZvoO0znVqKnG7JmBwU8XVyR25vovzY4zjsY9ao1SobsxuT+Q5ASplNyd2fQqFCFCmqcFZI8Jrc7FYuY0RM7I2e1VgMrsgsjlCisL8AvSEKxNrgakgd9p3pxcmVOLxMaMb3Sb1V7tPxtdq3Xa/mbFtrGJhqdOqis9Z1KU6tRAlVQoA662QnqntUjhrJNSappNb8n+W+RT4OhUxdWVKTSgneUU217neS37zQwJAPXiAVgxY232ebOLV0qEadY+i6fNgfOS8LT1zHm+PYtKDorf8Ak6peWB5AAwC6AIAgCAIAgCAUJgFAIBdAEA8MXjEpDNUdUXmzBR85hyS3N6dOdR5YJt92prG0vaBhqelPNVP6Iyr+035AyPPFQW2pcUOAYqprO0V37+S+rRqu0t/8VUuKeWkP0Rmf9ptPQCRpYqb20LvD+j2Gp61G5PyXkvua5UxztUWpUdnYG92Yse8C/CcHNt3ZbLDU4U3CnFJd2hl1AjcGTL1iMxsVz8bpbUg8JvoyPHPHk76e+3eeGJxlyChIIYNfgQVACnx0v5iayl0OtKho1Pa1reLuzpO5W9gxKilVIFYDQ8BUHMd/Mecn0K+dWe55Di3CnhZdpT1h8n0NukkpTivtO2qRtB0e5VEphe4FQx08SZWYu/aHt/R9QWF03bdzXaWMRuDDz0kUvTIXXhMmG0lc92OQED4jx+fdw/4mz9U4Jdq7vY2zZm2KFPD5MPVFKrZWBrU3INUH+kYkF0sV0AABHOS4VYKNouz7+p57E4HEVMR2leGaOq9Vr2eS/a9Hq7t36Gq7QxzVnLva5toLhRp2Ak25yJObm7s9DhsNDDwyQ/kx5qdykwZPSjSzG3Z2zaKuzlVqZI3Oubp4UIEHatFWbxqtmt5ZJbU1ZJHz/HVHUnKb5tr/ANdPqbEZ1IAtALoAgCAIAgCAIBQCAVgGpbc38o0HamitVdSQbWVARxBY8fIGRqmJjF2WrLrB8Dr4iKnJqMX73bw+7RqO0t+sVU+ErSU9iC7ebNf5WkaWJm9tC9w/AcLD205Pv28l9bmtYisztmdmdubEsfUyM23qy5p0oU1lgkl3aHnB0KiDDdi+hRLsqILsxCgXAuToBc6cZlK7sjSpUjTg5z0S1Njw2556QUqtemlU2tTRHrsL8C+WwQd5NpIWGd7N6+ZTVOOLJ2lOm3Hq2o+W9zL2PsTCVRVw9RWOKolgTTqa1QDxphurcadUib06dN3g/aRFxWPxlPJiINdnK2jXs9ztr77mTtQ4avRDrilXE4cdV3BoVGC8EdTxYH7QGh7NTMzySjfNqvcccN+poVXCVJunPdL1kr80+nc3tzvqT25m9i4lRTqkLXA4cBUA+0vfzHn4daFdTVnuQeK8KlhZZ4awfw7n9Pucq9sRttN++nSP+235TliV6xZcFqWoW72e2C3EOQdK7ByASFAstxw14zaOETWrOFX0hnGdqcVbv5/b4kZtbZ1XBi18yseq44X00ZT22B8bzhVoOmWuC4nDGPo1y+zI2ltVhxsf3yO0XCmjNXaa9txftmGjKlcyqeIVuDD+e6Bqj0vBskJgEnhcOQgYjRiRf98kwg1G5UYnEqVV01ulc6huY7PSeq/GpU0twCqqqoHhYyfSu1dnkeIRUKipx2S+LbZsM6kAQBAEAQBAKEQCsAQBAEA4Zt7BGlXqKex2HjqbHzGsqK0csmfReH4hVqEWuiI+85XJ1ihgGy4PdFiiVK1TKtWxRaSNXqOPBRZeI1JtJEcO9HJ/UpK3GoqUoUo3a3cmopeerLKOzPd8fQSojdG9RMoq5CzKxyjOqkga628OEKGSqk1oZni/1OBqSjJZkne10lbXS+uxPbw0MCzumJenTrZyFbDhiQv2OlW2UHLlv28rTvVjSvaWj7iqwE8fGClQTlC20rWvzyu99/5RhbS3qZaPQrXd61JlyV6QypUXlUDa3A5XB0N+Imk69o5VLVc1zJOG4TnrdrKmlB3vF7p91uXjbmrbMhMbvLiKoXOy5kIK1BTVatxycC48rTjKvOW/8lpS4VhqTeROz5Xbj5c/fcialQsSzEkk3JJuSTxuTxnFu7uWMYRjHKloEcqQykqykEEGxUjgQYvrdGJQU4uMldMit+8bUxNda7gX6NKbFeBZSdbdl7jzkrte033KNYH9JdR9lvTu7v5OnbrbZpY6gpVlGIRQtWnexuBqyjtU8b9l7SfTmpI8ri8LKjN6eryZHb8IqYWp0thcWXmXv1beevlMV7ZHc34ap/qYZff4czkxMrGj3CmSeydnviHp0U4uSbngABqfIKZtGDk1FHCvio0ISqy5fnzN1/8Ab9cv9q+bnZbelr/OS/0cbblCvSKspewre81XbGArYRwrHjfKR8LAd3YeFx3yFVoum7M9HgeI08VDNHluuaPfZOIZwc3YR2eM0iiTVqWtY6TtXZeWkiAa0aSDTtq1WH5gn/UJZOHqpdPmzxlLEt1XUv7Tb/6xVzcd18PkwtFe3LmPixLfnOtNWikVuLqdpWlL800JSbkcQBAEAQBAEAQBAEAQDn2/OxC1WpUX7iuRztdWPkApkWvSzXZfcJx/ZZYPa7X289TQqFTo3ViqvlYEqwurAdhHIyuTyyuewqR7ak4ptX5rdd5tW2N2/eCmJwQXoawLMCyotFh8V78Be+g4EHsMlToZ3np7P4FDg+KfpVLD4u+aOi5uS5fnTwK4HbCYOm2GqVunpspIOGcq1J82qCpcXU8bjgb6axGoqayN3XdyNa2DqY2osRThkkn++1pLrbXXx3010IjFbeWxXD4elRBKtnI6WuWVgysardtwDOTrf2q3xfmWNLhsr3r1HLlb2Y2as1ZdxE4iuzsXdizMblibk+c4uTbuyxp0oUoqEFZLkWCEjZ6bFCYMoTBkQCysFsQ1rHQ34eEymauOZWexp1cGnUYKSCjaEGxFu+SYu6uUlWEYzcVqi7EY2pUN6ju5HAsxYj1My23uKcYw9lJFKZ58P54TWx1zE5u5tj3XE0KxF0W4YDtVrhrczY38RNoSyyTOGKo/qKM6fN/M7lQ6OvTFXDutSm2oIPDuPI9x1EsoyUldHjalOdOWWaszQfae6LSRGt0hcFRfUAA3J7tbSNi2sti64DGfbuS2tqa3uwAuUsL9cEjuFrj5GQoKx6TEtyTS6HU8HjulQv8AaY1a5XjYkijh0Pj+9byfGV1f3/RHlK1Ds5ZOStH/AOpM3WhTyqFHAAD0E77FU3d3L4MCAIAgCAIAgCAIAgCARW22CGlUa2UN0b34ZKmn8Yp+V5rLSzO9FOScVvuvFfxc5RvFs3oq9SmPsMbf5TqvyIlbXp2bPa8LxfaUo3/GRJqHLluct75bnLfnl4X4ayPd2sWqpxzZ7a9efmWzBuUgFZkwIMpWAmDD0PCtilXtueQ1g27zCbG1H0pIx55VLEek3jCUtjhVxFKkrzaXjoW4XBs/WckEG1iNbjje/CY2ZunninfR9CzFbBzsWz2LG/w3/OdFVtyIc8Dmd0zGO7z9jqfUTPaI5vBzWzR5vsaryFu4/WO0iP0lRdD1GCqAWKG3kZtnj1OLw9VO9hSWtSJNM1aZPEoWW/mJlStszEqTkvXhf3GNXL3LOSzHiWJJ8STreavqdKbS9VK3wNl2BTOVQNSR6kn/AJmYrkjWrUSTb2R0T2c4NmqVHPwJluPvOL5fQEnxK8pJoRd2UXF6sckUt38v5+50WSygEAQBAEAQBAEAQBAEAQDB23hOloVKfayEDxtdfmBNZK6aOtCp2dSMujOS4/GNVIL6sFVb9rBeBPf390hSebc9VQgqS9Tx8yIxNEqSCLdxkScHF2L3DV41YKSdzxmhJLlEyjVsVbLqxA/f6QYi76LUwK+01Hwi/efpMXOmXqzEXGlzY6kkADguvObJHGpUyrT+TM2RgWxFYUS1gLlrC1kFrgeNwPOSKVPPKxU47GLD0nUSu+Xj/B0b3Onh6DZVCpTUtYdwv5nSWLy046cjxy7TFV0pO8pO3n9DRKV7a8TqfE6n5mUl77n0pRUVlWy08i+ZAgWKTBkQCqmZNWihF+OswbIuosVIKnKRwI0I9JlSa1RpOlCayySaJHZu38TQGWlVKrctaysCTxJuDOka047MhV+G4WrrOGvvR1LczbpxdDM4AdGKNbQEgAhgOy9+EsqFXtI3Z43imBWEr5IvRq6+xPzsVogFAYBWAIAgCAIAgCAW3gFQYByfebZJo1ah+wajAfo3GZR+yflIdSFtT0uCxKqRUXul58j23hwIq4SjilGoAp1Lcxpc/wCoH9oTFaOeCkbcNrvD4qVB7PVfnh8jUadh8Qv529ZBSPTzqXXquxhVcdUqNkojS4UBRqTy5mNW7Iy3SpRz1PibFs/cCvUXNWqinf7AXOfBjcC/rJcMHJr1nYocT6R0oytSi5W5vTy3+hA7zbq1MG6XYOjnqta2o4grf89Zzq0HTaJWC4rDFxlpZrdERisXa4BBLcSLWtwH/R8+NhpckKN9+Rkbp7bXC189RSyMMrW+Iaghhz4fOdqNTJK7IHEsK8TSyxeq1RuW2d78PXpGhQDlny5mK2AUMCRqb3NraDnOmJrxcMq5kPg/C6tPEqpU/br79kQQkA9WCYAmDJnUsCNM2YsRfKgFwOwknQTooESWIeuW1urPPFYXKLqTYGxDCzLfhfmO+YlGxvSrOTtL+GYs0JAgCACYMWOm+yof1er+tP8ACsssH7DPG+kf9RHw+rN3ks88WW1gFwEArAEAQBAEAQChgFIBVYBr+8WA6QuhGlenZTyrU7sv7S//ABznNX0/LkvDVezan/a9f8Xv+d5pm7OOU062Fqmy1lbIToFqAaeth5qOc4U3o4vmXGMpNTjXhvHfwNReRD0Cd0TfsswKmrWc2LUyFUdozZrn/aB6yRg4q7ZUekVeWSEFs9X325fE6pSw9+4SwPJnK/a3t9GdMPSIJpEs5FjlbgFvzGpPiOREg4qonaKPTcEwklF1paJ6LwInYG4xqKHxBZb6hF0b/UezwHrFPDXV5GMbxrLJwoK/f9iu+O51Ohh+npFhlYAqTcEEgXHbe5EzWoRjHMjTh/E6tar2dTW5r271HRnPh/PpIM9z1WGVoX6/Q6ngMDTC4Km6KVShWxtbMoN1I/ow3Mdbh+jJcIK0U+9s81iMRUlKvUg3dyjTj9beXxMuhu5hunapVpr0dZFalSU5QqrSVqtSykWAYhR3t3zdUYZnJrR7fU4S4piuwjThJ5ot5pb3bdktfP8A0Ruyt26VTDUahoO7Vi7HJXWmaaZ+p1XNm6v7pyhQi4KVr3JmK4pWp4idNTSUbbxvd212XUyDu3TqPictR3p02ogdEA7k2OdSNAQAV4W7Zt2EW5a6HP8A5OrShSvFKTUt9F3P5/Awtr7tsvQpSJdq+ZFV1NNxlbMSwJ4KO2aVKDVktbknC8UhPPOorKGrs7rXTTvbI2puu/WFKth6zoCWp06l6gA+KwIF7Tm8O+TTJseMU9O0hKCeza0IzF7PqU1pu4GWsudCCCCNL8OBFxp3zlKDik3zJtHF0qspxi9YuzPV9jYgEr0FS6gEgIWIDXy3y3tex9Jl0p9DWOPw0kn2i177bb7mJVoMhs6sp5MpU+hmjTW5IhUhNXg0/B3Om+y0f1ep+tP8KyywnsM8b6Rf1MfD6s3Im8lFAVAgFYAgCAIAgCAIAgCAIB4YzDiohU6cCCOKkG6sO8EA+Uw1czGWV3OL7WoOlaolUDOGN7Cw1N7gcje48ZAkmm0z1+HnGdKLhsRtbjOctyfTehZs7HVKFTpKLZWOh5N3EdszCTi7o5YmjCvDLUV18iQ2tvljKtPIK3R30ORcp7eD3uOzh3906SrTkrXIVHhuGpyzZb+L+mxrGyMOFxFJqpBUOCTfv0Jv32vOdOPrpsmY2o5Yecae9vz4bHZKD01XO7qqAXLEgC3idJaNpas8RGEpPKldnPd/d51xZXDYbWkri7f4j8FC37NeJ4nuEh1qud5YnocBgnh06tTe23REbg6ORAvKV8nqz11KNoJGWuIcXs7C65D1jqv3TrqvdwjM+ph0ab3it77c+viZC7Wr/wCK39kaOtjakeKC40Gg4a6CbKrLr3HCWBw/9i3ze/r+aHnjsY9Vaa1LEUUFNBlAsv5nhrMTk5WT5G+Hw9OjKUofud33s98PtZ0w5oJ1Qaoq51Yq9woAGnZoDNo1XGGVHKpgKdTEKvPXS1nt4kr/AOqz09DEGnerTU06pzWWspFr2t1W1JnX9T6ylbXmQP8AhrUalBT9WTvHTWL8ea5cup6bP2ngsO5r4dcQatmCJUyCnTLC2rDUgcO384hOlB5o3uaYjCY7EwVGs4KOl2r3dvgem7u1sOMOqYokthahrUhY3qXUnJwt8Zv6cptSqQy+vy1Rzx+DxP6hyw60qLLLu7/L6mZuztE1aeLd2Q1q1Wm2U4g4ckLr1XHWAA0HO1jNqM8yk3u++xH4lhVRqUoQTyxT1y5te9PTX4bkVvp0melnV1GVsubEDEX1GYhuIHw8ZyxN7q/zuWHBuzyzyNN6XtHL1tp57G3ezBf6s/60/wACyVhPYZSekLvil4fVm5ASUUJWAIAgCAIAgCAIAgCAIAgGq75bMGaniwL9CQKo+9SOjHvygnyJ5TlUjqpdCfg6ryyoP923j/Jz7ezZXu9coPgazoeN1bs8jceUiVoZZaHouHYntqV3vs/E12tOaJrLsJgqlZstNSzd3ADvPATaMXJ2RHrVoUY5puyJLE7n4lUL2RsoJKqxLWHHQix9Z2dCaVyBHilCcsuq72a4QD4TkTWxhhaorKBcHSYk8qub0qfazUHt+MlwthIpepiYMlZnY13Ebi1thMGQBAbsLzJi3UGYMq5S0GQqgTJrudU9l/8A4r/rW/gSWWE9g8T6Q/1S/wAfqzcZKKIQBAEAQBAEAQBAEAQBAEAtdQQQRcEWI5iAc33+wwSjTpk9ei2WmTxegwNvEqVVT5H7Ui116ti+4VNuq5cnv3P+fzY53XkVF/I6juvs1adFAoBJAZj95iNTLKnBRjY8XjK8q1Vyl4LuRk7z7Up4WgxYg1HBVF7SbfuHaYqTUUZwmGlWnZbc2cboYd6hy01LHkBe3jy85BjFy2PTVa0KavN2JGtsKpQKGrYFrnKNbAW4nxPZyM0xEHBJMkcIrxrynKK0Wnn/AKL7yKXggblIMiAVgxogZlmFrqUmDYQCsya7iYMnVPZh/wCI361v4ElphPYPEekP9Wv8V82bhJJRCAIAgCAIAgCAIAgCAIAgCAQW+GxPeqBAH9Il2Q99tV8CNPG3Kc6kMyJeCxPYVU+T0f53HEMQLaHs08JXnsm7q5K7DxONYZMMz5RpeylV7szD5SRTdVq0SpxcMFCWeolfpz8kbJgdw3qN0mLqM7HiLn0LHU/Kdo0OctStqcSklkorKvibbgtj06QtTQKO4TuklsV0pOTvJ3ZqHtDo2qUjzRh6MP8A9SDjFdo9L6P1MsZrvRqeUDt1kLKek7ZMpl75jKzdVYlMsxZm2eIymLGcyKGYCXMTIegmDImTG4mDJSDJ1f2ZD+qH9a38KS0wn/jPDekH9X7l9TbpJKMQBAEAQBAEAQBAEAQBAEAQBAIXH7q4Ss/SVKKlzqTwzHmw4E95mjpxbvYkRxdeMMkZuxI4fAU0ACKAByE3OFz16ITNxc83owDRPaZQslFu0M6+oU//AFkXFLRF7wOXryXgaju9sr3qutLNlBuWPaAONu/UDzkWlDPKxeY7FfpqLqWu9l4nSsNuNhAtjTLHmzvf5ED5ScqFNcjy8uLYtu+a3uRF7Z9nlMqTh2KMOCscyHz+IeOvhOc8NF+ySsPxyrF2qq68n9mc8xVFqbMjAhlNmB4g/wA8JCcbOzPT0qqqRU4vR7HjnMxZHTMxmmMpuqjPSmhJy5SW5AEn0EZDV17LM3oVr4dk+NHX/MpX94mHBrc2hiqctItPwaPOa5Tr2qLkXwP88Ysw6kdzrns9wxTBofvsz/Ow/hlpho2pnheNVe0xcu6yNlncqhAEAQBAEAQBAEAQCjQC0CAXwBAEAQBAKXgAQDTfahR/qqN92svzRx9JwxOsC34LK2It3fY5zsvaD0Kq1afxKe3gR2g9xkKEnB3R6bEUI16bpz2Z1HZO/OFqqM7dE9tQ+i+T8LeNvCToV4S30PK4jhOIpP1VmXd9t/zczMZvVhEUk16bdyuHJ8luZu6sFzOEMBiZuypv3q3zOT7f2l0+IeqBYMRYdtgABf0lfVnnk2euwWHdChGnJ6r66kcZzJZmKijLmAGlufieVx+fdpvoR3KTTyu52rZWzqVJAtIALYa8S2nEntPfLOKUVZHh61WdWTlN6/Iy6lEEEEXB7DqPSZuc07ao5lv/ALv06NqtIBMzWZBouvBgOzhwkPEUor1kel4Pj6lSTo1HfTR8/A1GkL6Difn3SKX7aSuzuuzML0VGnTH2EVfQWlrFWSR8+rVHUqSm+bbMm8ycwDAKwBAEAQBAEAQATALRrALoAgCAIAgFDALYBVYBrftFp3wNQ/damf8AeB+c41/YLHhUrYqPv+RyGV57G4Jg2RSDJve4+6dGvS6etd7sQEuVUBTa5tqTcGSqFGMo5pHnuJ8Tq0qvZU9Lc+eptNbc/BsLdAo71LKfUGSHRpvkVMeJYqLvnZpO+O6Pu4NWkxancZgfiS5te44i9u/xkatQyrMti84bxTtmqVRWfJ9TG3f30r4ZQhAq0xoFYkMo5K/LuIPlNKdeUVbdHbF8Jo15Z16svg/cbA3tLW2lBr/5xb1t+U7fql0K7/gZ31mreBqG3tv1MUwL2VQbhRqPEk8TI9SrKe5cYLh9LC3cdW+Z6bpYTpcXRXszhj4J1j/DFKN5ozxGr2eGnLut56Ha5ZHhy0wCkAvgCAIAgCAIAgFtoBdAEAQBAEAQBAKWgFYBDb4082CrjkhP7JB/Kc6q9RkrBSy4iD7zjeCwxq1EpqQM7BbngLm1z9JXxjmdj2VSqqVN1HyVzpeF9nmGC2c1HPPNl9AB9ZNWGhzPNT41iW/Vsl4Ebtj2dAKWw9Q3+5UsQe4MALed5pPCr9rJOH45K9q0dOq+3+iB3e3hq4EuhFwG61JtCCLA5T2H5ad95yp1XT0ZYYzA08Zaafg/ubhh/aLhiOstVTyyhvmDO6xMOZTy4HiU9Gn7zXN7N8xiENKkpCHiWsCRyABPqZyq4hSWVFhgOEOjUVSo9Vsl9fz3moBb6jUfu8ZGLxyS3KX5QZt1Agwb17L8HetUqfcQKPFz9FPrJOGWrZQ8dq2pxh1d/L/Z0uTTzItAEAQBAEAQChgFYAgCAIAgCAIAgCAIAgCAeGPwwq03ptwdWQ+DAg/vmGrqxtCbhJSXLU47j91cXQf+ydgpur0+sDY6MLajzEgSozT0R66jxLDVI+tK3VP8sbLszf6pSULjKFTTTOq5SfFGsPQ+U7RryXtora3CadR3w9ReF7/FX+PmZ2L9o2Hy9RajN2DKB6kmbPFQWxxhwTEN2bSOb7QxhrVXqNYM7X04dw9ANZDlLNJtnpqFFUKUaa2RjTU7k/uRQovi0WuAVIOUN8LPplB56ZtOYE60FFz9YruKzqww7dLuv1t+WOyUqKqLAAAdg0HpLE8W3fVkJvFu9Qroc6ANbRwAHB8e3wM0nSjPdEzDY6th5Xi9OnI47Up5WK3vlJFxwNja8rGrOx7WMs0VLqdV9m2EyYXOeNRyfJeqPmG9ZPw8bQueT4xVz4jL0VvqbZO5VCAIAgCAIAgCAIAgCAIAgCAIAgCAIAgCAIAgFrIDxEAwcTsTD1Pjo028UU/lMOKe6OsK9WHsya97IzEbj4J/7nL/AJWZfkDac3RpvkSocTxUdp+dn8yMxXs3w7fBUqr5qw+a3+c0eGgyTDjeIjuk/wA7mRuI9mb/AN3iB/qQg+oP5TR4XoyTDj398Pj/AAZVDZ216AslWnVUcAxzH1YA/ObKNaOzucZ1+G1XeUHF9359CM2zV2s4K1KbBe3olXXzUlprN13p8iRh48Li7p699/tY13B7DxDuFFCrfhqjKPMkWA75wVOTdrFpUxtCMc2deZ2fZGC6GjTp/cRVJHAm2p8zeWEY5UkeNrVO1qSn1dzMmxyEAQBAEAQBAEAQBAEAQBAEAQBAEAQBAEAQBAEAQBAEAQBAEAQBAEAQBAEAQBAEAQCA247o9NabPd832z2EczpxMq8fWrQnCFJ2vfp3dTWTZHYjE1lXN0hI7i48+sBcaj1HOQ6tfF04Zs9/d90attExVrhCAVqsMoN1dy2oOtuFuzjxtpL6LvFM6FGxi2JFPEaGx1Ycv0tdPKbArSxaswULX1PEswA6pPHNr/1ALUxgIF6eIubCwYm3mWGmnHx8gJFMMCAbvrr8bfXvgF3uo5v+I31gD3Uc3/Eb6wB7qOb/AIjfWAPdRzf8RvrAHuo5v+I31gD3Uc3/ABG+sAe6jm/4jfWAPdRzf8RvrAHug5v+I31gD3Uc3/Eb6wB7qOb/AIjfWAPdRzf8RvrALamE00Zwewl2I8xm1mJXtoCOyVUaz9YMdGFRxbmCNB2i2vme2H2lanK0rO+z/Phr7+uNSQp4a4Fy4PaOkY2+clxba1Ml/uo5v+I31mwKe6Dm/wCI31gFfdRzf8RvrAI+likJIPSAAMb9ITcKQDoGvI1LEqc8lmt+nJ26mLl/vdG5676G3xvxtfnykkye+GVKgujORw+Nx2A9p5EesA9vdRzf8RvrAKe6Dm/4jfWAV91HN/xG+sAid5KVTNTqU0LBM1wNdDbSw1sRfhKriMKueFSnG9r3NZEEKr1cyUqbHN8V7E3vfUgADt48/CVjnUrp06UHrv8AmnxNdzYMVRqiouWt0YyoLG7DQnMMpGXXnx0tPTRVopHQx1OI1viqY0XUIOP2uK8LfMeU2BUriCSfeVGlrBRYG7EaFeWUG/KAey1KwBzV6ZuVsctiABZh8NtTr5aWv1QLsIawZTUrqyi+ZQgF9NNcvHt9PMCS98T7wgA4xPvCAVGLT7w1gHtAEAQBAEAQBAEAQBALXQHiLzWUVLRgumwEAQBAILA4odK+WkmaznqKA5Ia1ie/vlbhpxdZpQS31W+j5+JqnqSPvx/wqltNcvPuvLI2KjGE/wB240vqLX0vbS+vCAU9+PDoqv7It63gFwxh/wAOp45Rbh4wD1oVs1+qy2+8AL+GsA9YBQCLArAEAQBAEAQBaAIAgCAIAgCAIAgCAIAgCAIAgCAIAgCAIAgCAIB//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11" name="AutoShape 12" descr="data:image/jpeg;base64,/9j/4AAQSkZJRgABAQAAAQABAAD/2wCEAAkGBxQTEhUUEhQVFhUUFhYVGBcXFBgUFBUXGBUYHBUXGRUaHCggGB0mHBYUIjEhJiktLi4uFx8zODMsNygtLi0BCgoKDg0OGxAQGy8kICY3MC0vLTQ0LSwsLCwvLCwsLCw0LC0sLCwsLCwsLCwsLDQsLCwsLCwsLCwsLCwsLCwsLP/AABEIAMsA+AMBEQACEQEDEQH/xAAbAAEAAQUBAAAAAAAAAAAAAAAABQECBAYHA//EAEUQAAIBAgMEBwUEBgoBBQAAAAECAAMRBBIhBQYxURMiQWFxgZEHFDKh0UJSk8Fic5KxsvAjJDNDU3KCouHxNBYXs8LS/8QAGwEBAAIDAQEAAAAAAAAAAAAAAAQFAQIDBgf/xAA5EQACAQIEAwQJAwQCAwEAAAAAAQIDEQQSITEFQVETYXGRBiIygaGxwdHwFELhNFJy8RWCM5LCI//aAAwDAQACEQMRAD8A7jAEAQBAEAQBAEAQBAEAQBAEAQBAKEwCGXezBlivToCDa5uF8mIsfWcu3p7XJ74Zi8ubs39fLclaGJRxdGVhzUhh6idE09iFOEoO0lbxPWZNRAEAQBAEAQBAEAQBAEAQBAEAQBAEAQBAEAQBAEAQBAEAQDQPaBvPa+GonXhVYHh+gO/n6SHia1vUXvPS8E4ZmaxFRaftX1+xzy8gHrUrF1KoVN1JB5g2PqJlO2xrOCkrNXJnZ28mNVlWnWdiSAFa1S55dYEzrCrUvZMrcRwzBOLlOCVt7afLQ3d9u4qkCXFCqi5szqxphQigkmxcasSoGhJHASb2k1vZnmFhMLVdoOUW7WT1vd/9eWrexbg/aLh2/tEqUz4B19VN/lNY4uD30O9X0exMPYal8PmrfEnMHvJhatslemSewtkb9lrGdo1YS2ZW1eH4ql7dN/Nea0JUNOhDKwBAEAQBAEAQBAEAQBAKFoBWAIAgCAIAgCAIAgCAavvvvL7smRD/AEzjT9Afe8eX/Ej162RWW5b8J4a8VUzS9hb9/d9zkzsSbnifnK3c91GKgrLYsmDcuCnkde7jFjVyja9za9gYRMPkq1GXpKmY01cvTXogpFRswpsNc3aLW1uLyXSioWk93ty0PO8QrzxV6VNerH2mrN5r6K11tblz0I7eTaFNv6GgirTVukOVukDVCLEq+YgixHADXiNJzrTT9WOxN4bhai//AGrNuTVlpay71Za+ehCXnAtxBhk5udjaiYqitNiAzgMoPVZSbNccO2952oSamkiq4tQpTw05TWqV0+dzs8tTwIgCAIAgCAIAgCAIBRoBRVgF0AQBAEA861dVF2YKOZIA+cw2luZjFydoq5A43fDDpfK3SEEr1bBSw7MzWB8rzlKvBbFjS4ViJ+0svj08EX7D3pp4hshBpubgKxGpHEXHb2+EU6ynpsYxfDauHWa911RPzsVwgERvLtxMJRLtqxuEXtZvoO0znVqKnG7JmBwU8XVyR25vovzY4zjsY9ao1SobsxuT+Q5ASplNyd2fQqFCFCmqcFZI8Jrc7FYuY0RM7I2e1VgMrsgsjlCisL8AvSEKxNrgakgd9p3pxcmVOLxMaMb3Sb1V7tPxtdq3Xa/mbFtrGJhqdOqis9Z1KU6tRAlVQoA662QnqntUjhrJNSappNb8n+W+RT4OhUxdWVKTSgneUU217neS37zQwJAPXiAVgxY232ebOLV0qEadY+i6fNgfOS8LT1zHm+PYtKDorf8Ak6peWB5AAwC6AIAgCAIAgCAUJgFAIBdAEA8MXjEpDNUdUXmzBR85hyS3N6dOdR5YJt92prG0vaBhqelPNVP6Iyr+035AyPPFQW2pcUOAYqprO0V37+S+rRqu0t/8VUuKeWkP0Rmf9ptPQCRpYqb20LvD+j2Gp61G5PyXkvua5UxztUWpUdnYG92Yse8C/CcHNt3ZbLDU4U3CnFJd2hl1AjcGTL1iMxsVz8bpbUg8JvoyPHPHk76e+3eeGJxlyChIIYNfgQVACnx0v5iayl0OtKho1Pa1reLuzpO5W9gxKilVIFYDQ8BUHMd/Mecn0K+dWe55Di3CnhZdpT1h8n0NukkpTivtO2qRtB0e5VEphe4FQx08SZWYu/aHt/R9QWF03bdzXaWMRuDDz0kUvTIXXhMmG0lc92OQED4jx+fdw/4mz9U4Jdq7vY2zZm2KFPD5MPVFKrZWBrU3INUH+kYkF0sV0AABHOS4VYKNouz7+p57E4HEVMR2leGaOq9Vr2eS/a9Hq7t36Gq7QxzVnLva5toLhRp2Ak25yJObm7s9DhsNDDwyQ/kx5qdykwZPSjSzG3Z2zaKuzlVqZI3Oubp4UIEHatFWbxqtmt5ZJbU1ZJHz/HVHUnKb5tr/ANdPqbEZ1IAtALoAgCAIAgCAIBQCAVgGpbc38o0HamitVdSQbWVARxBY8fIGRqmJjF2WrLrB8Dr4iKnJqMX73bw+7RqO0t+sVU+ErSU9iC7ebNf5WkaWJm9tC9w/AcLD205Pv28l9bmtYisztmdmdubEsfUyM23qy5p0oU1lgkl3aHnB0KiDDdi+hRLsqILsxCgXAuToBc6cZlK7sjSpUjTg5z0S1Njw2556QUqtemlU2tTRHrsL8C+WwQd5NpIWGd7N6+ZTVOOLJ2lOm3Hq2o+W9zL2PsTCVRVw9RWOKolgTTqa1QDxphurcadUib06dN3g/aRFxWPxlPJiINdnK2jXs9ztr77mTtQ4avRDrilXE4cdV3BoVGC8EdTxYH7QGh7NTMzySjfNqvcccN+poVXCVJunPdL1kr80+nc3tzvqT25m9i4lRTqkLXA4cBUA+0vfzHn4daFdTVnuQeK8KlhZZ4awfw7n9Pucq9sRttN++nSP+235TliV6xZcFqWoW72e2C3EOQdK7ByASFAstxw14zaOETWrOFX0hnGdqcVbv5/b4kZtbZ1XBi18yseq44X00ZT22B8bzhVoOmWuC4nDGPo1y+zI2ltVhxsf3yO0XCmjNXaa9txftmGjKlcyqeIVuDD+e6Bqj0vBskJgEnhcOQgYjRiRf98kwg1G5UYnEqVV01ulc6huY7PSeq/GpU0twCqqqoHhYyfSu1dnkeIRUKipx2S+LbZsM6kAQBAEAQBAKEQCsAQBAEA4Zt7BGlXqKex2HjqbHzGsqK0csmfReH4hVqEWuiI+85XJ1ihgGy4PdFiiVK1TKtWxRaSNXqOPBRZeI1JtJEcO9HJ/UpK3GoqUoUo3a3cmopeerLKOzPd8fQSojdG9RMoq5CzKxyjOqkga628OEKGSqk1oZni/1OBqSjJZkne10lbXS+uxPbw0MCzumJenTrZyFbDhiQv2OlW2UHLlv28rTvVjSvaWj7iqwE8fGClQTlC20rWvzyu99/5RhbS3qZaPQrXd61JlyV6QypUXlUDa3A5XB0N+Imk69o5VLVc1zJOG4TnrdrKmlB3vF7p91uXjbmrbMhMbvLiKoXOy5kIK1BTVatxycC48rTjKvOW/8lpS4VhqTeROz5Xbj5c/fcialQsSzEkk3JJuSTxuTxnFu7uWMYRjHKloEcqQykqykEEGxUjgQYvrdGJQU4uMldMit+8bUxNda7gX6NKbFeBZSdbdl7jzkrte033KNYH9JdR9lvTu7v5OnbrbZpY6gpVlGIRQtWnexuBqyjtU8b9l7SfTmpI8ri8LKjN6eryZHb8IqYWp0thcWXmXv1beevlMV7ZHc34ap/qYZff4czkxMrGj3CmSeydnviHp0U4uSbngABqfIKZtGDk1FHCvio0ISqy5fnzN1/8Ab9cv9q+bnZbelr/OS/0cbblCvSKspewre81XbGArYRwrHjfKR8LAd3YeFx3yFVoum7M9HgeI08VDNHluuaPfZOIZwc3YR2eM0iiTVqWtY6TtXZeWkiAa0aSDTtq1WH5gn/UJZOHqpdPmzxlLEt1XUv7Tb/6xVzcd18PkwtFe3LmPixLfnOtNWikVuLqdpWlL800JSbkcQBAEAQBAEAQBAEAQDn2/OxC1WpUX7iuRztdWPkApkWvSzXZfcJx/ZZYPa7X289TQqFTo3ViqvlYEqwurAdhHIyuTyyuewqR7ak4ptX5rdd5tW2N2/eCmJwQXoawLMCyotFh8V78Be+g4EHsMlToZ3np7P4FDg+KfpVLD4u+aOi5uS5fnTwK4HbCYOm2GqVunpspIOGcq1J82qCpcXU8bjgb6axGoqayN3XdyNa2DqY2osRThkkn++1pLrbXXx3010IjFbeWxXD4elRBKtnI6WuWVgysardtwDOTrf2q3xfmWNLhsr3r1HLlb2Y2as1ZdxE4iuzsXdizMblibk+c4uTbuyxp0oUoqEFZLkWCEjZ6bFCYMoTBkQCysFsQ1rHQ34eEymauOZWexp1cGnUYKSCjaEGxFu+SYu6uUlWEYzcVqi7EY2pUN6ju5HAsxYj1My23uKcYw9lJFKZ58P54TWx1zE5u5tj3XE0KxF0W4YDtVrhrczY38RNoSyyTOGKo/qKM6fN/M7lQ6OvTFXDutSm2oIPDuPI9x1EsoyUldHjalOdOWWaszQfae6LSRGt0hcFRfUAA3J7tbSNi2sti64DGfbuS2tqa3uwAuUsL9cEjuFrj5GQoKx6TEtyTS6HU8HjulQv8AaY1a5XjYkijh0Pj+9byfGV1f3/RHlK1Ds5ZOStH/AOpM3WhTyqFHAAD0E77FU3d3L4MCAIAgCAIAgCAIAgCARW22CGlUa2UN0b34ZKmn8Yp+V5rLSzO9FOScVvuvFfxc5RvFs3oq9SmPsMbf5TqvyIlbXp2bPa8LxfaUo3/GRJqHLluct75bnLfnl4X4ayPd2sWqpxzZ7a9efmWzBuUgFZkwIMpWAmDD0PCtilXtueQ1g27zCbG1H0pIx55VLEek3jCUtjhVxFKkrzaXjoW4XBs/WckEG1iNbjje/CY2ZunninfR9CzFbBzsWz2LG/w3/OdFVtyIc8Dmd0zGO7z9jqfUTPaI5vBzWzR5vsaryFu4/WO0iP0lRdD1GCqAWKG3kZtnj1OLw9VO9hSWtSJNM1aZPEoWW/mJlStszEqTkvXhf3GNXL3LOSzHiWJJ8STreavqdKbS9VK3wNl2BTOVQNSR6kn/AJmYrkjWrUSTb2R0T2c4NmqVHPwJluPvOL5fQEnxK8pJoRd2UXF6sckUt38v5+50WSygEAQBAEAQBAEAQBAEAQDB23hOloVKfayEDxtdfmBNZK6aOtCp2dSMujOS4/GNVIL6sFVb9rBeBPf390hSebc9VQgqS9Tx8yIxNEqSCLdxkScHF2L3DV41YKSdzxmhJLlEyjVsVbLqxA/f6QYi76LUwK+01Hwi/efpMXOmXqzEXGlzY6kkADguvObJHGpUyrT+TM2RgWxFYUS1gLlrC1kFrgeNwPOSKVPPKxU47GLD0nUSu+Xj/B0b3Onh6DZVCpTUtYdwv5nSWLy046cjxy7TFV0pO8pO3n9DRKV7a8TqfE6n5mUl77n0pRUVlWy08i+ZAgWKTBkQCqmZNWihF+OswbIuosVIKnKRwI0I9JlSa1RpOlCayySaJHZu38TQGWlVKrctaysCTxJuDOka047MhV+G4WrrOGvvR1LczbpxdDM4AdGKNbQEgAhgOy9+EsqFXtI3Z43imBWEr5IvRq6+xPzsVogFAYBWAIAgCAIAgCAW3gFQYByfebZJo1ah+wajAfo3GZR+yflIdSFtT0uCxKqRUXul58j23hwIq4SjilGoAp1Lcxpc/wCoH9oTFaOeCkbcNrvD4qVB7PVfnh8jUadh8Qv529ZBSPTzqXXquxhVcdUqNkojS4UBRqTy5mNW7Iy3SpRz1PibFs/cCvUXNWqinf7AXOfBjcC/rJcMHJr1nYocT6R0oytSi5W5vTy3+hA7zbq1MG6XYOjnqta2o4grf89Zzq0HTaJWC4rDFxlpZrdERisXa4BBLcSLWtwH/R8+NhpckKN9+Rkbp7bXC189RSyMMrW+Iaghhz4fOdqNTJK7IHEsK8TSyxeq1RuW2d78PXpGhQDlny5mK2AUMCRqb3NraDnOmJrxcMq5kPg/C6tPEqpU/br79kQQkA9WCYAmDJnUsCNM2YsRfKgFwOwknQTooESWIeuW1urPPFYXKLqTYGxDCzLfhfmO+YlGxvSrOTtL+GYs0JAgCACYMWOm+yof1er+tP8ACsssH7DPG+kf9RHw+rN3ks88WW1gFwEArAEAQBAEAQChgFIBVYBr+8WA6QuhGlenZTyrU7sv7S//ABznNX0/LkvDVezan/a9f8Xv+d5pm7OOU062Fqmy1lbIToFqAaeth5qOc4U3o4vmXGMpNTjXhvHfwNReRD0Cd0TfsswKmrWc2LUyFUdozZrn/aB6yRg4q7ZUekVeWSEFs9X325fE6pSw9+4SwPJnK/a3t9GdMPSIJpEs5FjlbgFvzGpPiOREg4qonaKPTcEwklF1paJ6LwInYG4xqKHxBZb6hF0b/UezwHrFPDXV5GMbxrLJwoK/f9iu+O51Ohh+npFhlYAqTcEEgXHbe5EzWoRjHMjTh/E6tar2dTW5r271HRnPh/PpIM9z1WGVoX6/Q6ngMDTC4Km6KVShWxtbMoN1I/ow3Mdbh+jJcIK0U+9s81iMRUlKvUg3dyjTj9beXxMuhu5hunapVpr0dZFalSU5QqrSVqtSykWAYhR3t3zdUYZnJrR7fU4S4piuwjThJ5ot5pb3bdktfP8A0Ruyt26VTDUahoO7Vi7HJXWmaaZ+p1XNm6v7pyhQi4KVr3JmK4pWp4idNTSUbbxvd212XUyDu3TqPictR3p02ogdEA7k2OdSNAQAV4W7Zt2EW5a6HP8A5OrShSvFKTUt9F3P5/Awtr7tsvQpSJdq+ZFV1NNxlbMSwJ4KO2aVKDVktbknC8UhPPOorKGrs7rXTTvbI2puu/WFKth6zoCWp06l6gA+KwIF7Tm8O+TTJseMU9O0hKCeza0IzF7PqU1pu4GWsudCCCCNL8OBFxp3zlKDik3zJtHF0qspxi9YuzPV9jYgEr0FS6gEgIWIDXy3y3tex9Jl0p9DWOPw0kn2i177bb7mJVoMhs6sp5MpU+hmjTW5IhUhNXg0/B3Om+y0f1ep+tP8KyywnsM8b6Rf1MfD6s3Im8lFAVAgFYAgCAIAgCAIAgCAIB4YzDiohU6cCCOKkG6sO8EA+Uw1czGWV3OL7WoOlaolUDOGN7Cw1N7gcje48ZAkmm0z1+HnGdKLhsRtbjOctyfTehZs7HVKFTpKLZWOh5N3EdszCTi7o5YmjCvDLUV18iQ2tvljKtPIK3R30ORcp7eD3uOzh3906SrTkrXIVHhuGpyzZb+L+mxrGyMOFxFJqpBUOCTfv0Jv32vOdOPrpsmY2o5Yecae9vz4bHZKD01XO7qqAXLEgC3idJaNpas8RGEpPKldnPd/d51xZXDYbWkri7f4j8FC37NeJ4nuEh1qud5YnocBgnh06tTe23REbg6ORAvKV8nqz11KNoJGWuIcXs7C65D1jqv3TrqvdwjM+ph0ab3it77c+viZC7Wr/wCK39kaOtjakeKC40Gg4a6CbKrLr3HCWBw/9i3ze/r+aHnjsY9Vaa1LEUUFNBlAsv5nhrMTk5WT5G+Hw9OjKUofud33s98PtZ0w5oJ1Qaoq51Yq9woAGnZoDNo1XGGVHKpgKdTEKvPXS1nt4kr/AOqz09DEGnerTU06pzWWspFr2t1W1JnX9T6ylbXmQP8AhrUalBT9WTvHTWL8ea5cup6bP2ngsO5r4dcQatmCJUyCnTLC2rDUgcO384hOlB5o3uaYjCY7EwVGs4KOl2r3dvgem7u1sOMOqYokthahrUhY3qXUnJwt8Zv6cptSqQy+vy1Rzx+DxP6hyw60qLLLu7/L6mZuztE1aeLd2Q1q1Wm2U4g4ckLr1XHWAA0HO1jNqM8yk3u++xH4lhVRqUoQTyxT1y5te9PTX4bkVvp0melnV1GVsubEDEX1GYhuIHw8ZyxN7q/zuWHBuzyzyNN6XtHL1tp57G3ezBf6s/60/wACyVhPYZSekLvil4fVm5ASUUJWAIAgCAIAgCAIAgCAIAgGq75bMGaniwL9CQKo+9SOjHvygnyJ5TlUjqpdCfg6ryyoP923j/Jz7ezZXu9coPgazoeN1bs8jceUiVoZZaHouHYntqV3vs/E12tOaJrLsJgqlZstNSzd3ADvPATaMXJ2RHrVoUY5puyJLE7n4lUL2RsoJKqxLWHHQix9Z2dCaVyBHilCcsuq72a4QD4TkTWxhhaorKBcHSYk8qub0qfazUHt+MlwthIpepiYMlZnY13Ebi1thMGQBAbsLzJi3UGYMq5S0GQqgTJrudU9l/8A4r/rW/gSWWE9g8T6Q/1S/wAfqzcZKKIQBAEAQBAEAQBAEAQBAEAtdQQQRcEWI5iAc33+wwSjTpk9ei2WmTxegwNvEqVVT5H7Ui116ti+4VNuq5cnv3P+fzY53XkVF/I6juvs1adFAoBJAZj95iNTLKnBRjY8XjK8q1Vyl4LuRk7z7Up4WgxYg1HBVF7SbfuHaYqTUUZwmGlWnZbc2cboYd6hy01LHkBe3jy85BjFy2PTVa0KavN2JGtsKpQKGrYFrnKNbAW4nxPZyM0xEHBJMkcIrxrynKK0Wnn/AKL7yKXggblIMiAVgxogZlmFrqUmDYQCsya7iYMnVPZh/wCI361v4ElphPYPEekP9Wv8V82bhJJRCAIAgCAIAgCAIAgCAIAgCAQW+GxPeqBAH9Il2Q99tV8CNPG3Kc6kMyJeCxPYVU+T0f53HEMQLaHs08JXnsm7q5K7DxONYZMMz5RpeylV7szD5SRTdVq0SpxcMFCWeolfpz8kbJgdw3qN0mLqM7HiLn0LHU/Kdo0OctStqcSklkorKvibbgtj06QtTQKO4TuklsV0pOTvJ3ZqHtDo2qUjzRh6MP8A9SDjFdo9L6P1MsZrvRqeUDt1kLKek7ZMpl75jKzdVYlMsxZm2eIymLGcyKGYCXMTIegmDImTG4mDJSDJ1f2ZD+qH9a38KS0wn/jPDekH9X7l9TbpJKMQBAEAQBAEAQBAEAQBAEAQBAIXH7q4Ss/SVKKlzqTwzHmw4E95mjpxbvYkRxdeMMkZuxI4fAU0ACKAByE3OFz16ITNxc83owDRPaZQslFu0M6+oU//AFkXFLRF7wOXryXgaju9sr3qutLNlBuWPaAONu/UDzkWlDPKxeY7FfpqLqWu9l4nSsNuNhAtjTLHmzvf5ED5ScqFNcjy8uLYtu+a3uRF7Z9nlMqTh2KMOCscyHz+IeOvhOc8NF+ySsPxyrF2qq68n9mc8xVFqbMjAhlNmB4g/wA8JCcbOzPT0qqqRU4vR7HjnMxZHTMxmmMpuqjPSmhJy5SW5AEn0EZDV17LM3oVr4dk+NHX/MpX94mHBrc2hiqctItPwaPOa5Tr2qLkXwP88Ysw6kdzrns9wxTBofvsz/Ow/hlpho2pnheNVe0xcu6yNlncqhAEAQBAEAQBAEAQCjQC0CAXwBAEAQBAKXgAQDTfahR/qqN92svzRx9JwxOsC34LK2It3fY5zsvaD0Kq1afxKe3gR2g9xkKEnB3R6bEUI16bpz2Z1HZO/OFqqM7dE9tQ+i+T8LeNvCToV4S30PK4jhOIpP1VmXd9t/zczMZvVhEUk16bdyuHJ8luZu6sFzOEMBiZuypv3q3zOT7f2l0+IeqBYMRYdtgABf0lfVnnk2euwWHdChGnJ6r66kcZzJZmKijLmAGlufieVx+fdpvoR3KTTyu52rZWzqVJAtIALYa8S2nEntPfLOKUVZHh61WdWTlN6/Iy6lEEEEXB7DqPSZuc07ao5lv/ALv06NqtIBMzWZBouvBgOzhwkPEUor1kel4Pj6lSTo1HfTR8/A1GkL6Difn3SKX7aSuzuuzML0VGnTH2EVfQWlrFWSR8+rVHUqSm+bbMm8ycwDAKwBAEAQBAEAQATALRrALoAgCAIAgFDALYBVYBrftFp3wNQ/damf8AeB+c41/YLHhUrYqPv+RyGV57G4Jg2RSDJve4+6dGvS6etd7sQEuVUBTa5tqTcGSqFGMo5pHnuJ8Tq0qvZU9Lc+eptNbc/BsLdAo71LKfUGSHRpvkVMeJYqLvnZpO+O6Pu4NWkxancZgfiS5te44i9u/xkatQyrMti84bxTtmqVRWfJ9TG3f30r4ZQhAq0xoFYkMo5K/LuIPlNKdeUVbdHbF8Jo15Z16svg/cbA3tLW2lBr/5xb1t+U7fql0K7/gZ31mreBqG3tv1MUwL2VQbhRqPEk8TI9SrKe5cYLh9LC3cdW+Z6bpYTpcXRXszhj4J1j/DFKN5ozxGr2eGnLut56Ha5ZHhy0wCkAvgCAIAgCAIAgFtoBdAEAQBAEAQBAKWgFYBDb4082CrjkhP7JB/Kc6q9RkrBSy4iD7zjeCwxq1EpqQM7BbngLm1z9JXxjmdj2VSqqVN1HyVzpeF9nmGC2c1HPPNl9AB9ZNWGhzPNT41iW/Vsl4Ebtj2dAKWw9Q3+5UsQe4MALed5pPCr9rJOH45K9q0dOq+3+iB3e3hq4EuhFwG61JtCCLA5T2H5ad95yp1XT0ZYYzA08Zaafg/ubhh/aLhiOstVTyyhvmDO6xMOZTy4HiU9Gn7zXN7N8xiENKkpCHiWsCRyABPqZyq4hSWVFhgOEOjUVSo9Vsl9fz3moBb6jUfu8ZGLxyS3KX5QZt1Agwb17L8HetUqfcQKPFz9FPrJOGWrZQ8dq2pxh1d/L/Z0uTTzItAEAQBAEAQChgFYAgCAIAgCAIAgCAIAgCAeGPwwq03ptwdWQ+DAg/vmGrqxtCbhJSXLU47j91cXQf+ydgpur0+sDY6MLajzEgSozT0R66jxLDVI+tK3VP8sbLszf6pSULjKFTTTOq5SfFGsPQ+U7RryXtora3CadR3w9ReF7/FX+PmZ2L9o2Hy9RajN2DKB6kmbPFQWxxhwTEN2bSOb7QxhrVXqNYM7X04dw9ANZDlLNJtnpqFFUKUaa2RjTU7k/uRQovi0WuAVIOUN8LPplB56ZtOYE60FFz9YruKzqww7dLuv1t+WOyUqKqLAAAdg0HpLE8W3fVkJvFu9Qroc6ANbRwAHB8e3wM0nSjPdEzDY6th5Xi9OnI47Up5WK3vlJFxwNja8rGrOx7WMs0VLqdV9m2EyYXOeNRyfJeqPmG9ZPw8bQueT4xVz4jL0VvqbZO5VCAIAgCAIAgCAIAgCAIAgCAIAgCAIAgCAIAgFrIDxEAwcTsTD1Pjo028UU/lMOKe6OsK9WHsya97IzEbj4J/7nL/AJWZfkDac3RpvkSocTxUdp+dn8yMxXs3w7fBUqr5qw+a3+c0eGgyTDjeIjuk/wA7mRuI9mb/AN3iB/qQg+oP5TR4XoyTDj398Pj/AAZVDZ216AslWnVUcAxzH1YA/ObKNaOzucZ1+G1XeUHF9359CM2zV2s4K1KbBe3olXXzUlprN13p8iRh48Li7p699/tY13B7DxDuFFCrfhqjKPMkWA75wVOTdrFpUxtCMc2deZ2fZGC6GjTp/cRVJHAm2p8zeWEY5UkeNrVO1qSn1dzMmxyEAQBAEAQBAEAQBAEAQBAEAQBAEAQBAEAQBAEAQBAEAQBAEAQBAEAQBAEAQBAEAQCA247o9NabPd832z2EczpxMq8fWrQnCFJ2vfp3dTWTZHYjE1lXN0hI7i48+sBcaj1HOQ6tfF04Zs9/d90attExVrhCAVqsMoN1dy2oOtuFuzjxtpL6LvFM6FGxi2JFPEaGx1Ycv0tdPKbArSxaswULX1PEswA6pPHNr/1ALUxgIF6eIubCwYm3mWGmnHx8gJFMMCAbvrr8bfXvgF3uo5v+I31gD3Uc3/Eb6wB7qOb/AIjfWAPdRzf8RvrAHuo5v+I31gD3Uc3/ABG+sAe6jm/4jfWAPdRzf8RvrAHug5v+I31gD3Uc3/Eb6wB7qOb/AIjfWAPdRzf8RvrALamE00Zwewl2I8xm1mJXtoCOyVUaz9YMdGFRxbmCNB2i2vme2H2lanK0rO+z/Phr7+uNSQp4a4Fy4PaOkY2+clxba1Ml/uo5v+I31mwKe6Dm/wCI31gFfdRzf8RvrAI+likJIPSAAMb9ITcKQDoGvI1LEqc8lmt+nJ26mLl/vdG5676G3xvxtfnykkye+GVKgujORw+Nx2A9p5EesA9vdRzf8RvrAKe6Dm/4jfWAV91HN/xG+sAid5KVTNTqU0LBM1wNdDbSw1sRfhKriMKueFSnG9r3NZEEKr1cyUqbHN8V7E3vfUgADt48/CVjnUrp06UHrv8AmnxNdzYMVRqiouWt0YyoLG7DQnMMpGXXnx0tPTRVopHQx1OI1viqY0XUIOP2uK8LfMeU2BUriCSfeVGlrBRYG7EaFeWUG/KAey1KwBzV6ZuVsctiABZh8NtTr5aWv1QLsIawZTUrqyi+ZQgF9NNcvHt9PMCS98T7wgA4xPvCAVGLT7w1gHtAEAQBAEAQBAEAQBALXQHiLzWUVLRgumwEAQBAILA4odK+WkmaznqKA5Ia1ie/vlbhpxdZpQS31W+j5+JqnqSPvx/wqltNcvPuvLI2KjGE/wB240vqLX0vbS+vCAU9+PDoqv7It63gFwxh/wAOp45Rbh4wD1oVs1+qy2+8AL+GsA9YBQCLArAEAQBAEAQBaAIAgCAIAgCAIAgCAIAgCAIAgCAIAgCAIAgCAIB//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12" name="AutoShape 14" descr="data:image/jpeg;base64,/9j/4AAQSkZJRgABAQAAAQABAAD/2wCEAAkGBxQTEhUUEhQVFhUUFhYVGBcXFBgUFBUXGBUYHBUXGRUaHCggGB0mHBYUIjEhJiktLi4uFx8zODMsNygtLi0BCgoKDg0OGxAQGy8kICY3MC0vLTQ0LSwsLCwvLCwsLCw0LC0sLCwsLCwsLCwsLDQsLCwsLCwsLCwsLCwsLCwsLP/AABEIAMsA+AMBEQACEQEDEQH/xAAbAAEAAQUBAAAAAAAAAAAAAAAABQECBAYHA//EAEUQAAIBAgMEBwUEBgoBBQAAAAECAAMRBBIhBQYxURMiQWFxgZEHFDKh0UJSk8Fic5KxsvAjJDNDU3KCouHxNBYXs8LS/8QAGwEBAAIDAQEAAAAAAAAAAAAAAAQFAQIDBgf/xAA5EQACAQIEAwQJAwQCAwEAAAAAAQIDEQQSITEFQVETYXGRBiIygaGxwdHwFELhNFJy8RWCM5LCI//aAAwDAQACEQMRAD8A7jAEAQBAEAQBAEAQBAEAQBAEAQBAKEwCGXezBlivToCDa5uF8mIsfWcu3p7XJ74Zi8ubs39fLclaGJRxdGVhzUhh6idE09iFOEoO0lbxPWZNRAEAQBAEAQBAEAQBAEAQBAEAQBAEAQBAEAQBAEAQBAEAQDQPaBvPa+GonXhVYHh+gO/n6SHia1vUXvPS8E4ZmaxFRaftX1+xzy8gHrUrF1KoVN1JB5g2PqJlO2xrOCkrNXJnZ28mNVlWnWdiSAFa1S55dYEzrCrUvZMrcRwzBOLlOCVt7afLQ3d9u4qkCXFCqi5szqxphQigkmxcasSoGhJHASb2k1vZnmFhMLVdoOUW7WT1vd/9eWrexbg/aLh2/tEqUz4B19VN/lNY4uD30O9X0exMPYal8PmrfEnMHvJhatslemSewtkb9lrGdo1YS2ZW1eH4ql7dN/Nea0JUNOhDKwBAEAQBAEAQBAEAQBAKFoBWAIAgCAIAgCAIAgCAavvvvL7smRD/AEzjT9Afe8eX/Ej162RWW5b8J4a8VUzS9hb9/d9zkzsSbnifnK3c91GKgrLYsmDcuCnkde7jFjVyja9za9gYRMPkq1GXpKmY01cvTXogpFRswpsNc3aLW1uLyXSioWk93ty0PO8QrzxV6VNerH2mrN5r6K11tblz0I7eTaFNv6GgirTVukOVukDVCLEq+YgixHADXiNJzrTT9WOxN4bhai//AGrNuTVlpay71Za+ehCXnAtxBhk5udjaiYqitNiAzgMoPVZSbNccO2952oSamkiq4tQpTw05TWqV0+dzs8tTwIgCAIAgCAIAgCAIBRoBRVgF0AQBAEA861dVF2YKOZIA+cw2luZjFydoq5A43fDDpfK3SEEr1bBSw7MzWB8rzlKvBbFjS4ViJ+0svj08EX7D3pp4hshBpubgKxGpHEXHb2+EU6ynpsYxfDauHWa911RPzsVwgERvLtxMJRLtqxuEXtZvoO0znVqKnG7JmBwU8XVyR25vovzY4zjsY9ao1SobsxuT+Q5ASplNyd2fQqFCFCmqcFZI8Jrc7FYuY0RM7I2e1VgMrsgsjlCisL8AvSEKxNrgakgd9p3pxcmVOLxMaMb3Sb1V7tPxtdq3Xa/mbFtrGJhqdOqis9Z1KU6tRAlVQoA662QnqntUjhrJNSappNb8n+W+RT4OhUxdWVKTSgneUU217neS37zQwJAPXiAVgxY232ebOLV0qEadY+i6fNgfOS8LT1zHm+PYtKDorf8Ak6peWB5AAwC6AIAgCAIAgCAUJgFAIBdAEA8MXjEpDNUdUXmzBR85hyS3N6dOdR5YJt92prG0vaBhqelPNVP6Iyr+035AyPPFQW2pcUOAYqprO0V37+S+rRqu0t/8VUuKeWkP0Rmf9ptPQCRpYqb20LvD+j2Gp61G5PyXkvua5UxztUWpUdnYG92Yse8C/CcHNt3ZbLDU4U3CnFJd2hl1AjcGTL1iMxsVz8bpbUg8JvoyPHPHk76e+3eeGJxlyChIIYNfgQVACnx0v5iayl0OtKho1Pa1reLuzpO5W9gxKilVIFYDQ8BUHMd/Mecn0K+dWe55Di3CnhZdpT1h8n0NukkpTivtO2qRtB0e5VEphe4FQx08SZWYu/aHt/R9QWF03bdzXaWMRuDDz0kUvTIXXhMmG0lc92OQED4jx+fdw/4mz9U4Jdq7vY2zZm2KFPD5MPVFKrZWBrU3INUH+kYkF0sV0AABHOS4VYKNouz7+p57E4HEVMR2leGaOq9Vr2eS/a9Hq7t36Gq7QxzVnLva5toLhRp2Ak25yJObm7s9DhsNDDwyQ/kx5qdykwZPSjSzG3Z2zaKuzlVqZI3Oubp4UIEHatFWbxqtmt5ZJbU1ZJHz/HVHUnKb5tr/ANdPqbEZ1IAtALoAgCAIAgCAIBQCAVgGpbc38o0HamitVdSQbWVARxBY8fIGRqmJjF2WrLrB8Dr4iKnJqMX73bw+7RqO0t+sVU+ErSU9iC7ebNf5WkaWJm9tC9w/AcLD205Pv28l9bmtYisztmdmdubEsfUyM23qy5p0oU1lgkl3aHnB0KiDDdi+hRLsqILsxCgXAuToBc6cZlK7sjSpUjTg5z0S1Njw2556QUqtemlU2tTRHrsL8C+WwQd5NpIWGd7N6+ZTVOOLJ2lOm3Hq2o+W9zL2PsTCVRVw9RWOKolgTTqa1QDxphurcadUib06dN3g/aRFxWPxlPJiINdnK2jXs9ztr77mTtQ4avRDrilXE4cdV3BoVGC8EdTxYH7QGh7NTMzySjfNqvcccN+poVXCVJunPdL1kr80+nc3tzvqT25m9i4lRTqkLXA4cBUA+0vfzHn4daFdTVnuQeK8KlhZZ4awfw7n9Pucq9sRttN++nSP+235TliV6xZcFqWoW72e2C3EOQdK7ByASFAstxw14zaOETWrOFX0hnGdqcVbv5/b4kZtbZ1XBi18yseq44X00ZT22B8bzhVoOmWuC4nDGPo1y+zI2ltVhxsf3yO0XCmjNXaa9txftmGjKlcyqeIVuDD+e6Bqj0vBskJgEnhcOQgYjRiRf98kwg1G5UYnEqVV01ulc6huY7PSeq/GpU0twCqqqoHhYyfSu1dnkeIRUKipx2S+LbZsM6kAQBAEAQBAKEQCsAQBAEA4Zt7BGlXqKex2HjqbHzGsqK0csmfReH4hVqEWuiI+85XJ1ihgGy4PdFiiVK1TKtWxRaSNXqOPBRZeI1JtJEcO9HJ/UpK3GoqUoUo3a3cmopeerLKOzPd8fQSojdG9RMoq5CzKxyjOqkga628OEKGSqk1oZni/1OBqSjJZkne10lbXS+uxPbw0MCzumJenTrZyFbDhiQv2OlW2UHLlv28rTvVjSvaWj7iqwE8fGClQTlC20rWvzyu99/5RhbS3qZaPQrXd61JlyV6QypUXlUDa3A5XB0N+Imk69o5VLVc1zJOG4TnrdrKmlB3vF7p91uXjbmrbMhMbvLiKoXOy5kIK1BTVatxycC48rTjKvOW/8lpS4VhqTeROz5Xbj5c/fcialQsSzEkk3JJuSTxuTxnFu7uWMYRjHKloEcqQykqykEEGxUjgQYvrdGJQU4uMldMit+8bUxNda7gX6NKbFeBZSdbdl7jzkrte033KNYH9JdR9lvTu7v5OnbrbZpY6gpVlGIRQtWnexuBqyjtU8b9l7SfTmpI8ri8LKjN6eryZHb8IqYWp0thcWXmXv1beevlMV7ZHc34ap/qYZff4czkxMrGj3CmSeydnviHp0U4uSbngABqfIKZtGDk1FHCvio0ISqy5fnzN1/8Ab9cv9q+bnZbelr/OS/0cbblCvSKspewre81XbGArYRwrHjfKR8LAd3YeFx3yFVoum7M9HgeI08VDNHluuaPfZOIZwc3YR2eM0iiTVqWtY6TtXZeWkiAa0aSDTtq1WH5gn/UJZOHqpdPmzxlLEt1XUv7Tb/6xVzcd18PkwtFe3LmPixLfnOtNWikVuLqdpWlL800JSbkcQBAEAQBAEAQBAEAQDn2/OxC1WpUX7iuRztdWPkApkWvSzXZfcJx/ZZYPa7X289TQqFTo3ViqvlYEqwurAdhHIyuTyyuewqR7ak4ptX5rdd5tW2N2/eCmJwQXoawLMCyotFh8V78Be+g4EHsMlToZ3np7P4FDg+KfpVLD4u+aOi5uS5fnTwK4HbCYOm2GqVunpspIOGcq1J82qCpcXU8bjgb6axGoqayN3XdyNa2DqY2osRThkkn++1pLrbXXx3010IjFbeWxXD4elRBKtnI6WuWVgysardtwDOTrf2q3xfmWNLhsr3r1HLlb2Y2as1ZdxE4iuzsXdizMblibk+c4uTbuyxp0oUoqEFZLkWCEjZ6bFCYMoTBkQCysFsQ1rHQ34eEymauOZWexp1cGnUYKSCjaEGxFu+SYu6uUlWEYzcVqi7EY2pUN6ju5HAsxYj1My23uKcYw9lJFKZ58P54TWx1zE5u5tj3XE0KxF0W4YDtVrhrczY38RNoSyyTOGKo/qKM6fN/M7lQ6OvTFXDutSm2oIPDuPI9x1EsoyUldHjalOdOWWaszQfae6LSRGt0hcFRfUAA3J7tbSNi2sti64DGfbuS2tqa3uwAuUsL9cEjuFrj5GQoKx6TEtyTS6HU8HjulQv8AaY1a5XjYkijh0Pj+9byfGV1f3/RHlK1Ds5ZOStH/AOpM3WhTyqFHAAD0E77FU3d3L4MCAIAgCAIAgCAIAgCARW22CGlUa2UN0b34ZKmn8Yp+V5rLSzO9FOScVvuvFfxc5RvFs3oq9SmPsMbf5TqvyIlbXp2bPa8LxfaUo3/GRJqHLluct75bnLfnl4X4ayPd2sWqpxzZ7a9efmWzBuUgFZkwIMpWAmDD0PCtilXtueQ1g27zCbG1H0pIx55VLEek3jCUtjhVxFKkrzaXjoW4XBs/WckEG1iNbjje/CY2ZunninfR9CzFbBzsWz2LG/w3/OdFVtyIc8Dmd0zGO7z9jqfUTPaI5vBzWzR5vsaryFu4/WO0iP0lRdD1GCqAWKG3kZtnj1OLw9VO9hSWtSJNM1aZPEoWW/mJlStszEqTkvXhf3GNXL3LOSzHiWJJ8STreavqdKbS9VK3wNl2BTOVQNSR6kn/AJmYrkjWrUSTb2R0T2c4NmqVHPwJluPvOL5fQEnxK8pJoRd2UXF6sckUt38v5+50WSygEAQBAEAQBAEAQBAEAQDB23hOloVKfayEDxtdfmBNZK6aOtCp2dSMujOS4/GNVIL6sFVb9rBeBPf390hSebc9VQgqS9Tx8yIxNEqSCLdxkScHF2L3DV41YKSdzxmhJLlEyjVsVbLqxA/f6QYi76LUwK+01Hwi/efpMXOmXqzEXGlzY6kkADguvObJHGpUyrT+TM2RgWxFYUS1gLlrC1kFrgeNwPOSKVPPKxU47GLD0nUSu+Xj/B0b3Onh6DZVCpTUtYdwv5nSWLy046cjxy7TFV0pO8pO3n9DRKV7a8TqfE6n5mUl77n0pRUVlWy08i+ZAgWKTBkQCqmZNWihF+OswbIuosVIKnKRwI0I9JlSa1RpOlCayySaJHZu38TQGWlVKrctaysCTxJuDOka047MhV+G4WrrOGvvR1LczbpxdDM4AdGKNbQEgAhgOy9+EsqFXtI3Z43imBWEr5IvRq6+xPzsVogFAYBWAIAgCAIAgCAW3gFQYByfebZJo1ah+wajAfo3GZR+yflIdSFtT0uCxKqRUXul58j23hwIq4SjilGoAp1Lcxpc/wCoH9oTFaOeCkbcNrvD4qVB7PVfnh8jUadh8Qv529ZBSPTzqXXquxhVcdUqNkojS4UBRqTy5mNW7Iy3SpRz1PibFs/cCvUXNWqinf7AXOfBjcC/rJcMHJr1nYocT6R0oytSi5W5vTy3+hA7zbq1MG6XYOjnqta2o4grf89Zzq0HTaJWC4rDFxlpZrdERisXa4BBLcSLWtwH/R8+NhpckKN9+Rkbp7bXC189RSyMMrW+Iaghhz4fOdqNTJK7IHEsK8TSyxeq1RuW2d78PXpGhQDlny5mK2AUMCRqb3NraDnOmJrxcMq5kPg/C6tPEqpU/br79kQQkA9WCYAmDJnUsCNM2YsRfKgFwOwknQTooESWIeuW1urPPFYXKLqTYGxDCzLfhfmO+YlGxvSrOTtL+GYs0JAgCACYMWOm+yof1er+tP8ACsssH7DPG+kf9RHw+rN3ks88WW1gFwEArAEAQBAEAQChgFIBVYBr+8WA6QuhGlenZTyrU7sv7S//ABznNX0/LkvDVezan/a9f8Xv+d5pm7OOU062Fqmy1lbIToFqAaeth5qOc4U3o4vmXGMpNTjXhvHfwNReRD0Cd0TfsswKmrWc2LUyFUdozZrn/aB6yRg4q7ZUekVeWSEFs9X325fE6pSw9+4SwPJnK/a3t9GdMPSIJpEs5FjlbgFvzGpPiOREg4qonaKPTcEwklF1paJ6LwInYG4xqKHxBZb6hF0b/UezwHrFPDXV5GMbxrLJwoK/f9iu+O51Ohh+npFhlYAqTcEEgXHbe5EzWoRjHMjTh/E6tar2dTW5r271HRnPh/PpIM9z1WGVoX6/Q6ngMDTC4Km6KVShWxtbMoN1I/ow3Mdbh+jJcIK0U+9s81iMRUlKvUg3dyjTj9beXxMuhu5hunapVpr0dZFalSU5QqrSVqtSykWAYhR3t3zdUYZnJrR7fU4S4piuwjThJ5ot5pb3bdktfP8A0Ruyt26VTDUahoO7Vi7HJXWmaaZ+p1XNm6v7pyhQi4KVr3JmK4pWp4idNTSUbbxvd212XUyDu3TqPictR3p02ogdEA7k2OdSNAQAV4W7Zt2EW5a6HP8A5OrShSvFKTUt9F3P5/Awtr7tsvQpSJdq+ZFV1NNxlbMSwJ4KO2aVKDVktbknC8UhPPOorKGrs7rXTTvbI2puu/WFKth6zoCWp06l6gA+KwIF7Tm8O+TTJseMU9O0hKCeza0IzF7PqU1pu4GWsudCCCCNL8OBFxp3zlKDik3zJtHF0qspxi9YuzPV9jYgEr0FS6gEgIWIDXy3y3tex9Jl0p9DWOPw0kn2i177bb7mJVoMhs6sp5MpU+hmjTW5IhUhNXg0/B3Om+y0f1ep+tP8KyywnsM8b6Rf1MfD6s3Im8lFAVAgFYAgCAIAgCAIAgCAIB4YzDiohU6cCCOKkG6sO8EA+Uw1czGWV3OL7WoOlaolUDOGN7Cw1N7gcje48ZAkmm0z1+HnGdKLhsRtbjOctyfTehZs7HVKFTpKLZWOh5N3EdszCTi7o5YmjCvDLUV18iQ2tvljKtPIK3R30ORcp7eD3uOzh3906SrTkrXIVHhuGpyzZb+L+mxrGyMOFxFJqpBUOCTfv0Jv32vOdOPrpsmY2o5Yecae9vz4bHZKD01XO7qqAXLEgC3idJaNpas8RGEpPKldnPd/d51xZXDYbWkri7f4j8FC37NeJ4nuEh1qud5YnocBgnh06tTe23REbg6ORAvKV8nqz11KNoJGWuIcXs7C65D1jqv3TrqvdwjM+ph0ab3it77c+viZC7Wr/wCK39kaOtjakeKC40Gg4a6CbKrLr3HCWBw/9i3ze/r+aHnjsY9Vaa1LEUUFNBlAsv5nhrMTk5WT5G+Hw9OjKUofud33s98PtZ0w5oJ1Qaoq51Yq9woAGnZoDNo1XGGVHKpgKdTEKvPXS1nt4kr/AOqz09DEGnerTU06pzWWspFr2t1W1JnX9T6ylbXmQP8AhrUalBT9WTvHTWL8ea5cup6bP2ngsO5r4dcQatmCJUyCnTLC2rDUgcO384hOlB5o3uaYjCY7EwVGs4KOl2r3dvgem7u1sOMOqYokthahrUhY3qXUnJwt8Zv6cptSqQy+vy1Rzx+DxP6hyw60qLLLu7/L6mZuztE1aeLd2Q1q1Wm2U4g4ckLr1XHWAA0HO1jNqM8yk3u++xH4lhVRqUoQTyxT1y5te9PTX4bkVvp0melnV1GVsubEDEX1GYhuIHw8ZyxN7q/zuWHBuzyzyNN6XtHL1tp57G3ezBf6s/60/wACyVhPYZSekLvil4fVm5ASUUJWAIAgCAIAgCAIAgCAIAgGq75bMGaniwL9CQKo+9SOjHvygnyJ5TlUjqpdCfg6ryyoP923j/Jz7ezZXu9coPgazoeN1bs8jceUiVoZZaHouHYntqV3vs/E12tOaJrLsJgqlZstNSzd3ADvPATaMXJ2RHrVoUY5puyJLE7n4lUL2RsoJKqxLWHHQix9Z2dCaVyBHilCcsuq72a4QD4TkTWxhhaorKBcHSYk8qub0qfazUHt+MlwthIpepiYMlZnY13Ebi1thMGQBAbsLzJi3UGYMq5S0GQqgTJrudU9l/8A4r/rW/gSWWE9g8T6Q/1S/wAfqzcZKKIQBAEAQBAEAQBAEAQBAEAtdQQQRcEWI5iAc33+wwSjTpk9ei2WmTxegwNvEqVVT5H7Ui116ti+4VNuq5cnv3P+fzY53XkVF/I6juvs1adFAoBJAZj95iNTLKnBRjY8XjK8q1Vyl4LuRk7z7Up4WgxYg1HBVF7SbfuHaYqTUUZwmGlWnZbc2cboYd6hy01LHkBe3jy85BjFy2PTVa0KavN2JGtsKpQKGrYFrnKNbAW4nxPZyM0xEHBJMkcIrxrynKK0Wnn/AKL7yKXggblIMiAVgxogZlmFrqUmDYQCsya7iYMnVPZh/wCI361v4ElphPYPEekP9Wv8V82bhJJRCAIAgCAIAgCAIAgCAIAgCAQW+GxPeqBAH9Il2Q99tV8CNPG3Kc6kMyJeCxPYVU+T0f53HEMQLaHs08JXnsm7q5K7DxONYZMMz5RpeylV7szD5SRTdVq0SpxcMFCWeolfpz8kbJgdw3qN0mLqM7HiLn0LHU/Kdo0OctStqcSklkorKvibbgtj06QtTQKO4TuklsV0pOTvJ3ZqHtDo2qUjzRh6MP8A9SDjFdo9L6P1MsZrvRqeUDt1kLKek7ZMpl75jKzdVYlMsxZm2eIymLGcyKGYCXMTIegmDImTG4mDJSDJ1f2ZD+qH9a38KS0wn/jPDekH9X7l9TbpJKMQBAEAQBAEAQBAEAQBAEAQBAIXH7q4Ss/SVKKlzqTwzHmw4E95mjpxbvYkRxdeMMkZuxI4fAU0ACKAByE3OFz16ITNxc83owDRPaZQslFu0M6+oU//AFkXFLRF7wOXryXgaju9sr3qutLNlBuWPaAONu/UDzkWlDPKxeY7FfpqLqWu9l4nSsNuNhAtjTLHmzvf5ED5ScqFNcjy8uLYtu+a3uRF7Z9nlMqTh2KMOCscyHz+IeOvhOc8NF+ySsPxyrF2qq68n9mc8xVFqbMjAhlNmB4g/wA8JCcbOzPT0qqqRU4vR7HjnMxZHTMxmmMpuqjPSmhJy5SW5AEn0EZDV17LM3oVr4dk+NHX/MpX94mHBrc2hiqctItPwaPOa5Tr2qLkXwP88Ysw6kdzrns9wxTBofvsz/Ow/hlpho2pnheNVe0xcu6yNlncqhAEAQBAEAQBAEAQCjQC0CAXwBAEAQBAKXgAQDTfahR/qqN92svzRx9JwxOsC34LK2It3fY5zsvaD0Kq1afxKe3gR2g9xkKEnB3R6bEUI16bpz2Z1HZO/OFqqM7dE9tQ+i+T8LeNvCToV4S30PK4jhOIpP1VmXd9t/zczMZvVhEUk16bdyuHJ8luZu6sFzOEMBiZuypv3q3zOT7f2l0+IeqBYMRYdtgABf0lfVnnk2euwWHdChGnJ6r66kcZzJZmKijLmAGlufieVx+fdpvoR3KTTyu52rZWzqVJAtIALYa8S2nEntPfLOKUVZHh61WdWTlN6/Iy6lEEEEXB7DqPSZuc07ao5lv/ALv06NqtIBMzWZBouvBgOzhwkPEUor1kel4Pj6lSTo1HfTR8/A1GkL6Difn3SKX7aSuzuuzML0VGnTH2EVfQWlrFWSR8+rVHUqSm+bbMm8ycwDAKwBAEAQBAEAQATALRrALoAgCAIAgFDALYBVYBrftFp3wNQ/damf8AeB+c41/YLHhUrYqPv+RyGV57G4Jg2RSDJve4+6dGvS6etd7sQEuVUBTa5tqTcGSqFGMo5pHnuJ8Tq0qvZU9Lc+eptNbc/BsLdAo71LKfUGSHRpvkVMeJYqLvnZpO+O6Pu4NWkxancZgfiS5te44i9u/xkatQyrMti84bxTtmqVRWfJ9TG3f30r4ZQhAq0xoFYkMo5K/LuIPlNKdeUVbdHbF8Jo15Z16svg/cbA3tLW2lBr/5xb1t+U7fql0K7/gZ31mreBqG3tv1MUwL2VQbhRqPEk8TI9SrKe5cYLh9LC3cdW+Z6bpYTpcXRXszhj4J1j/DFKN5ozxGr2eGnLut56Ha5ZHhy0wCkAvgCAIAgCAIAgFtoBdAEAQBAEAQBAKWgFYBDb4082CrjkhP7JB/Kc6q9RkrBSy4iD7zjeCwxq1EpqQM7BbngLm1z9JXxjmdj2VSqqVN1HyVzpeF9nmGC2c1HPPNl9AB9ZNWGhzPNT41iW/Vsl4Ebtj2dAKWw9Q3+5UsQe4MALed5pPCr9rJOH45K9q0dOq+3+iB3e3hq4EuhFwG61JtCCLA5T2H5ad95yp1XT0ZYYzA08Zaafg/ubhh/aLhiOstVTyyhvmDO6xMOZTy4HiU9Gn7zXN7N8xiENKkpCHiWsCRyABPqZyq4hSWVFhgOEOjUVSo9Vsl9fz3moBb6jUfu8ZGLxyS3KX5QZt1Agwb17L8HetUqfcQKPFz9FPrJOGWrZQ8dq2pxh1d/L/Z0uTTzItAEAQBAEAQChgFYAgCAIAgCAIAgCAIAgCAeGPwwq03ptwdWQ+DAg/vmGrqxtCbhJSXLU47j91cXQf+ydgpur0+sDY6MLajzEgSozT0R66jxLDVI+tK3VP8sbLszf6pSULjKFTTTOq5SfFGsPQ+U7RryXtora3CadR3w9ReF7/FX+PmZ2L9o2Hy9RajN2DKB6kmbPFQWxxhwTEN2bSOb7QxhrVXqNYM7X04dw9ANZDlLNJtnpqFFUKUaa2RjTU7k/uRQovi0WuAVIOUN8LPplB56ZtOYE60FFz9YruKzqww7dLuv1t+WOyUqKqLAAAdg0HpLE8W3fVkJvFu9Qroc6ANbRwAHB8e3wM0nSjPdEzDY6th5Xi9OnI47Up5WK3vlJFxwNja8rGrOx7WMs0VLqdV9m2EyYXOeNRyfJeqPmG9ZPw8bQueT4xVz4jL0VvqbZO5VCAIAgCAIAgCAIAgCAIAgCAIAgCAIAgCAIAgFrIDxEAwcTsTD1Pjo028UU/lMOKe6OsK9WHsya97IzEbj4J/7nL/AJWZfkDac3RpvkSocTxUdp+dn8yMxXs3w7fBUqr5qw+a3+c0eGgyTDjeIjuk/wA7mRuI9mb/AN3iB/qQg+oP5TR4XoyTDj398Pj/AAZVDZ216AslWnVUcAxzH1YA/ObKNaOzucZ1+G1XeUHF9359CM2zV2s4K1KbBe3olXXzUlprN13p8iRh48Li7p699/tY13B7DxDuFFCrfhqjKPMkWA75wVOTdrFpUxtCMc2deZ2fZGC6GjTp/cRVJHAm2p8zeWEY5UkeNrVO1qSn1dzMmxyEAQBAEAQBAEAQBAEAQBAEAQBAEAQBAEAQBAEAQBAEAQBAEAQBAEAQBAEAQBAEAQCA247o9NabPd832z2EczpxMq8fWrQnCFJ2vfp3dTWTZHYjE1lXN0hI7i48+sBcaj1HOQ6tfF04Zs9/d90attExVrhCAVqsMoN1dy2oOtuFuzjxtpL6LvFM6FGxi2JFPEaGx1Ycv0tdPKbArSxaswULX1PEswA6pPHNr/1ALUxgIF6eIubCwYm3mWGmnHx8gJFMMCAbvrr8bfXvgF3uo5v+I31gD3Uc3/Eb6wB7qOb/AIjfWAPdRzf8RvrAHuo5v+I31gD3Uc3/ABG+sAe6jm/4jfWAPdRzf8RvrAHug5v+I31gD3Uc3/Eb6wB7qOb/AIjfWAPdRzf8RvrALamE00Zwewl2I8xm1mJXtoCOyVUaz9YMdGFRxbmCNB2i2vme2H2lanK0rO+z/Phr7+uNSQp4a4Fy4PaOkY2+clxba1Ml/uo5v+I31mwKe6Dm/wCI31gFfdRzf8RvrAI+likJIPSAAMb9ITcKQDoGvI1LEqc8lmt+nJ26mLl/vdG5676G3xvxtfnykkye+GVKgujORw+Nx2A9p5EesA9vdRzf8RvrAKe6Dm/4jfWAV91HN/xG+sAid5KVTNTqU0LBM1wNdDbSw1sRfhKriMKueFSnG9r3NZEEKr1cyUqbHN8V7E3vfUgADt48/CVjnUrp06UHrv8AmnxNdzYMVRqiouWt0YyoLG7DQnMMpGXXnx0tPTRVopHQx1OI1viqY0XUIOP2uK8LfMeU2BUriCSfeVGlrBRYG7EaFeWUG/KAey1KwBzV6ZuVsctiABZh8NtTr5aWv1QLsIawZTUrqyi+ZQgF9NNcvHt9PMCS98T7wgA4xPvCAVGLT7w1gHtAEAQBAEAQBAEAQBALXQHiLzWUVLRgumwEAQBAILA4odK+WkmaznqKA5Ia1ie/vlbhpxdZpQS31W+j5+JqnqSPvx/wqltNcvPuvLI2KjGE/wB240vqLX0vbS+vCAU9+PDoqv7It63gFwxh/wAOp45Rbh4wD1oVs1+qy2+8AL+GsA9YBQCLArAEAQBAEAQBaAIAgCAIAgCAIAgCAIAgCAIAgCAIAgCAIAgCAIB//9k="/>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13" name="AutoShape 16" descr="data:image/jpeg;base64,/9j/4AAQSkZJRgABAQAAAQABAAD/2wCEAAkGBxQTEhUUEhQVFhUUFhYVGBcXFBgUFBUXGBUYHBUXGRUaHCggGB0mHBYUIjEhJiktLi4uFx8zODMsNygtLi0BCgoKDg0OGxAQGy8kICY3MC0vLTQ0LSwsLCwvLCwsLCw0LC0sLCwsLCwsLCwsLDQsLCwsLCwsLCwsLCwsLCwsLP/AABEIAMsA+AMBEQACEQEDEQH/xAAbAAEAAQUBAAAAAAAAAAAAAAAABQECBAYHA//EAEUQAAIBAgMEBwUEBgoBBQAAAAECAAMRBBIhBQYxURMiQWFxgZEHFDKh0UJSk8Fic5KxsvAjJDNDU3KCouHxNBYXs8LS/8QAGwEBAAIDAQEAAAAAAAAAAAAAAAQFAQIDBgf/xAA5EQACAQIEAwQJAwQCAwEAAAAAAQIDEQQSITEFQVETYXGRBiIygaGxwdHwFELhNFJy8RWCM5LCI//aAAwDAQACEQMRAD8A7jAEAQBAEAQBAEAQBAEAQBAEAQBAKEwCGXezBlivToCDa5uF8mIsfWcu3p7XJ74Zi8ubs39fLclaGJRxdGVhzUhh6idE09iFOEoO0lbxPWZNRAEAQBAEAQBAEAQBAEAQBAEAQBAEAQBAEAQBAEAQBAEAQDQPaBvPa+GonXhVYHh+gO/n6SHia1vUXvPS8E4ZmaxFRaftX1+xzy8gHrUrF1KoVN1JB5g2PqJlO2xrOCkrNXJnZ28mNVlWnWdiSAFa1S55dYEzrCrUvZMrcRwzBOLlOCVt7afLQ3d9u4qkCXFCqi5szqxphQigkmxcasSoGhJHASb2k1vZnmFhMLVdoOUW7WT1vd/9eWrexbg/aLh2/tEqUz4B19VN/lNY4uD30O9X0exMPYal8PmrfEnMHvJhatslemSewtkb9lrGdo1YS2ZW1eH4ql7dN/Nea0JUNOhDKwBAEAQBAEAQBAEAQBAKFoBWAIAgCAIAgCAIAgCAavvvvL7smRD/AEzjT9Afe8eX/Ej162RWW5b8J4a8VUzS9hb9/d9zkzsSbnifnK3c91GKgrLYsmDcuCnkde7jFjVyja9za9gYRMPkq1GXpKmY01cvTXogpFRswpsNc3aLW1uLyXSioWk93ty0PO8QrzxV6VNerH2mrN5r6K11tblz0I7eTaFNv6GgirTVukOVukDVCLEq+YgixHADXiNJzrTT9WOxN4bhai//AGrNuTVlpay71Za+ehCXnAtxBhk5udjaiYqitNiAzgMoPVZSbNccO2952oSamkiq4tQpTw05TWqV0+dzs8tTwIgCAIAgCAIAgCAIBRoBRVgF0AQBAEA861dVF2YKOZIA+cw2luZjFydoq5A43fDDpfK3SEEr1bBSw7MzWB8rzlKvBbFjS4ViJ+0svj08EX7D3pp4hshBpubgKxGpHEXHb2+EU6ynpsYxfDauHWa911RPzsVwgERvLtxMJRLtqxuEXtZvoO0znVqKnG7JmBwU8XVyR25vovzY4zjsY9ao1SobsxuT+Q5ASplNyd2fQqFCFCmqcFZI8Jrc7FYuY0RM7I2e1VgMrsgsjlCisL8AvSEKxNrgakgd9p3pxcmVOLxMaMb3Sb1V7tPxtdq3Xa/mbFtrGJhqdOqis9Z1KU6tRAlVQoA662QnqntUjhrJNSappNb8n+W+RT4OhUxdWVKTSgneUU217neS37zQwJAPXiAVgxY232ebOLV0qEadY+i6fNgfOS8LT1zHm+PYtKDorf8Ak6peWB5AAwC6AIAgCAIAgCAUJgFAIBdAEA8MXjEpDNUdUXmzBR85hyS3N6dOdR5YJt92prG0vaBhqelPNVP6Iyr+035AyPPFQW2pcUOAYqprO0V37+S+rRqu0t/8VUuKeWkP0Rmf9ptPQCRpYqb20LvD+j2Gp61G5PyXkvua5UxztUWpUdnYG92Yse8C/CcHNt3ZbLDU4U3CnFJd2hl1AjcGTL1iMxsVz8bpbUg8JvoyPHPHk76e+3eeGJxlyChIIYNfgQVACnx0v5iayl0OtKho1Pa1reLuzpO5W9gxKilVIFYDQ8BUHMd/Mecn0K+dWe55Di3CnhZdpT1h8n0NukkpTivtO2qRtB0e5VEphe4FQx08SZWYu/aHt/R9QWF03bdzXaWMRuDDz0kUvTIXXhMmG0lc92OQED4jx+fdw/4mz9U4Jdq7vY2zZm2KFPD5MPVFKrZWBrU3INUH+kYkF0sV0AABHOS4VYKNouz7+p57E4HEVMR2leGaOq9Vr2eS/a9Hq7t36Gq7QxzVnLva5toLhRp2Ak25yJObm7s9DhsNDDwyQ/kx5qdykwZPSjSzG3Z2zaKuzlVqZI3Oubp4UIEHatFWbxqtmt5ZJbU1ZJHz/HVHUnKb5tr/ANdPqbEZ1IAtALoAgCAIAgCAIBQCAVgGpbc38o0HamitVdSQbWVARxBY8fIGRqmJjF2WrLrB8Dr4iKnJqMX73bw+7RqO0t+sVU+ErSU9iC7ebNf5WkaWJm9tC9w/AcLD205Pv28l9bmtYisztmdmdubEsfUyM23qy5p0oU1lgkl3aHnB0KiDDdi+hRLsqILsxCgXAuToBc6cZlK7sjSpUjTg5z0S1Njw2556QUqtemlU2tTRHrsL8C+WwQd5NpIWGd7N6+ZTVOOLJ2lOm3Hq2o+W9zL2PsTCVRVw9RWOKolgTTqa1QDxphurcadUib06dN3g/aRFxWPxlPJiINdnK2jXs9ztr77mTtQ4avRDrilXE4cdV3BoVGC8EdTxYH7QGh7NTMzySjfNqvcccN+poVXCVJunPdL1kr80+nc3tzvqT25m9i4lRTqkLXA4cBUA+0vfzHn4daFdTVnuQeK8KlhZZ4awfw7n9Pucq9sRttN++nSP+235TliV6xZcFqWoW72e2C3EOQdK7ByASFAstxw14zaOETWrOFX0hnGdqcVbv5/b4kZtbZ1XBi18yseq44X00ZT22B8bzhVoOmWuC4nDGPo1y+zI2ltVhxsf3yO0XCmjNXaa9txftmGjKlcyqeIVuDD+e6Bqj0vBskJgEnhcOQgYjRiRf98kwg1G5UYnEqVV01ulc6huY7PSeq/GpU0twCqqqoHhYyfSu1dnkeIRUKipx2S+LbZsM6kAQBAEAQBAKEQCsAQBAEA4Zt7BGlXqKex2HjqbHzGsqK0csmfReH4hVqEWuiI+85XJ1ihgGy4PdFiiVK1TKtWxRaSNXqOPBRZeI1JtJEcO9HJ/UpK3GoqUoUo3a3cmopeerLKOzPd8fQSojdG9RMoq5CzKxyjOqkga628OEKGSqk1oZni/1OBqSjJZkne10lbXS+uxPbw0MCzumJenTrZyFbDhiQv2OlW2UHLlv28rTvVjSvaWj7iqwE8fGClQTlC20rWvzyu99/5RhbS3qZaPQrXd61JlyV6QypUXlUDa3A5XB0N+Imk69o5VLVc1zJOG4TnrdrKmlB3vF7p91uXjbmrbMhMbvLiKoXOy5kIK1BTVatxycC48rTjKvOW/8lpS4VhqTeROz5Xbj5c/fcialQsSzEkk3JJuSTxuTxnFu7uWMYRjHKloEcqQykqykEEGxUjgQYvrdGJQU4uMldMit+8bUxNda7gX6NKbFeBZSdbdl7jzkrte033KNYH9JdR9lvTu7v5OnbrbZpY6gpVlGIRQtWnexuBqyjtU8b9l7SfTmpI8ri8LKjN6eryZHb8IqYWp0thcWXmXv1beevlMV7ZHc34ap/qYZff4czkxMrGj3CmSeydnviHp0U4uSbngABqfIKZtGDk1FHCvio0ISqy5fnzN1/8Ab9cv9q+bnZbelr/OS/0cbblCvSKspewre81XbGArYRwrHjfKR8LAd3YeFx3yFVoum7M9HgeI08VDNHluuaPfZOIZwc3YR2eM0iiTVqWtY6TtXZeWkiAa0aSDTtq1WH5gn/UJZOHqpdPmzxlLEt1XUv7Tb/6xVzcd18PkwtFe3LmPixLfnOtNWikVuLqdpWlL800JSbkcQBAEAQBAEAQBAEAQDn2/OxC1WpUX7iuRztdWPkApkWvSzXZfcJx/ZZYPa7X289TQqFTo3ViqvlYEqwurAdhHIyuTyyuewqR7ak4ptX5rdd5tW2N2/eCmJwQXoawLMCyotFh8V78Be+g4EHsMlToZ3np7P4FDg+KfpVLD4u+aOi5uS5fnTwK4HbCYOm2GqVunpspIOGcq1J82qCpcXU8bjgb6axGoqayN3XdyNa2DqY2osRThkkn++1pLrbXXx3010IjFbeWxXD4elRBKtnI6WuWVgysardtwDOTrf2q3xfmWNLhsr3r1HLlb2Y2as1ZdxE4iuzsXdizMblibk+c4uTbuyxp0oUoqEFZLkWCEjZ6bFCYMoTBkQCysFsQ1rHQ34eEymauOZWexp1cGnUYKSCjaEGxFu+SYu6uUlWEYzcVqi7EY2pUN6ju5HAsxYj1My23uKcYw9lJFKZ58P54TWx1zE5u5tj3XE0KxF0W4YDtVrhrczY38RNoSyyTOGKo/qKM6fN/M7lQ6OvTFXDutSm2oIPDuPI9x1EsoyUldHjalOdOWWaszQfae6LSRGt0hcFRfUAA3J7tbSNi2sti64DGfbuS2tqa3uwAuUsL9cEjuFrj5GQoKx6TEtyTS6HU8HjulQv8AaY1a5XjYkijh0Pj+9byfGV1f3/RHlK1Ds5ZOStH/AOpM3WhTyqFHAAD0E77FU3d3L4MCAIAgCAIAgCAIAgCARW22CGlUa2UN0b34ZKmn8Yp+V5rLSzO9FOScVvuvFfxc5RvFs3oq9SmPsMbf5TqvyIlbXp2bPa8LxfaUo3/GRJqHLluct75bnLfnl4X4ayPd2sWqpxzZ7a9efmWzBuUgFZkwIMpWAmDD0PCtilXtueQ1g27zCbG1H0pIx55VLEek3jCUtjhVxFKkrzaXjoW4XBs/WckEG1iNbjje/CY2ZunninfR9CzFbBzsWz2LG/w3/OdFVtyIc8Dmd0zGO7z9jqfUTPaI5vBzWzR5vsaryFu4/WO0iP0lRdD1GCqAWKG3kZtnj1OLw9VO9hSWtSJNM1aZPEoWW/mJlStszEqTkvXhf3GNXL3LOSzHiWJJ8STreavqdKbS9VK3wNl2BTOVQNSR6kn/AJmYrkjWrUSTb2R0T2c4NmqVHPwJluPvOL5fQEnxK8pJoRd2UXF6sckUt38v5+50WSygEAQBAEAQBAEAQBAEAQDB23hOloVKfayEDxtdfmBNZK6aOtCp2dSMujOS4/GNVIL6sFVb9rBeBPf390hSebc9VQgqS9Tx8yIxNEqSCLdxkScHF2L3DV41YKSdzxmhJLlEyjVsVbLqxA/f6QYi76LUwK+01Hwi/efpMXOmXqzEXGlzY6kkADguvObJHGpUyrT+TM2RgWxFYUS1gLlrC1kFrgeNwPOSKVPPKxU47GLD0nUSu+Xj/B0b3Onh6DZVCpTUtYdwv5nSWLy046cjxy7TFV0pO8pO3n9DRKV7a8TqfE6n5mUl77n0pRUVlWy08i+ZAgWKTBkQCqmZNWihF+OswbIuosVIKnKRwI0I9JlSa1RpOlCayySaJHZu38TQGWlVKrctaysCTxJuDOka047MhV+G4WrrOGvvR1LczbpxdDM4AdGKNbQEgAhgOy9+EsqFXtI3Z43imBWEr5IvRq6+xPzsVogFAYBWAIAgCAIAgCAW3gFQYByfebZJo1ah+wajAfo3GZR+yflIdSFtT0uCxKqRUXul58j23hwIq4SjilGoAp1Lcxpc/wCoH9oTFaOeCkbcNrvD4qVB7PVfnh8jUadh8Qv529ZBSPTzqXXquxhVcdUqNkojS4UBRqTy5mNW7Iy3SpRz1PibFs/cCvUXNWqinf7AXOfBjcC/rJcMHJr1nYocT6R0oytSi5W5vTy3+hA7zbq1MG6XYOjnqta2o4grf89Zzq0HTaJWC4rDFxlpZrdERisXa4BBLcSLWtwH/R8+NhpckKN9+Rkbp7bXC189RSyMMrW+Iaghhz4fOdqNTJK7IHEsK8TSyxeq1RuW2d78PXpGhQDlny5mK2AUMCRqb3NraDnOmJrxcMq5kPg/C6tPEqpU/br79kQQkA9WCYAmDJnUsCNM2YsRfKgFwOwknQTooESWIeuW1urPPFYXKLqTYGxDCzLfhfmO+YlGxvSrOTtL+GYs0JAgCACYMWOm+yof1er+tP8ACsssH7DPG+kf9RHw+rN3ks88WW1gFwEArAEAQBAEAQChgFIBVYBr+8WA6QuhGlenZTyrU7sv7S//ABznNX0/LkvDVezan/a9f8Xv+d5pm7OOU062Fqmy1lbIToFqAaeth5qOc4U3o4vmXGMpNTjXhvHfwNReRD0Cd0TfsswKmrWc2LUyFUdozZrn/aB6yRg4q7ZUekVeWSEFs9X325fE6pSw9+4SwPJnK/a3t9GdMPSIJpEs5FjlbgFvzGpPiOREg4qonaKPTcEwklF1paJ6LwInYG4xqKHxBZb6hF0b/UezwHrFPDXV5GMbxrLJwoK/f9iu+O51Ohh+npFhlYAqTcEEgXHbe5EzWoRjHMjTh/E6tar2dTW5r271HRnPh/PpIM9z1WGVoX6/Q6ngMDTC4Km6KVShWxtbMoN1I/ow3Mdbh+jJcIK0U+9s81iMRUlKvUg3dyjTj9beXxMuhu5hunapVpr0dZFalSU5QqrSVqtSykWAYhR3t3zdUYZnJrR7fU4S4piuwjThJ5ot5pb3bdktfP8A0Ruyt26VTDUahoO7Vi7HJXWmaaZ+p1XNm6v7pyhQi4KVr3JmK4pWp4idNTSUbbxvd212XUyDu3TqPictR3p02ogdEA7k2OdSNAQAV4W7Zt2EW5a6HP8A5OrShSvFKTUt9F3P5/Awtr7tsvQpSJdq+ZFV1NNxlbMSwJ4KO2aVKDVktbknC8UhPPOorKGrs7rXTTvbI2puu/WFKth6zoCWp06l6gA+KwIF7Tm8O+TTJseMU9O0hKCeza0IzF7PqU1pu4GWsudCCCCNL8OBFxp3zlKDik3zJtHF0qspxi9YuzPV9jYgEr0FS6gEgIWIDXy3y3tex9Jl0p9DWOPw0kn2i177bb7mJVoMhs6sp5MpU+hmjTW5IhUhNXg0/B3Om+y0f1ep+tP8KyywnsM8b6Rf1MfD6s3Im8lFAVAgFYAgCAIAgCAIAgCAIB4YzDiohU6cCCOKkG6sO8EA+Uw1czGWV3OL7WoOlaolUDOGN7Cw1N7gcje48ZAkmm0z1+HnGdKLhsRtbjOctyfTehZs7HVKFTpKLZWOh5N3EdszCTi7o5YmjCvDLUV18iQ2tvljKtPIK3R30ORcp7eD3uOzh3906SrTkrXIVHhuGpyzZb+L+mxrGyMOFxFJqpBUOCTfv0Jv32vOdOPrpsmY2o5Yecae9vz4bHZKD01XO7qqAXLEgC3idJaNpas8RGEpPKldnPd/d51xZXDYbWkri7f4j8FC37NeJ4nuEh1qud5YnocBgnh06tTe23REbg6ORAvKV8nqz11KNoJGWuIcXs7C65D1jqv3TrqvdwjM+ph0ab3it77c+viZC7Wr/wCK39kaOtjakeKC40Gg4a6CbKrLr3HCWBw/9i3ze/r+aHnjsY9Vaa1LEUUFNBlAsv5nhrMTk5WT5G+Hw9OjKUofud33s98PtZ0w5oJ1Qaoq51Yq9woAGnZoDNo1XGGVHKpgKdTEKvPXS1nt4kr/AOqz09DEGnerTU06pzWWspFr2t1W1JnX9T6ylbXmQP8AhrUalBT9WTvHTWL8ea5cup6bP2ngsO5r4dcQatmCJUyCnTLC2rDUgcO384hOlB5o3uaYjCY7EwVGs4KOl2r3dvgem7u1sOMOqYokthahrUhY3qXUnJwt8Zv6cptSqQy+vy1Rzx+DxP6hyw60qLLLu7/L6mZuztE1aeLd2Q1q1Wm2U4g4ckLr1XHWAA0HO1jNqM8yk3u++xH4lhVRqUoQTyxT1y5te9PTX4bkVvp0melnV1GVsubEDEX1GYhuIHw8ZyxN7q/zuWHBuzyzyNN6XtHL1tp57G3ezBf6s/60/wACyVhPYZSekLvil4fVm5ASUUJWAIAgCAIAgCAIAgCAIAgGq75bMGaniwL9CQKo+9SOjHvygnyJ5TlUjqpdCfg6ryyoP923j/Jz7ezZXu9coPgazoeN1bs8jceUiVoZZaHouHYntqV3vs/E12tOaJrLsJgqlZstNSzd3ADvPATaMXJ2RHrVoUY5puyJLE7n4lUL2RsoJKqxLWHHQix9Z2dCaVyBHilCcsuq72a4QD4TkTWxhhaorKBcHSYk8qub0qfazUHt+MlwthIpepiYMlZnY13Ebi1thMGQBAbsLzJi3UGYMq5S0GQqgTJrudU9l/8A4r/rW/gSWWE9g8T6Q/1S/wAfqzcZKKIQBAEAQBAEAQBAEAQBAEAtdQQQRcEWI5iAc33+wwSjTpk9ei2WmTxegwNvEqVVT5H7Ui116ti+4VNuq5cnv3P+fzY53XkVF/I6juvs1adFAoBJAZj95iNTLKnBRjY8XjK8q1Vyl4LuRk7z7Up4WgxYg1HBVF7SbfuHaYqTUUZwmGlWnZbc2cboYd6hy01LHkBe3jy85BjFy2PTVa0KavN2JGtsKpQKGrYFrnKNbAW4nxPZyM0xEHBJMkcIrxrynKK0Wnn/AKL7yKXggblIMiAVgxogZlmFrqUmDYQCsya7iYMnVPZh/wCI361v4ElphPYPEekP9Wv8V82bhJJRCAIAgCAIAgCAIAgCAIAgCAQW+GxPeqBAH9Il2Q99tV8CNPG3Kc6kMyJeCxPYVU+T0f53HEMQLaHs08JXnsm7q5K7DxONYZMMz5RpeylV7szD5SRTdVq0SpxcMFCWeolfpz8kbJgdw3qN0mLqM7HiLn0LHU/Kdo0OctStqcSklkorKvibbgtj06QtTQKO4TuklsV0pOTvJ3ZqHtDo2qUjzRh6MP8A9SDjFdo9L6P1MsZrvRqeUDt1kLKek7ZMpl75jKzdVYlMsxZm2eIymLGcyKGYCXMTIegmDImTG4mDJSDJ1f2ZD+qH9a38KS0wn/jPDekH9X7l9TbpJKMQBAEAQBAEAQBAEAQBAEAQBAIXH7q4Ss/SVKKlzqTwzHmw4E95mjpxbvYkRxdeMMkZuxI4fAU0ACKAByE3OFz16ITNxc83owDRPaZQslFu0M6+oU//AFkXFLRF7wOXryXgaju9sr3qutLNlBuWPaAONu/UDzkWlDPKxeY7FfpqLqWu9l4nSsNuNhAtjTLHmzvf5ED5ScqFNcjy8uLYtu+a3uRF7Z9nlMqTh2KMOCscyHz+IeOvhOc8NF+ySsPxyrF2qq68n9mc8xVFqbMjAhlNmB4g/wA8JCcbOzPT0qqqRU4vR7HjnMxZHTMxmmMpuqjPSmhJy5SW5AEn0EZDV17LM3oVr4dk+NHX/MpX94mHBrc2hiqctItPwaPOa5Tr2qLkXwP88Ysw6kdzrns9wxTBofvsz/Ow/hlpho2pnheNVe0xcu6yNlncqhAEAQBAEAQBAEAQCjQC0CAXwBAEAQBAKXgAQDTfahR/qqN92svzRx9JwxOsC34LK2It3fY5zsvaD0Kq1afxKe3gR2g9xkKEnB3R6bEUI16bpz2Z1HZO/OFqqM7dE9tQ+i+T8LeNvCToV4S30PK4jhOIpP1VmXd9t/zczMZvVhEUk16bdyuHJ8luZu6sFzOEMBiZuypv3q3zOT7f2l0+IeqBYMRYdtgABf0lfVnnk2euwWHdChGnJ6r66kcZzJZmKijLmAGlufieVx+fdpvoR3KTTyu52rZWzqVJAtIALYa8S2nEntPfLOKUVZHh61WdWTlN6/Iy6lEEEEXB7DqPSZuc07ao5lv/ALv06NqtIBMzWZBouvBgOzhwkPEUor1kel4Pj6lSTo1HfTR8/A1GkL6Difn3SKX7aSuzuuzML0VGnTH2EVfQWlrFWSR8+rVHUqSm+bbMm8ycwDAKwBAEAQBAEAQATALRrALoAgCAIAgFDALYBVYBrftFp3wNQ/damf8AeB+c41/YLHhUrYqPv+RyGV57G4Jg2RSDJve4+6dGvS6etd7sQEuVUBTa5tqTcGSqFGMo5pHnuJ8Tq0qvZU9Lc+eptNbc/BsLdAo71LKfUGSHRpvkVMeJYqLvnZpO+O6Pu4NWkxancZgfiS5te44i9u/xkatQyrMti84bxTtmqVRWfJ9TG3f30r4ZQhAq0xoFYkMo5K/LuIPlNKdeUVbdHbF8Jo15Z16svg/cbA3tLW2lBr/5xb1t+U7fql0K7/gZ31mreBqG3tv1MUwL2VQbhRqPEk8TI9SrKe5cYLh9LC3cdW+Z6bpYTpcXRXszhj4J1j/DFKN5ozxGr2eGnLut56Ha5ZHhy0wCkAvgCAIAgCAIAgFtoBdAEAQBAEAQBAKWgFYBDb4082CrjkhP7JB/Kc6q9RkrBSy4iD7zjeCwxq1EpqQM7BbngLm1z9JXxjmdj2VSqqVN1HyVzpeF9nmGC2c1HPPNl9AB9ZNWGhzPNT41iW/Vsl4Ebtj2dAKWw9Q3+5UsQe4MALed5pPCr9rJOH45K9q0dOq+3+iB3e3hq4EuhFwG61JtCCLA5T2H5ad95yp1XT0ZYYzA08Zaafg/ubhh/aLhiOstVTyyhvmDO6xMOZTy4HiU9Gn7zXN7N8xiENKkpCHiWsCRyABPqZyq4hSWVFhgOEOjUVSo9Vsl9fz3moBb6jUfu8ZGLxyS3KX5QZt1Agwb17L8HetUqfcQKPFz9FPrJOGWrZQ8dq2pxh1d/L/Z0uTTzItAEAQBAEAQChgFYAgCAIAgCAIAgCAIAgCAeGPwwq03ptwdWQ+DAg/vmGrqxtCbhJSXLU47j91cXQf+ydgpur0+sDY6MLajzEgSozT0R66jxLDVI+tK3VP8sbLszf6pSULjKFTTTOq5SfFGsPQ+U7RryXtora3CadR3w9ReF7/FX+PmZ2L9o2Hy9RajN2DKB6kmbPFQWxxhwTEN2bSOb7QxhrVXqNYM7X04dw9ANZDlLNJtnpqFFUKUaa2RjTU7k/uRQovi0WuAVIOUN8LPplB56ZtOYE60FFz9YruKzqww7dLuv1t+WOyUqKqLAAAdg0HpLE8W3fVkJvFu9Qroc6ANbRwAHB8e3wM0nSjPdEzDY6th5Xi9OnI47Up5WK3vlJFxwNja8rGrOx7WMs0VLqdV9m2EyYXOeNRyfJeqPmG9ZPw8bQueT4xVz4jL0VvqbZO5VCAIAgCAIAgCAIAgCAIAgCAIAgCAIAgCAIAgFrIDxEAwcTsTD1Pjo028UU/lMOKe6OsK9WHsya97IzEbj4J/7nL/AJWZfkDac3RpvkSocTxUdp+dn8yMxXs3w7fBUqr5qw+a3+c0eGgyTDjeIjuk/wA7mRuI9mb/AN3iB/qQg+oP5TR4XoyTDj398Pj/AAZVDZ216AslWnVUcAxzH1YA/ObKNaOzucZ1+G1XeUHF9359CM2zV2s4K1KbBe3olXXzUlprN13p8iRh48Li7p699/tY13B7DxDuFFCrfhqjKPMkWA75wVOTdrFpUxtCMc2deZ2fZGC6GjTp/cRVJHAm2p8zeWEY5UkeNrVO1qSn1dzMmxyEAQBAEAQBAEAQBAEAQBAEAQBAEAQBAEAQBAEAQBAEAQBAEAQBAEAQBAEAQBAEAQCA247o9NabPd832z2EczpxMq8fWrQnCFJ2vfp3dTWTZHYjE1lXN0hI7i48+sBcaj1HOQ6tfF04Zs9/d90attExVrhCAVqsMoN1dy2oOtuFuzjxtpL6LvFM6FGxi2JFPEaGx1Ycv0tdPKbArSxaswULX1PEswA6pPHNr/1ALUxgIF6eIubCwYm3mWGmnHx8gJFMMCAbvrr8bfXvgF3uo5v+I31gD3Uc3/Eb6wB7qOb/AIjfWAPdRzf8RvrAHuo5v+I31gD3Uc3/ABG+sAe6jm/4jfWAPdRzf8RvrAHug5v+I31gD3Uc3/Eb6wB7qOb/AIjfWAPdRzf8RvrALamE00Zwewl2I8xm1mJXtoCOyVUaz9YMdGFRxbmCNB2i2vme2H2lanK0rO+z/Phr7+uNSQp4a4Fy4PaOkY2+clxba1Ml/uo5v+I31mwKe6Dm/wCI31gFfdRzf8RvrAI+likJIPSAAMb9ITcKQDoGvI1LEqc8lmt+nJ26mLl/vdG5676G3xvxtfnykkye+GVKgujORw+Nx2A9p5EesA9vdRzf8RvrAKe6Dm/4jfWAV91HN/xG+sAid5KVTNTqU0LBM1wNdDbSw1sRfhKriMKueFSnG9r3NZEEKr1cyUqbHN8V7E3vfUgADt48/CVjnUrp06UHrv8AmnxNdzYMVRqiouWt0YyoLG7DQnMMpGXXnx0tPTRVopHQx1OI1viqY0XUIOP2uK8LfMeU2BUriCSfeVGlrBRYG7EaFeWUG/KAey1KwBzV6ZuVsctiABZh8NtTr5aWv1QLsIawZTUrqyi+ZQgF9NNcvHt9PMCS98T7wgA4xPvCAVGLT7w1gHtAEAQBAEAQBAEAQBALXQHiLzWUVLRgumwEAQBAILA4odK+WkmaznqKA5Ia1ie/vlbhpxdZpQS31W+j5+JqnqSPvx/wqltNcvPuvLI2KjGE/wB240vqLX0vbS+vCAU9+PDoqv7It63gFwxh/wAOp45Rbh4wD1oVs1+qy2+8AL+GsA9YBQCLArAEAQBAEAQBaAIAgCAIAgCAIAgCAIAgCAIAgCAIAgCAIAgCAIB//9k="/>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14" name="AutoShape 18" descr="data:image/jpeg;base64,/9j/4AAQSkZJRgABAQAAAQABAAD/2wCEAAkGBxQTEhUUEhQVFhUUFhYVGBcXFBgUFBUXGBUYHBUXGRUaHCggGB0mHBYUIjEhJiktLi4uFx8zODMsNygtLi0BCgoKDg0OGxAQGy8kICY3MC0vLTQ0LSwsLCwvLCwsLCw0LC0sLCwsLCwsLCwsLDQsLCwsLCwsLCwsLCwsLCwsLP/AABEIAMsA+AMBEQACEQEDEQH/xAAbAAEAAQUBAAAAAAAAAAAAAAAABQECBAYHA//EAEUQAAIBAgMEBwUEBgoBBQAAAAECAAMRBBIhBQYxURMiQWFxgZEHFDKh0UJSk8Fic5KxsvAjJDNDU3KCouHxNBYXs8LS/8QAGwEBAAIDAQEAAAAAAAAAAAAAAAQFAQIDBgf/xAA5EQACAQIEAwQJAwQCAwEAAAAAAQIDEQQSITEFQVETYXGRBiIygaGxwdHwFELhNFJy8RWCM5LCI//aAAwDAQACEQMRAD8A7jAEAQBAEAQBAEAQBAEAQBAEAQBAKEwCGXezBlivToCDa5uF8mIsfWcu3p7XJ74Zi8ubs39fLclaGJRxdGVhzUhh6idE09iFOEoO0lbxPWZNRAEAQBAEAQBAEAQBAEAQBAEAQBAEAQBAEAQBAEAQBAEAQDQPaBvPa+GonXhVYHh+gO/n6SHia1vUXvPS8E4ZmaxFRaftX1+xzy8gHrUrF1KoVN1JB5g2PqJlO2xrOCkrNXJnZ28mNVlWnWdiSAFa1S55dYEzrCrUvZMrcRwzBOLlOCVt7afLQ3d9u4qkCXFCqi5szqxphQigkmxcasSoGhJHASb2k1vZnmFhMLVdoOUW7WT1vd/9eWrexbg/aLh2/tEqUz4B19VN/lNY4uD30O9X0exMPYal8PmrfEnMHvJhatslemSewtkb9lrGdo1YS2ZW1eH4ql7dN/Nea0JUNOhDKwBAEAQBAEAQBAEAQBAKFoBWAIAgCAIAgCAIAgCAavvvvL7smRD/AEzjT9Afe8eX/Ej162RWW5b8J4a8VUzS9hb9/d9zkzsSbnifnK3c91GKgrLYsmDcuCnkde7jFjVyja9za9gYRMPkq1GXpKmY01cvTXogpFRswpsNc3aLW1uLyXSioWk93ty0PO8QrzxV6VNerH2mrN5r6K11tblz0I7eTaFNv6GgirTVukOVukDVCLEq+YgixHADXiNJzrTT9WOxN4bhai//AGrNuTVlpay71Za+ehCXnAtxBhk5udjaiYqitNiAzgMoPVZSbNccO2952oSamkiq4tQpTw05TWqV0+dzs8tTwIgCAIAgCAIAgCAIBRoBRVgF0AQBAEA861dVF2YKOZIA+cw2luZjFydoq5A43fDDpfK3SEEr1bBSw7MzWB8rzlKvBbFjS4ViJ+0svj08EX7D3pp4hshBpubgKxGpHEXHb2+EU6ynpsYxfDauHWa911RPzsVwgERvLtxMJRLtqxuEXtZvoO0znVqKnG7JmBwU8XVyR25vovzY4zjsY9ao1SobsxuT+Q5ASplNyd2fQqFCFCmqcFZI8Jrc7FYuY0RM7I2e1VgMrsgsjlCisL8AvSEKxNrgakgd9p3pxcmVOLxMaMb3Sb1V7tPxtdq3Xa/mbFtrGJhqdOqis9Z1KU6tRAlVQoA662QnqntUjhrJNSappNb8n+W+RT4OhUxdWVKTSgneUU217neS37zQwJAPXiAVgxY232ebOLV0qEadY+i6fNgfOS8LT1zHm+PYtKDorf8Ak6peWB5AAwC6AIAgCAIAgCAUJgFAIBdAEA8MXjEpDNUdUXmzBR85hyS3N6dOdR5YJt92prG0vaBhqelPNVP6Iyr+035AyPPFQW2pcUOAYqprO0V37+S+rRqu0t/8VUuKeWkP0Rmf9ptPQCRpYqb20LvD+j2Gp61G5PyXkvua5UxztUWpUdnYG92Yse8C/CcHNt3ZbLDU4U3CnFJd2hl1AjcGTL1iMxsVz8bpbUg8JvoyPHPHk76e+3eeGJxlyChIIYNfgQVACnx0v5iayl0OtKho1Pa1reLuzpO5W9gxKilVIFYDQ8BUHMd/Mecn0K+dWe55Di3CnhZdpT1h8n0NukkpTivtO2qRtB0e5VEphe4FQx08SZWYu/aHt/R9QWF03bdzXaWMRuDDz0kUvTIXXhMmG0lc92OQED4jx+fdw/4mz9U4Jdq7vY2zZm2KFPD5MPVFKrZWBrU3INUH+kYkF0sV0AABHOS4VYKNouz7+p57E4HEVMR2leGaOq9Vr2eS/a9Hq7t36Gq7QxzVnLva5toLhRp2Ak25yJObm7s9DhsNDDwyQ/kx5qdykwZPSjSzG3Z2zaKuzlVqZI3Oubp4UIEHatFWbxqtmt5ZJbU1ZJHz/HVHUnKb5tr/ANdPqbEZ1IAtALoAgCAIAgCAIBQCAVgGpbc38o0HamitVdSQbWVARxBY8fIGRqmJjF2WrLrB8Dr4iKnJqMX73bw+7RqO0t+sVU+ErSU9iC7ebNf5WkaWJm9tC9w/AcLD205Pv28l9bmtYisztmdmdubEsfUyM23qy5p0oU1lgkl3aHnB0KiDDdi+hRLsqILsxCgXAuToBc6cZlK7sjSpUjTg5z0S1Njw2556QUqtemlU2tTRHrsL8C+WwQd5NpIWGd7N6+ZTVOOLJ2lOm3Hq2o+W9zL2PsTCVRVw9RWOKolgTTqa1QDxphurcadUib06dN3g/aRFxWPxlPJiINdnK2jXs9ztr77mTtQ4avRDrilXE4cdV3BoVGC8EdTxYH7QGh7NTMzySjfNqvcccN+poVXCVJunPdL1kr80+nc3tzvqT25m9i4lRTqkLXA4cBUA+0vfzHn4daFdTVnuQeK8KlhZZ4awfw7n9Pucq9sRttN++nSP+235TliV6xZcFqWoW72e2C3EOQdK7ByASFAstxw14zaOETWrOFX0hnGdqcVbv5/b4kZtbZ1XBi18yseq44X00ZT22B8bzhVoOmWuC4nDGPo1y+zI2ltVhxsf3yO0XCmjNXaa9txftmGjKlcyqeIVuDD+e6Bqj0vBskJgEnhcOQgYjRiRf98kwg1G5UYnEqVV01ulc6huY7PSeq/GpU0twCqqqoHhYyfSu1dnkeIRUKipx2S+LbZsM6kAQBAEAQBAKEQCsAQBAEA4Zt7BGlXqKex2HjqbHzGsqK0csmfReH4hVqEWuiI+85XJ1ihgGy4PdFiiVK1TKtWxRaSNXqOPBRZeI1JtJEcO9HJ/UpK3GoqUoUo3a3cmopeerLKOzPd8fQSojdG9RMoq5CzKxyjOqkga628OEKGSqk1oZni/1OBqSjJZkne10lbXS+uxPbw0MCzumJenTrZyFbDhiQv2OlW2UHLlv28rTvVjSvaWj7iqwE8fGClQTlC20rWvzyu99/5RhbS3qZaPQrXd61JlyV6QypUXlUDa3A5XB0N+Imk69o5VLVc1zJOG4TnrdrKmlB3vF7p91uXjbmrbMhMbvLiKoXOy5kIK1BTVatxycC48rTjKvOW/8lpS4VhqTeROz5Xbj5c/fcialQsSzEkk3JJuSTxuTxnFu7uWMYRjHKloEcqQykqykEEGxUjgQYvrdGJQU4uMldMit+8bUxNda7gX6NKbFeBZSdbdl7jzkrte033KNYH9JdR9lvTu7v5OnbrbZpY6gpVlGIRQtWnexuBqyjtU8b9l7SfTmpI8ri8LKjN6eryZHb8IqYWp0thcWXmXv1beevlMV7ZHc34ap/qYZff4czkxMrGj3CmSeydnviHp0U4uSbngABqfIKZtGDk1FHCvio0ISqy5fnzN1/8Ab9cv9q+bnZbelr/OS/0cbblCvSKspewre81XbGArYRwrHjfKR8LAd3YeFx3yFVoum7M9HgeI08VDNHluuaPfZOIZwc3YR2eM0iiTVqWtY6TtXZeWkiAa0aSDTtq1WH5gn/UJZOHqpdPmzxlLEt1XUv7Tb/6xVzcd18PkwtFe3LmPixLfnOtNWikVuLqdpWlL800JSbkcQBAEAQBAEAQBAEAQDn2/OxC1WpUX7iuRztdWPkApkWvSzXZfcJx/ZZYPa7X289TQqFTo3ViqvlYEqwurAdhHIyuTyyuewqR7ak4ptX5rdd5tW2N2/eCmJwQXoawLMCyotFh8V78Be+g4EHsMlToZ3np7P4FDg+KfpVLD4u+aOi5uS5fnTwK4HbCYOm2GqVunpspIOGcq1J82qCpcXU8bjgb6axGoqayN3XdyNa2DqY2osRThkkn++1pLrbXXx3010IjFbeWxXD4elRBKtnI6WuWVgysardtwDOTrf2q3xfmWNLhsr3r1HLlb2Y2as1ZdxE4iuzsXdizMblibk+c4uTbuyxp0oUoqEFZLkWCEjZ6bFCYMoTBkQCysFsQ1rHQ34eEymauOZWexp1cGnUYKSCjaEGxFu+SYu6uUlWEYzcVqi7EY2pUN6ju5HAsxYj1My23uKcYw9lJFKZ58P54TWx1zE5u5tj3XE0KxF0W4YDtVrhrczY38RNoSyyTOGKo/qKM6fN/M7lQ6OvTFXDutSm2oIPDuPI9x1EsoyUldHjalOdOWWaszQfae6LSRGt0hcFRfUAA3J7tbSNi2sti64DGfbuS2tqa3uwAuUsL9cEjuFrj5GQoKx6TEtyTS6HU8HjulQv8AaY1a5XjYkijh0Pj+9byfGV1f3/RHlK1Ds5ZOStH/AOpM3WhTyqFHAAD0E77FU3d3L4MCAIAgCAIAgCAIAgCARW22CGlUa2UN0b34ZKmn8Yp+V5rLSzO9FOScVvuvFfxc5RvFs3oq9SmPsMbf5TqvyIlbXp2bPa8LxfaUo3/GRJqHLluct75bnLfnl4X4ayPd2sWqpxzZ7a9efmWzBuUgFZkwIMpWAmDD0PCtilXtueQ1g27zCbG1H0pIx55VLEek3jCUtjhVxFKkrzaXjoW4XBs/WckEG1iNbjje/CY2ZunninfR9CzFbBzsWz2LG/w3/OdFVtyIc8Dmd0zGO7z9jqfUTPaI5vBzWzR5vsaryFu4/WO0iP0lRdD1GCqAWKG3kZtnj1OLw9VO9hSWtSJNM1aZPEoWW/mJlStszEqTkvXhf3GNXL3LOSzHiWJJ8STreavqdKbS9VK3wNl2BTOVQNSR6kn/AJmYrkjWrUSTb2R0T2c4NmqVHPwJluPvOL5fQEnxK8pJoRd2UXF6sckUt38v5+50WSygEAQBAEAQBAEAQBAEAQDB23hOloVKfayEDxtdfmBNZK6aOtCp2dSMujOS4/GNVIL6sFVb9rBeBPf390hSebc9VQgqS9Tx8yIxNEqSCLdxkScHF2L3DV41YKSdzxmhJLlEyjVsVbLqxA/f6QYi76LUwK+01Hwi/efpMXOmXqzEXGlzY6kkADguvObJHGpUyrT+TM2RgWxFYUS1gLlrC1kFrgeNwPOSKVPPKxU47GLD0nUSu+Xj/B0b3Onh6DZVCpTUtYdwv5nSWLy046cjxy7TFV0pO8pO3n9DRKV7a8TqfE6n5mUl77n0pRUVlWy08i+ZAgWKTBkQCqmZNWihF+OswbIuosVIKnKRwI0I9JlSa1RpOlCayySaJHZu38TQGWlVKrctaysCTxJuDOka047MhV+G4WrrOGvvR1LczbpxdDM4AdGKNbQEgAhgOy9+EsqFXtI3Z43imBWEr5IvRq6+xPzsVogFAYBWAIAgCAIAgCAW3gFQYByfebZJo1ah+wajAfo3GZR+yflIdSFtT0uCxKqRUXul58j23hwIq4SjilGoAp1Lcxpc/wCoH9oTFaOeCkbcNrvD4qVB7PVfnh8jUadh8Qv529ZBSPTzqXXquxhVcdUqNkojS4UBRqTy5mNW7Iy3SpRz1PibFs/cCvUXNWqinf7AXOfBjcC/rJcMHJr1nYocT6R0oytSi5W5vTy3+hA7zbq1MG6XYOjnqta2o4grf89Zzq0HTaJWC4rDFxlpZrdERisXa4BBLcSLWtwH/R8+NhpckKN9+Rkbp7bXC189RSyMMrW+Iaghhz4fOdqNTJK7IHEsK8TSyxeq1RuW2d78PXpGhQDlny5mK2AUMCRqb3NraDnOmJrxcMq5kPg/C6tPEqpU/br79kQQkA9WCYAmDJnUsCNM2YsRfKgFwOwknQTooESWIeuW1urPPFYXKLqTYGxDCzLfhfmO+YlGxvSrOTtL+GYs0JAgCACYMWOm+yof1er+tP8ACsssH7DPG+kf9RHw+rN3ks88WW1gFwEArAEAQBAEAQChgFIBVYBr+8WA6QuhGlenZTyrU7sv7S//ABznNX0/LkvDVezan/a9f8Xv+d5pm7OOU062Fqmy1lbIToFqAaeth5qOc4U3o4vmXGMpNTjXhvHfwNReRD0Cd0TfsswKmrWc2LUyFUdozZrn/aB6yRg4q7ZUekVeWSEFs9X325fE6pSw9+4SwPJnK/a3t9GdMPSIJpEs5FjlbgFvzGpPiOREg4qonaKPTcEwklF1paJ6LwInYG4xqKHxBZb6hF0b/UezwHrFPDXV5GMbxrLJwoK/f9iu+O51Ohh+npFhlYAqTcEEgXHbe5EzWoRjHMjTh/E6tar2dTW5r271HRnPh/PpIM9z1WGVoX6/Q6ngMDTC4Km6KVShWxtbMoN1I/ow3Mdbh+jJcIK0U+9s81iMRUlKvUg3dyjTj9beXxMuhu5hunapVpr0dZFalSU5QqrSVqtSykWAYhR3t3zdUYZnJrR7fU4S4piuwjThJ5ot5pb3bdktfP8A0Ruyt26VTDUahoO7Vi7HJXWmaaZ+p1XNm6v7pyhQi4KVr3JmK4pWp4idNTSUbbxvd212XUyDu3TqPictR3p02ogdEA7k2OdSNAQAV4W7Zt2EW5a6HP8A5OrShSvFKTUt9F3P5/Awtr7tsvQpSJdq+ZFV1NNxlbMSwJ4KO2aVKDVktbknC8UhPPOorKGrs7rXTTvbI2puu/WFKth6zoCWp06l6gA+KwIF7Tm8O+TTJseMU9O0hKCeza0IzF7PqU1pu4GWsudCCCCNL8OBFxp3zlKDik3zJtHF0qspxi9YuzPV9jYgEr0FS6gEgIWIDXy3y3tex9Jl0p9DWOPw0kn2i177bb7mJVoMhs6sp5MpU+hmjTW5IhUhNXg0/B3Om+y0f1ep+tP8KyywnsM8b6Rf1MfD6s3Im8lFAVAgFYAgCAIAgCAIAgCAIB4YzDiohU6cCCOKkG6sO8EA+Uw1czGWV3OL7WoOlaolUDOGN7Cw1N7gcje48ZAkmm0z1+HnGdKLhsRtbjOctyfTehZs7HVKFTpKLZWOh5N3EdszCTi7o5YmjCvDLUV18iQ2tvljKtPIK3R30ORcp7eD3uOzh3906SrTkrXIVHhuGpyzZb+L+mxrGyMOFxFJqpBUOCTfv0Jv32vOdOPrpsmY2o5Yecae9vz4bHZKD01XO7qqAXLEgC3idJaNpas8RGEpPKldnPd/d51xZXDYbWkri7f4j8FC37NeJ4nuEh1qud5YnocBgnh06tTe23REbg6ORAvKV8nqz11KNoJGWuIcXs7C65D1jqv3TrqvdwjM+ph0ab3it77c+viZC7Wr/wCK39kaOtjakeKC40Gg4a6CbKrLr3HCWBw/9i3ze/r+aHnjsY9Vaa1LEUUFNBlAsv5nhrMTk5WT5G+Hw9OjKUofud33s98PtZ0w5oJ1Qaoq51Yq9woAGnZoDNo1XGGVHKpgKdTEKvPXS1nt4kr/AOqz09DEGnerTU06pzWWspFr2t1W1JnX9T6ylbXmQP8AhrUalBT9WTvHTWL8ea5cup6bP2ngsO5r4dcQatmCJUyCnTLC2rDUgcO384hOlB5o3uaYjCY7EwVGs4KOl2r3dvgem7u1sOMOqYokthahrUhY3qXUnJwt8Zv6cptSqQy+vy1Rzx+DxP6hyw60qLLLu7/L6mZuztE1aeLd2Q1q1Wm2U4g4ckLr1XHWAA0HO1jNqM8yk3u++xH4lhVRqUoQTyxT1y5te9PTX4bkVvp0melnV1GVsubEDEX1GYhuIHw8ZyxN7q/zuWHBuzyzyNN6XtHL1tp57G3ezBf6s/60/wACyVhPYZSekLvil4fVm5ASUUJWAIAgCAIAgCAIAgCAIAgGq75bMGaniwL9CQKo+9SOjHvygnyJ5TlUjqpdCfg6ryyoP923j/Jz7ezZXu9coPgazoeN1bs8jceUiVoZZaHouHYntqV3vs/E12tOaJrLsJgqlZstNSzd3ADvPATaMXJ2RHrVoUY5puyJLE7n4lUL2RsoJKqxLWHHQix9Z2dCaVyBHilCcsuq72a4QD4TkTWxhhaorKBcHSYk8qub0qfazUHt+MlwthIpepiYMlZnY13Ebi1thMGQBAbsLzJi3UGYMq5S0GQqgTJrudU9l/8A4r/rW/gSWWE9g8T6Q/1S/wAfqzcZKKIQBAEAQBAEAQBAEAQBAEAtdQQQRcEWI5iAc33+wwSjTpk9ei2WmTxegwNvEqVVT5H7Ui116ti+4VNuq5cnv3P+fzY53XkVF/I6juvs1adFAoBJAZj95iNTLKnBRjY8XjK8q1Vyl4LuRk7z7Up4WgxYg1HBVF7SbfuHaYqTUUZwmGlWnZbc2cboYd6hy01LHkBe3jy85BjFy2PTVa0KavN2JGtsKpQKGrYFrnKNbAW4nxPZyM0xEHBJMkcIrxrynKK0Wnn/AKL7yKXggblIMiAVgxogZlmFrqUmDYQCsya7iYMnVPZh/wCI361v4ElphPYPEekP9Wv8V82bhJJRCAIAgCAIAgCAIAgCAIAgCAQW+GxPeqBAH9Il2Q99tV8CNPG3Kc6kMyJeCxPYVU+T0f53HEMQLaHs08JXnsm7q5K7DxONYZMMz5RpeylV7szD5SRTdVq0SpxcMFCWeolfpz8kbJgdw3qN0mLqM7HiLn0LHU/Kdo0OctStqcSklkorKvibbgtj06QtTQKO4TuklsV0pOTvJ3ZqHtDo2qUjzRh6MP8A9SDjFdo9L6P1MsZrvRqeUDt1kLKek7ZMpl75jKzdVYlMsxZm2eIymLGcyKGYCXMTIegmDImTG4mDJSDJ1f2ZD+qH9a38KS0wn/jPDekH9X7l9TbpJKMQBAEAQBAEAQBAEAQBAEAQBAIXH7q4Ss/SVKKlzqTwzHmw4E95mjpxbvYkRxdeMMkZuxI4fAU0ACKAByE3OFz16ITNxc83owDRPaZQslFu0M6+oU//AFkXFLRF7wOXryXgaju9sr3qutLNlBuWPaAONu/UDzkWlDPKxeY7FfpqLqWu9l4nSsNuNhAtjTLHmzvf5ED5ScqFNcjy8uLYtu+a3uRF7Z9nlMqTh2KMOCscyHz+IeOvhOc8NF+ySsPxyrF2qq68n9mc8xVFqbMjAhlNmB4g/wA8JCcbOzPT0qqqRU4vR7HjnMxZHTMxmmMpuqjPSmhJy5SW5AEn0EZDV17LM3oVr4dk+NHX/MpX94mHBrc2hiqctItPwaPOa5Tr2qLkXwP88Ysw6kdzrns9wxTBofvsz/Ow/hlpho2pnheNVe0xcu6yNlncqhAEAQBAEAQBAEAQCjQC0CAXwBAEAQBAKXgAQDTfahR/qqN92svzRx9JwxOsC34LK2It3fY5zsvaD0Kq1afxKe3gR2g9xkKEnB3R6bEUI16bpz2Z1HZO/OFqqM7dE9tQ+i+T8LeNvCToV4S30PK4jhOIpP1VmXd9t/zczMZvVhEUk16bdyuHJ8luZu6sFzOEMBiZuypv3q3zOT7f2l0+IeqBYMRYdtgABf0lfVnnk2euwWHdChGnJ6r66kcZzJZmKijLmAGlufieVx+fdpvoR3KTTyu52rZWzqVJAtIALYa8S2nEntPfLOKUVZHh61WdWTlN6/Iy6lEEEEXB7DqPSZuc07ao5lv/ALv06NqtIBMzWZBouvBgOzhwkPEUor1kel4Pj6lSTo1HfTR8/A1GkL6Difn3SKX7aSuzuuzML0VGnTH2EVfQWlrFWSR8+rVHUqSm+bbMm8ycwDAKwBAEAQBAEAQATALRrALoAgCAIAgFDALYBVYBrftFp3wNQ/damf8AeB+c41/YLHhUrYqPv+RyGV57G4Jg2RSDJve4+6dGvS6etd7sQEuVUBTa5tqTcGSqFGMo5pHnuJ8Tq0qvZU9Lc+eptNbc/BsLdAo71LKfUGSHRpvkVMeJYqLvnZpO+O6Pu4NWkxancZgfiS5te44i9u/xkatQyrMti84bxTtmqVRWfJ9TG3f30r4ZQhAq0xoFYkMo5K/LuIPlNKdeUVbdHbF8Jo15Z16svg/cbA3tLW2lBr/5xb1t+U7fql0K7/gZ31mreBqG3tv1MUwL2VQbhRqPEk8TI9SrKe5cYLh9LC3cdW+Z6bpYTpcXRXszhj4J1j/DFKN5ozxGr2eGnLut56Ha5ZHhy0wCkAvgCAIAgCAIAgFtoBdAEAQBAEAQBAKWgFYBDb4082CrjkhP7JB/Kc6q9RkrBSy4iD7zjeCwxq1EpqQM7BbngLm1z9JXxjmdj2VSqqVN1HyVzpeF9nmGC2c1HPPNl9AB9ZNWGhzPNT41iW/Vsl4Ebtj2dAKWw9Q3+5UsQe4MALed5pPCr9rJOH45K9q0dOq+3+iB3e3hq4EuhFwG61JtCCLA5T2H5ad95yp1XT0ZYYzA08Zaafg/ubhh/aLhiOstVTyyhvmDO6xMOZTy4HiU9Gn7zXN7N8xiENKkpCHiWsCRyABPqZyq4hSWVFhgOEOjUVSo9Vsl9fz3moBb6jUfu8ZGLxyS3KX5QZt1Agwb17L8HetUqfcQKPFz9FPrJOGWrZQ8dq2pxh1d/L/Z0uTTzItAEAQBAEAQChgFYAgCAIAgCAIAgCAIAgCAeGPwwq03ptwdWQ+DAg/vmGrqxtCbhJSXLU47j91cXQf+ydgpur0+sDY6MLajzEgSozT0R66jxLDVI+tK3VP8sbLszf6pSULjKFTTTOq5SfFGsPQ+U7RryXtora3CadR3w9ReF7/FX+PmZ2L9o2Hy9RajN2DKB6kmbPFQWxxhwTEN2bSOb7QxhrVXqNYM7X04dw9ANZDlLNJtnpqFFUKUaa2RjTU7k/uRQovi0WuAVIOUN8LPplB56ZtOYE60FFz9YruKzqww7dLuv1t+WOyUqKqLAAAdg0HpLE8W3fVkJvFu9Qroc6ANbRwAHB8e3wM0nSjPdEzDY6th5Xi9OnI47Up5WK3vlJFxwNja8rGrOx7WMs0VLqdV9m2EyYXOeNRyfJeqPmG9ZPw8bQueT4xVz4jL0VvqbZO5VCAIAgCAIAgCAIAgCAIAgCAIAgCAIAgCAIAgFrIDxEAwcTsTD1Pjo028UU/lMOKe6OsK9WHsya97IzEbj4J/7nL/AJWZfkDac3RpvkSocTxUdp+dn8yMxXs3w7fBUqr5qw+a3+c0eGgyTDjeIjuk/wA7mRuI9mb/AN3iB/qQg+oP5TR4XoyTDj398Pj/AAZVDZ216AslWnVUcAxzH1YA/ObKNaOzucZ1+G1XeUHF9359CM2zV2s4K1KbBe3olXXzUlprN13p8iRh48Li7p699/tY13B7DxDuFFCrfhqjKPMkWA75wVOTdrFpUxtCMc2deZ2fZGC6GjTp/cRVJHAm2p8zeWEY5UkeNrVO1qSn1dzMmxyEAQBAEAQBAEAQBAEAQBAEAQBAEAQBAEAQBAEAQBAEAQBAEAQBAEAQBAEAQBAEAQCA247o9NabPd832z2EczpxMq8fWrQnCFJ2vfp3dTWTZHYjE1lXN0hI7i48+sBcaj1HOQ6tfF04Zs9/d90attExVrhCAVqsMoN1dy2oOtuFuzjxtpL6LvFM6FGxi2JFPEaGx1Ycv0tdPKbArSxaswULX1PEswA6pPHNr/1ALUxgIF6eIubCwYm3mWGmnHx8gJFMMCAbvrr8bfXvgF3uo5v+I31gD3Uc3/Eb6wB7qOb/AIjfWAPdRzf8RvrAHuo5v+I31gD3Uc3/ABG+sAe6jm/4jfWAPdRzf8RvrAHug5v+I31gD3Uc3/Eb6wB7qOb/AIjfWAPdRzf8RvrALamE00Zwewl2I8xm1mJXtoCOyVUaz9YMdGFRxbmCNB2i2vme2H2lanK0rO+z/Phr7+uNSQp4a4Fy4PaOkY2+clxba1Ml/uo5v+I31mwKe6Dm/wCI31gFfdRzf8RvrAI+likJIPSAAMb9ITcKQDoGvI1LEqc8lmt+nJ26mLl/vdG5676G3xvxtfnykkye+GVKgujORw+Nx2A9p5EesA9vdRzf8RvrAKe6Dm/4jfWAV91HN/xG+sAid5KVTNTqU0LBM1wNdDbSw1sRfhKriMKueFSnG9r3NZEEKr1cyUqbHN8V7E3vfUgADt48/CVjnUrp06UHrv8AmnxNdzYMVRqiouWt0YyoLG7DQnMMpGXXnx0tPTRVopHQx1OI1viqY0XUIOP2uK8LfMeU2BUriCSfeVGlrBRYG7EaFeWUG/KAey1KwBzV6ZuVsctiABZh8NtTr5aWv1QLsIawZTUrqyi+ZQgF9NNcvHt9PMCS98T7wgA4xPvCAVGLT7w1gHtAEAQBAEAQBAEAQBALXQHiLzWUVLRgumwEAQBAILA4odK+WkmaznqKA5Ia1ie/vlbhpxdZpQS31W+j5+JqnqSPvx/wqltNcvPuvLI2KjGE/wB240vqLX0vbS+vCAU9+PDoqv7It63gFwxh/wAOp45Rbh4wD1oVs1+qy2+8AL+GsA9YBQCLArAEAQBAEAQBaAIAgCAIAgCAIAgCAIAgCAIAgCAIAgCAIAgCAIB//9k="/>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15" name="AutoShape 20" descr="data:image/jpeg;base64,/9j/4AAQSkZJRgABAQAAAQABAAD/2wCEAAkGBxQTEhUUEhQVFhUUFhYVGBcXFBgUFBUXGBUYHBUXGRUaHCggGB0mHBYUIjEhJiktLi4uFx8zODMsNygtLi0BCgoKDg0OGxAQGy8kICY3MC0vLTQ0LSwsLCwvLCwsLCw0LC0sLCwsLCwsLCwsLDQsLCwsLCwsLCwsLCwsLCwsLP/AABEIAMsA+AMBEQACEQEDEQH/xAAbAAEAAQUBAAAAAAAAAAAAAAAABQECBAYHA//EAEUQAAIBAgMEBwUEBgoBBQAAAAECAAMRBBIhBQYxURMiQWFxgZEHFDKh0UJSk8Fic5KxsvAjJDNDU3KCouHxNBYXs8LS/8QAGwEBAAIDAQEAAAAAAAAAAAAAAAQFAQIDBgf/xAA5EQACAQIEAwQJAwQCAwEAAAAAAQIDEQQSITEFQVETYXGRBiIygaGxwdHwFELhNFJy8RWCM5LCI//aAAwDAQACEQMRAD8A7jAEAQBAEAQBAEAQBAEAQBAEAQBAKEwCGXezBlivToCDa5uF8mIsfWcu3p7XJ74Zi8ubs39fLclaGJRxdGVhzUhh6idE09iFOEoO0lbxPWZNRAEAQBAEAQBAEAQBAEAQBAEAQBAEAQBAEAQBAEAQBAEAQDQPaBvPa+GonXhVYHh+gO/n6SHia1vUXvPS8E4ZmaxFRaftX1+xzy8gHrUrF1KoVN1JB5g2PqJlO2xrOCkrNXJnZ28mNVlWnWdiSAFa1S55dYEzrCrUvZMrcRwzBOLlOCVt7afLQ3d9u4qkCXFCqi5szqxphQigkmxcasSoGhJHASb2k1vZnmFhMLVdoOUW7WT1vd/9eWrexbg/aLh2/tEqUz4B19VN/lNY4uD30O9X0exMPYal8PmrfEnMHvJhatslemSewtkb9lrGdo1YS2ZW1eH4ql7dN/Nea0JUNOhDKwBAEAQBAEAQBAEAQBAKFoBWAIAgCAIAgCAIAgCAavvvvL7smRD/AEzjT9Afe8eX/Ej162RWW5b8J4a8VUzS9hb9/d9zkzsSbnifnK3c91GKgrLYsmDcuCnkde7jFjVyja9za9gYRMPkq1GXpKmY01cvTXogpFRswpsNc3aLW1uLyXSioWk93ty0PO8QrzxV6VNerH2mrN5r6K11tblz0I7eTaFNv6GgirTVukOVukDVCLEq+YgixHADXiNJzrTT9WOxN4bhai//AGrNuTVlpay71Za+ehCXnAtxBhk5udjaiYqitNiAzgMoPVZSbNccO2952oSamkiq4tQpTw05TWqV0+dzs8tTwIgCAIAgCAIAgCAIBRoBRVgF0AQBAEA861dVF2YKOZIA+cw2luZjFydoq5A43fDDpfK3SEEr1bBSw7MzWB8rzlKvBbFjS4ViJ+0svj08EX7D3pp4hshBpubgKxGpHEXHb2+EU6ynpsYxfDauHWa911RPzsVwgERvLtxMJRLtqxuEXtZvoO0znVqKnG7JmBwU8XVyR25vovzY4zjsY9ao1SobsxuT+Q5ASplNyd2fQqFCFCmqcFZI8Jrc7FYuY0RM7I2e1VgMrsgsjlCisL8AvSEKxNrgakgd9p3pxcmVOLxMaMb3Sb1V7tPxtdq3Xa/mbFtrGJhqdOqis9Z1KU6tRAlVQoA662QnqntUjhrJNSappNb8n+W+RT4OhUxdWVKTSgneUU217neS37zQwJAPXiAVgxY232ebOLV0qEadY+i6fNgfOS8LT1zHm+PYtKDorf8Ak6peWB5AAwC6AIAgCAIAgCAUJgFAIBdAEA8MXjEpDNUdUXmzBR85hyS3N6dOdR5YJt92prG0vaBhqelPNVP6Iyr+035AyPPFQW2pcUOAYqprO0V37+S+rRqu0t/8VUuKeWkP0Rmf9ptPQCRpYqb20LvD+j2Gp61G5PyXkvua5UxztUWpUdnYG92Yse8C/CcHNt3ZbLDU4U3CnFJd2hl1AjcGTL1iMxsVz8bpbUg8JvoyPHPHk76e+3eeGJxlyChIIYNfgQVACnx0v5iayl0OtKho1Pa1reLuzpO5W9gxKilVIFYDQ8BUHMd/Mecn0K+dWe55Di3CnhZdpT1h8n0NukkpTivtO2qRtB0e5VEphe4FQx08SZWYu/aHt/R9QWF03bdzXaWMRuDDz0kUvTIXXhMmG0lc92OQED4jx+fdw/4mz9U4Jdq7vY2zZm2KFPD5MPVFKrZWBrU3INUH+kYkF0sV0AABHOS4VYKNouz7+p57E4HEVMR2leGaOq9Vr2eS/a9Hq7t36Gq7QxzVnLva5toLhRp2Ak25yJObm7s9DhsNDDwyQ/kx5qdykwZPSjSzG3Z2zaKuzlVqZI3Oubp4UIEHatFWbxqtmt5ZJbU1ZJHz/HVHUnKb5tr/ANdPqbEZ1IAtALoAgCAIAgCAIBQCAVgGpbc38o0HamitVdSQbWVARxBY8fIGRqmJjF2WrLrB8Dr4iKnJqMX73bw+7RqO0t+sVU+ErSU9iC7ebNf5WkaWJm9tC9w/AcLD205Pv28l9bmtYisztmdmdubEsfUyM23qy5p0oU1lgkl3aHnB0KiDDdi+hRLsqILsxCgXAuToBc6cZlK7sjSpUjTg5z0S1Njw2556QUqtemlU2tTRHrsL8C+WwQd5NpIWGd7N6+ZTVOOLJ2lOm3Hq2o+W9zL2PsTCVRVw9RWOKolgTTqa1QDxphurcadUib06dN3g/aRFxWPxlPJiINdnK2jXs9ztr77mTtQ4avRDrilXE4cdV3BoVGC8EdTxYH7QGh7NTMzySjfNqvcccN+poVXCVJunPdL1kr80+nc3tzvqT25m9i4lRTqkLXA4cBUA+0vfzHn4daFdTVnuQeK8KlhZZ4awfw7n9Pucq9sRttN++nSP+235TliV6xZcFqWoW72e2C3EOQdK7ByASFAstxw14zaOETWrOFX0hnGdqcVbv5/b4kZtbZ1XBi18yseq44X00ZT22B8bzhVoOmWuC4nDGPo1y+zI2ltVhxsf3yO0XCmjNXaa9txftmGjKlcyqeIVuDD+e6Bqj0vBskJgEnhcOQgYjRiRf98kwg1G5UYnEqVV01ulc6huY7PSeq/GpU0twCqqqoHhYyfSu1dnkeIRUKipx2S+LbZsM6kAQBAEAQBAKEQCsAQBAEA4Zt7BGlXqKex2HjqbHzGsqK0csmfReH4hVqEWuiI+85XJ1ihgGy4PdFiiVK1TKtWxRaSNXqOPBRZeI1JtJEcO9HJ/UpK3GoqUoUo3a3cmopeerLKOzPd8fQSojdG9RMoq5CzKxyjOqkga628OEKGSqk1oZni/1OBqSjJZkne10lbXS+uxPbw0MCzumJenTrZyFbDhiQv2OlW2UHLlv28rTvVjSvaWj7iqwE8fGClQTlC20rWvzyu99/5RhbS3qZaPQrXd61JlyV6QypUXlUDa3A5XB0N+Imk69o5VLVc1zJOG4TnrdrKmlB3vF7p91uXjbmrbMhMbvLiKoXOy5kIK1BTVatxycC48rTjKvOW/8lpS4VhqTeROz5Xbj5c/fcialQsSzEkk3JJuSTxuTxnFu7uWMYRjHKloEcqQykqykEEGxUjgQYvrdGJQU4uMldMit+8bUxNda7gX6NKbFeBZSdbdl7jzkrte033KNYH9JdR9lvTu7v5OnbrbZpY6gpVlGIRQtWnexuBqyjtU8b9l7SfTmpI8ri8LKjN6eryZHb8IqYWp0thcWXmXv1beevlMV7ZHc34ap/qYZff4czkxMrGj3CmSeydnviHp0U4uSbngABqfIKZtGDk1FHCvio0ISqy5fnzN1/8Ab9cv9q+bnZbelr/OS/0cbblCvSKspewre81XbGArYRwrHjfKR8LAd3YeFx3yFVoum7M9HgeI08VDNHluuaPfZOIZwc3YR2eM0iiTVqWtY6TtXZeWkiAa0aSDTtq1WH5gn/UJZOHqpdPmzxlLEt1XUv7Tb/6xVzcd18PkwtFe3LmPixLfnOtNWikVuLqdpWlL800JSbkcQBAEAQBAEAQBAEAQDn2/OxC1WpUX7iuRztdWPkApkWvSzXZfcJx/ZZYPa7X289TQqFTo3ViqvlYEqwurAdhHIyuTyyuewqR7ak4ptX5rdd5tW2N2/eCmJwQXoawLMCyotFh8V78Be+g4EHsMlToZ3np7P4FDg+KfpVLD4u+aOi5uS5fnTwK4HbCYOm2GqVunpspIOGcq1J82qCpcXU8bjgb6axGoqayN3XdyNa2DqY2osRThkkn++1pLrbXXx3010IjFbeWxXD4elRBKtnI6WuWVgysardtwDOTrf2q3xfmWNLhsr3r1HLlb2Y2as1ZdxE4iuzsXdizMblibk+c4uTbuyxp0oUoqEFZLkWCEjZ6bFCYMoTBkQCysFsQ1rHQ34eEymauOZWexp1cGnUYKSCjaEGxFu+SYu6uUlWEYzcVqi7EY2pUN6ju5HAsxYj1My23uKcYw9lJFKZ58P54TWx1zE5u5tj3XE0KxF0W4YDtVrhrczY38RNoSyyTOGKo/qKM6fN/M7lQ6OvTFXDutSm2oIPDuPI9x1EsoyUldHjalOdOWWaszQfae6LSRGt0hcFRfUAA3J7tbSNi2sti64DGfbuS2tqa3uwAuUsL9cEjuFrj5GQoKx6TEtyTS6HU8HjulQv8AaY1a5XjYkijh0Pj+9byfGV1f3/RHlK1Ds5ZOStH/AOpM3WhTyqFHAAD0E77FU3d3L4MCAIAgCAIAgCAIAgCARW22CGlUa2UN0b34ZKmn8Yp+V5rLSzO9FOScVvuvFfxc5RvFs3oq9SmPsMbf5TqvyIlbXp2bPa8LxfaUo3/GRJqHLluct75bnLfnl4X4ayPd2sWqpxzZ7a9efmWzBuUgFZkwIMpWAmDD0PCtilXtueQ1g27zCbG1H0pIx55VLEek3jCUtjhVxFKkrzaXjoW4XBs/WckEG1iNbjje/CY2ZunninfR9CzFbBzsWz2LG/w3/OdFVtyIc8Dmd0zGO7z9jqfUTPaI5vBzWzR5vsaryFu4/WO0iP0lRdD1GCqAWKG3kZtnj1OLw9VO9hSWtSJNM1aZPEoWW/mJlStszEqTkvXhf3GNXL3LOSzHiWJJ8STreavqdKbS9VK3wNl2BTOVQNSR6kn/AJmYrkjWrUSTb2R0T2c4NmqVHPwJluPvOL5fQEnxK8pJoRd2UXF6sckUt38v5+50WSygEAQBAEAQBAEAQBAEAQDB23hOloVKfayEDxtdfmBNZK6aOtCp2dSMujOS4/GNVIL6sFVb9rBeBPf390hSebc9VQgqS9Tx8yIxNEqSCLdxkScHF2L3DV41YKSdzxmhJLlEyjVsVbLqxA/f6QYi76LUwK+01Hwi/efpMXOmXqzEXGlzY6kkADguvObJHGpUyrT+TM2RgWxFYUS1gLlrC1kFrgeNwPOSKVPPKxU47GLD0nUSu+Xj/B0b3Onh6DZVCpTUtYdwv5nSWLy046cjxy7TFV0pO8pO3n9DRKV7a8TqfE6n5mUl77n0pRUVlWy08i+ZAgWKTBkQCqmZNWihF+OswbIuosVIKnKRwI0I9JlSa1RpOlCayySaJHZu38TQGWlVKrctaysCTxJuDOka047MhV+G4WrrOGvvR1LczbpxdDM4AdGKNbQEgAhgOy9+EsqFXtI3Z43imBWEr5IvRq6+xPzsVogFAYBWAIAgCAIAgCAW3gFQYByfebZJo1ah+wajAfo3GZR+yflIdSFtT0uCxKqRUXul58j23hwIq4SjilGoAp1Lcxpc/wCoH9oTFaOeCkbcNrvD4qVB7PVfnh8jUadh8Qv529ZBSPTzqXXquxhVcdUqNkojS4UBRqTy5mNW7Iy3SpRz1PibFs/cCvUXNWqinf7AXOfBjcC/rJcMHJr1nYocT6R0oytSi5W5vTy3+hA7zbq1MG6XYOjnqta2o4grf89Zzq0HTaJWC4rDFxlpZrdERisXa4BBLcSLWtwH/R8+NhpckKN9+Rkbp7bXC189RSyMMrW+Iaghhz4fOdqNTJK7IHEsK8TSyxeq1RuW2d78PXpGhQDlny5mK2AUMCRqb3NraDnOmJrxcMq5kPg/C6tPEqpU/br79kQQkA9WCYAmDJnUsCNM2YsRfKgFwOwknQTooESWIeuW1urPPFYXKLqTYGxDCzLfhfmO+YlGxvSrOTtL+GYs0JAgCACYMWOm+yof1er+tP8ACsssH7DPG+kf9RHw+rN3ks88WW1gFwEArAEAQBAEAQChgFIBVYBr+8WA6QuhGlenZTyrU7sv7S//ABznNX0/LkvDVezan/a9f8Xv+d5pm7OOU062Fqmy1lbIToFqAaeth5qOc4U3o4vmXGMpNTjXhvHfwNReRD0Cd0TfsswKmrWc2LUyFUdozZrn/aB6yRg4q7ZUekVeWSEFs9X325fE6pSw9+4SwPJnK/a3t9GdMPSIJpEs5FjlbgFvzGpPiOREg4qonaKPTcEwklF1paJ6LwInYG4xqKHxBZb6hF0b/UezwHrFPDXV5GMbxrLJwoK/f9iu+O51Ohh+npFhlYAqTcEEgXHbe5EzWoRjHMjTh/E6tar2dTW5r271HRnPh/PpIM9z1WGVoX6/Q6ngMDTC4Km6KVShWxtbMoN1I/ow3Mdbh+jJcIK0U+9s81iMRUlKvUg3dyjTj9beXxMuhu5hunapVpr0dZFalSU5QqrSVqtSykWAYhR3t3zdUYZnJrR7fU4S4piuwjThJ5ot5pb3bdktfP8A0Ruyt26VTDUahoO7Vi7HJXWmaaZ+p1XNm6v7pyhQi4KVr3JmK4pWp4idNTSUbbxvd212XUyDu3TqPictR3p02ogdEA7k2OdSNAQAV4W7Zt2EW5a6HP8A5OrShSvFKTUt9F3P5/Awtr7tsvQpSJdq+ZFV1NNxlbMSwJ4KO2aVKDVktbknC8UhPPOorKGrs7rXTTvbI2puu/WFKth6zoCWp06l6gA+KwIF7Tm8O+TTJseMU9O0hKCeza0IzF7PqU1pu4GWsudCCCCNL8OBFxp3zlKDik3zJtHF0qspxi9YuzPV9jYgEr0FS6gEgIWIDXy3y3tex9Jl0p9DWOPw0kn2i177bb7mJVoMhs6sp5MpU+hmjTW5IhUhNXg0/B3Om+y0f1ep+tP8KyywnsM8b6Rf1MfD6s3Im8lFAVAgFYAgCAIAgCAIAgCAIB4YzDiohU6cCCOKkG6sO8EA+Uw1czGWV3OL7WoOlaolUDOGN7Cw1N7gcje48ZAkmm0z1+HnGdKLhsRtbjOctyfTehZs7HVKFTpKLZWOh5N3EdszCTi7o5YmjCvDLUV18iQ2tvljKtPIK3R30ORcp7eD3uOzh3906SrTkrXIVHhuGpyzZb+L+mxrGyMOFxFJqpBUOCTfv0Jv32vOdOPrpsmY2o5Yecae9vz4bHZKD01XO7qqAXLEgC3idJaNpas8RGEpPKldnPd/d51xZXDYbWkri7f4j8FC37NeJ4nuEh1qud5YnocBgnh06tTe23REbg6ORAvKV8nqz11KNoJGWuIcXs7C65D1jqv3TrqvdwjM+ph0ab3it77c+viZC7Wr/wCK39kaOtjakeKC40Gg4a6CbKrLr3HCWBw/9i3ze/r+aHnjsY9Vaa1LEUUFNBlAsv5nhrMTk5WT5G+Hw9OjKUofud33s98PtZ0w5oJ1Qaoq51Yq9woAGnZoDNo1XGGVHKpgKdTEKvPXS1nt4kr/AOqz09DEGnerTU06pzWWspFr2t1W1JnX9T6ylbXmQP8AhrUalBT9WTvHTWL8ea5cup6bP2ngsO5r4dcQatmCJUyCnTLC2rDUgcO384hOlB5o3uaYjCY7EwVGs4KOl2r3dvgem7u1sOMOqYokthahrUhY3qXUnJwt8Zv6cptSqQy+vy1Rzx+DxP6hyw60qLLLu7/L6mZuztE1aeLd2Q1q1Wm2U4g4ckLr1XHWAA0HO1jNqM8yk3u++xH4lhVRqUoQTyxT1y5te9PTX4bkVvp0melnV1GVsubEDEX1GYhuIHw8ZyxN7q/zuWHBuzyzyNN6XtHL1tp57G3ezBf6s/60/wACyVhPYZSekLvil4fVm5ASUUJWAIAgCAIAgCAIAgCAIAgGq75bMGaniwL9CQKo+9SOjHvygnyJ5TlUjqpdCfg6ryyoP923j/Jz7ezZXu9coPgazoeN1bs8jceUiVoZZaHouHYntqV3vs/E12tOaJrLsJgqlZstNSzd3ADvPATaMXJ2RHrVoUY5puyJLE7n4lUL2RsoJKqxLWHHQix9Z2dCaVyBHilCcsuq72a4QD4TkTWxhhaorKBcHSYk8qub0qfazUHt+MlwthIpepiYMlZnY13Ebi1thMGQBAbsLzJi3UGYMq5S0GQqgTJrudU9l/8A4r/rW/gSWWE9g8T6Q/1S/wAfqzcZKKIQBAEAQBAEAQBAEAQBAEAtdQQQRcEWI5iAc33+wwSjTpk9ei2WmTxegwNvEqVVT5H7Ui116ti+4VNuq5cnv3P+fzY53XkVF/I6juvs1adFAoBJAZj95iNTLKnBRjY8XjK8q1Vyl4LuRk7z7Up4WgxYg1HBVF7SbfuHaYqTUUZwmGlWnZbc2cboYd6hy01LHkBe3jy85BjFy2PTVa0KavN2JGtsKpQKGrYFrnKNbAW4nxPZyM0xEHBJMkcIrxrynKK0Wnn/AKL7yKXggblIMiAVgxogZlmFrqUmDYQCsya7iYMnVPZh/wCI361v4ElphPYPEekP9Wv8V82bhJJRCAIAgCAIAgCAIAgCAIAgCAQW+GxPeqBAH9Il2Q99tV8CNPG3Kc6kMyJeCxPYVU+T0f53HEMQLaHs08JXnsm7q5K7DxONYZMMz5RpeylV7szD5SRTdVq0SpxcMFCWeolfpz8kbJgdw3qN0mLqM7HiLn0LHU/Kdo0OctStqcSklkorKvibbgtj06QtTQKO4TuklsV0pOTvJ3ZqHtDo2qUjzRh6MP8A9SDjFdo9L6P1MsZrvRqeUDt1kLKek7ZMpl75jKzdVYlMsxZm2eIymLGcyKGYCXMTIegmDImTG4mDJSDJ1f2ZD+qH9a38KS0wn/jPDekH9X7l9TbpJKMQBAEAQBAEAQBAEAQBAEAQBAIXH7q4Ss/SVKKlzqTwzHmw4E95mjpxbvYkRxdeMMkZuxI4fAU0ACKAByE3OFz16ITNxc83owDRPaZQslFu0M6+oU//AFkXFLRF7wOXryXgaju9sr3qutLNlBuWPaAONu/UDzkWlDPKxeY7FfpqLqWu9l4nSsNuNhAtjTLHmzvf5ED5ScqFNcjy8uLYtu+a3uRF7Z9nlMqTh2KMOCscyHz+IeOvhOc8NF+ySsPxyrF2qq68n9mc8xVFqbMjAhlNmB4g/wA8JCcbOzPT0qqqRU4vR7HjnMxZHTMxmmMpuqjPSmhJy5SW5AEn0EZDV17LM3oVr4dk+NHX/MpX94mHBrc2hiqctItPwaPOa5Tr2qLkXwP88Ysw6kdzrns9wxTBofvsz/Ow/hlpho2pnheNVe0xcu6yNlncqhAEAQBAEAQBAEAQCjQC0CAXwBAEAQBAKXgAQDTfahR/qqN92svzRx9JwxOsC34LK2It3fY5zsvaD0Kq1afxKe3gR2g9xkKEnB3R6bEUI16bpz2Z1HZO/OFqqM7dE9tQ+i+T8LeNvCToV4S30PK4jhOIpP1VmXd9t/zczMZvVhEUk16bdyuHJ8luZu6sFzOEMBiZuypv3q3zOT7f2l0+IeqBYMRYdtgABf0lfVnnk2euwWHdChGnJ6r66kcZzJZmKijLmAGlufieVx+fdpvoR3KTTyu52rZWzqVJAtIALYa8S2nEntPfLOKUVZHh61WdWTlN6/Iy6lEEEEXB7DqPSZuc07ao5lv/ALv06NqtIBMzWZBouvBgOzhwkPEUor1kel4Pj6lSTo1HfTR8/A1GkL6Difn3SKX7aSuzuuzML0VGnTH2EVfQWlrFWSR8+rVHUqSm+bbMm8ycwDAKwBAEAQBAEAQATALRrALoAgCAIAgFDALYBVYBrftFp3wNQ/damf8AeB+c41/YLHhUrYqPv+RyGV57G4Jg2RSDJve4+6dGvS6etd7sQEuVUBTa5tqTcGSqFGMo5pHnuJ8Tq0qvZU9Lc+eptNbc/BsLdAo71LKfUGSHRpvkVMeJYqLvnZpO+O6Pu4NWkxancZgfiS5te44i9u/xkatQyrMti84bxTtmqVRWfJ9TG3f30r4ZQhAq0xoFYkMo5K/LuIPlNKdeUVbdHbF8Jo15Z16svg/cbA3tLW2lBr/5xb1t+U7fql0K7/gZ31mreBqG3tv1MUwL2VQbhRqPEk8TI9SrKe5cYLh9LC3cdW+Z6bpYTpcXRXszhj4J1j/DFKN5ozxGr2eGnLut56Ha5ZHhy0wCkAvgCAIAgCAIAgFtoBdAEAQBAEAQBAKWgFYBDb4082CrjkhP7JB/Kc6q9RkrBSy4iD7zjeCwxq1EpqQM7BbngLm1z9JXxjmdj2VSqqVN1HyVzpeF9nmGC2c1HPPNl9AB9ZNWGhzPNT41iW/Vsl4Ebtj2dAKWw9Q3+5UsQe4MALed5pPCr9rJOH45K9q0dOq+3+iB3e3hq4EuhFwG61JtCCLA5T2H5ad95yp1XT0ZYYzA08Zaafg/ubhh/aLhiOstVTyyhvmDO6xMOZTy4HiU9Gn7zXN7N8xiENKkpCHiWsCRyABPqZyq4hSWVFhgOEOjUVSo9Vsl9fz3moBb6jUfu8ZGLxyS3KX5QZt1Agwb17L8HetUqfcQKPFz9FPrJOGWrZQ8dq2pxh1d/L/Z0uTTzItAEAQBAEAQChgFYAgCAIAgCAIAgCAIAgCAeGPwwq03ptwdWQ+DAg/vmGrqxtCbhJSXLU47j91cXQf+ydgpur0+sDY6MLajzEgSozT0R66jxLDVI+tK3VP8sbLszf6pSULjKFTTTOq5SfFGsPQ+U7RryXtora3CadR3w9ReF7/FX+PmZ2L9o2Hy9RajN2DKB6kmbPFQWxxhwTEN2bSOb7QxhrVXqNYM7X04dw9ANZDlLNJtnpqFFUKUaa2RjTU7k/uRQovi0WuAVIOUN8LPplB56ZtOYE60FFz9YruKzqww7dLuv1t+WOyUqKqLAAAdg0HpLE8W3fVkJvFu9Qroc6ANbRwAHB8e3wM0nSjPdEzDY6th5Xi9OnI47Up5WK3vlJFxwNja8rGrOx7WMs0VLqdV9m2EyYXOeNRyfJeqPmG9ZPw8bQueT4xVz4jL0VvqbZO5VCAIAgCAIAgCAIAgCAIAgCAIAgCAIAgCAIAgFrIDxEAwcTsTD1Pjo028UU/lMOKe6OsK9WHsya97IzEbj4J/7nL/AJWZfkDac3RpvkSocTxUdp+dn8yMxXs3w7fBUqr5qw+a3+c0eGgyTDjeIjuk/wA7mRuI9mb/AN3iB/qQg+oP5TR4XoyTDj398Pj/AAZVDZ216AslWnVUcAxzH1YA/ObKNaOzucZ1+G1XeUHF9359CM2zV2s4K1KbBe3olXXzUlprN13p8iRh48Li7p699/tY13B7DxDuFFCrfhqjKPMkWA75wVOTdrFpUxtCMc2deZ2fZGC6GjTp/cRVJHAm2p8zeWEY5UkeNrVO1qSn1dzMmxyEAQBAEAQBAEAQBAEAQBAEAQBAEAQBAEAQBAEAQBAEAQBAEAQBAEAQBAEAQBAEAQCA247o9NabPd832z2EczpxMq8fWrQnCFJ2vfp3dTWTZHYjE1lXN0hI7i48+sBcaj1HOQ6tfF04Zs9/d90attExVrhCAVqsMoN1dy2oOtuFuzjxtpL6LvFM6FGxi2JFPEaGx1Ycv0tdPKbArSxaswULX1PEswA6pPHNr/1ALUxgIF6eIubCwYm3mWGmnHx8gJFMMCAbvrr8bfXvgF3uo5v+I31gD3Uc3/Eb6wB7qOb/AIjfWAPdRzf8RvrAHuo5v+I31gD3Uc3/ABG+sAe6jm/4jfWAPdRzf8RvrAHug5v+I31gD3Uc3/Eb6wB7qOb/AIjfWAPdRzf8RvrALamE00Zwewl2I8xm1mJXtoCOyVUaz9YMdGFRxbmCNB2i2vme2H2lanK0rO+z/Phr7+uNSQp4a4Fy4PaOkY2+clxba1Ml/uo5v+I31mwKe6Dm/wCI31gFfdRzf8RvrAI+likJIPSAAMb9ITcKQDoGvI1LEqc8lmt+nJ26mLl/vdG5676G3xvxtfnykkye+GVKgujORw+Nx2A9p5EesA9vdRzf8RvrAKe6Dm/4jfWAV91HN/xG+sAid5KVTNTqU0LBM1wNdDbSw1sRfhKriMKueFSnG9r3NZEEKr1cyUqbHN8V7E3vfUgADt48/CVjnUrp06UHrv8AmnxNdzYMVRqiouWt0YyoLG7DQnMMpGXXnx0tPTRVopHQx1OI1viqY0XUIOP2uK8LfMeU2BUriCSfeVGlrBRYG7EaFeWUG/KAey1KwBzV6ZuVsctiABZh8NtTr5aWv1QLsIawZTUrqyi+ZQgF9NNcvHt9PMCS98T7wgA4xPvCAVGLT7w1gHtAEAQBAEAQBAEAQBALXQHiLzWUVLRgumwEAQBAILA4odK+WkmaznqKA5Ia1ie/vlbhpxdZpQS31W+j5+JqnqSPvx/wqltNcvPuvLI2KjGE/wB240vqLX0vbS+vCAU9+PDoqv7It63gFwxh/wAOp45Rbh4wD1oVs1+qy2+8AL+GsA9YBQCLArAEAQBAEAQBaAIAgCAIAgCAIAgCAIAgCAIAgCAIAgCAIAgCAIB//9k="/>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pic>
        <p:nvPicPr>
          <p:cNvPr id="3096" name="Picture 24" descr="https://encrypted-tbn2.gstatic.com/images?q=tbn:ANd9GcSizIJem-8RdZOuwtAaJ2fQgtTgyY2okAvyc8oBAmsyk01AV3YH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738891"/>
            <a:ext cx="1906319" cy="1071109"/>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https://encrypted-tbn0.gstatic.com/images?q=tbn:ANd9GcSDR3rZxmzI3Godfrtg4pZOUjBFdeajzjcXzcikZHvUS5H-tc6p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438649"/>
            <a:ext cx="3952875" cy="3619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fld id="{A1ECC917-0FBB-447E-AA82-30036AF18AB9}" type="slidenum">
              <a:rPr lang="en-US" smtClean="0"/>
              <a:t>5</a:t>
            </a:fld>
            <a:endParaRPr lang="en-US"/>
          </a:p>
        </p:txBody>
      </p:sp>
      <p:pic>
        <p:nvPicPr>
          <p:cNvPr id="5122" name="Picture 2" descr="https://encrypted-tbn3.gstatic.com/images?q=tbn:ANd9GcRVyVOHkWxrAZifv5DBHnFOWijV6E_qAWmqBETMaTLDrVBUMdqt"/>
          <p:cNvPicPr>
            <a:picLocks noChangeAspect="1" noChangeArrowheads="1"/>
          </p:cNvPicPr>
          <p:nvPr/>
        </p:nvPicPr>
        <p:blipFill rotWithShape="1">
          <a:blip r:embed="rId5">
            <a:extLst>
              <a:ext uri="{28A0092B-C50C-407E-A947-70E740481C1C}">
                <a14:useLocalDpi xmlns:a14="http://schemas.microsoft.com/office/drawing/2010/main" val="0"/>
              </a:ext>
            </a:extLst>
          </a:blip>
          <a:srcRect t="7960" b="13465"/>
          <a:stretch/>
        </p:blipFill>
        <p:spPr bwMode="auto">
          <a:xfrm>
            <a:off x="6600825" y="465137"/>
            <a:ext cx="2390775" cy="15043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0.gstatic.com/images?q=tbn:ANd9GcTQMO1vFRBUGKfg3z_v4oEiMt1L5OHyVW61d7mPxIs2_t6Q34Rvx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3050" y="5029200"/>
            <a:ext cx="2495550" cy="160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24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Agenda</a:t>
            </a:r>
            <a:endParaRPr lang="en-US" altLang="en-US" smtClean="0"/>
          </a:p>
        </p:txBody>
      </p:sp>
      <p:sp>
        <p:nvSpPr>
          <p:cNvPr id="7171" name="Content Placeholder 2"/>
          <p:cNvSpPr>
            <a:spLocks noGrp="1"/>
          </p:cNvSpPr>
          <p:nvPr>
            <p:ph idx="1"/>
          </p:nvPr>
        </p:nvSpPr>
        <p:spPr/>
        <p:txBody>
          <a:bodyPr/>
          <a:lstStyle/>
          <a:p>
            <a:pPr>
              <a:buFont typeface="Wingdings" panose="05000000000000000000" pitchFamily="2" charset="2"/>
              <a:buChar char="Ø"/>
            </a:pPr>
            <a:r>
              <a:rPr lang="en-US" altLang="en-US" dirty="0" smtClean="0"/>
              <a:t>Motivation</a:t>
            </a:r>
          </a:p>
          <a:p>
            <a:pPr>
              <a:buFont typeface="Wingdings" panose="05000000000000000000" pitchFamily="2" charset="2"/>
              <a:buChar char="Ø"/>
            </a:pPr>
            <a:r>
              <a:rPr lang="en-US" altLang="en-US" dirty="0" smtClean="0"/>
              <a:t>Challenges</a:t>
            </a:r>
          </a:p>
          <a:p>
            <a:pPr>
              <a:buFont typeface="Wingdings" panose="05000000000000000000" pitchFamily="2" charset="2"/>
              <a:buChar char="Ø"/>
            </a:pPr>
            <a:r>
              <a:rPr lang="en-US" altLang="en-US" dirty="0" smtClean="0"/>
              <a:t>Solution</a:t>
            </a:r>
          </a:p>
          <a:p>
            <a:pPr>
              <a:buFont typeface="Wingdings" panose="05000000000000000000" pitchFamily="2" charset="2"/>
              <a:buChar char="Ø"/>
            </a:pPr>
            <a:r>
              <a:rPr lang="en-US" altLang="en-US" dirty="0" smtClean="0"/>
              <a:t>Evaluations</a:t>
            </a:r>
          </a:p>
          <a:p>
            <a:pPr>
              <a:buFont typeface="Wingdings" panose="05000000000000000000" pitchFamily="2" charset="2"/>
              <a:buChar char="Ø"/>
            </a:pPr>
            <a:r>
              <a:rPr lang="en-US" altLang="en-US" dirty="0" smtClean="0"/>
              <a:t>Conclusions</a:t>
            </a:r>
          </a:p>
        </p:txBody>
      </p:sp>
      <p:sp>
        <p:nvSpPr>
          <p:cNvPr id="7172" name="Slide Number Placeholder 3"/>
          <p:cNvSpPr>
            <a:spLocks noGrp="1"/>
          </p:cNvSpPr>
          <p:nvPr>
            <p:ph type="sldNum" sz="quarter" idx="10"/>
          </p:nvPr>
        </p:nvSpPr>
        <p:spPr>
          <a:xfrm>
            <a:off x="8451850" y="6640513"/>
            <a:ext cx="352425" cy="222250"/>
          </a:xfrm>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1E40E63-C186-4C33-A8C5-4E0DB59FBAA3}" type="slidenum">
              <a:rPr lang="en-US" altLang="en-US" smtClean="0"/>
              <a:pPr/>
              <a:t>6</a:t>
            </a:fld>
            <a:endParaRPr lang="en-US" altLang="en-US" smtClean="0"/>
          </a:p>
        </p:txBody>
      </p:sp>
    </p:spTree>
    <p:extLst>
      <p:ext uri="{BB962C8B-B14F-4D97-AF65-F5344CB8AC3E}">
        <p14:creationId xmlns:p14="http://schemas.microsoft.com/office/powerpoint/2010/main" val="2067281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990600"/>
            <a:ext cx="8229600" cy="5029200"/>
          </a:xfrm>
        </p:spPr>
        <p:txBody>
          <a:bodyPr>
            <a:normAutofit lnSpcReduction="10000"/>
          </a:bodyPr>
          <a:lstStyle/>
          <a:p>
            <a:r>
              <a:rPr lang="en-US" sz="2400" dirty="0" smtClean="0">
                <a:solidFill>
                  <a:srgbClr val="7030A0"/>
                </a:solidFill>
              </a:rPr>
              <a:t>Academic </a:t>
            </a:r>
            <a:r>
              <a:rPr lang="en-US" sz="2400" dirty="0">
                <a:solidFill>
                  <a:srgbClr val="7030A0"/>
                </a:solidFill>
              </a:rPr>
              <a:t>success</a:t>
            </a:r>
            <a:r>
              <a:rPr lang="en-US" sz="2400" dirty="0"/>
              <a:t> </a:t>
            </a:r>
            <a:r>
              <a:rPr lang="en-US" sz="2400" dirty="0" smtClean="0"/>
              <a:t>= what students remember</a:t>
            </a:r>
            <a:r>
              <a:rPr lang="en-US" sz="2400" dirty="0" smtClean="0"/>
              <a:t> +</a:t>
            </a:r>
            <a:r>
              <a:rPr lang="en-US" sz="2400" dirty="0" smtClean="0"/>
              <a:t> + students </a:t>
            </a:r>
            <a:r>
              <a:rPr lang="en-US" sz="2400" dirty="0"/>
              <a:t>are able to do with their </a:t>
            </a:r>
            <a:r>
              <a:rPr lang="en-US" sz="2400" dirty="0" smtClean="0"/>
              <a:t>knowledge. </a:t>
            </a:r>
          </a:p>
          <a:p>
            <a:endParaRPr lang="en-US" sz="2400" dirty="0" smtClean="0"/>
          </a:p>
          <a:p>
            <a:endParaRPr lang="en-US" sz="2400" dirty="0"/>
          </a:p>
          <a:p>
            <a:endParaRPr lang="en-US" sz="2400" dirty="0" smtClean="0"/>
          </a:p>
          <a:p>
            <a:endParaRPr lang="en-US" sz="2400" dirty="0"/>
          </a:p>
          <a:p>
            <a:r>
              <a:rPr lang="en-US" sz="2400" dirty="0" smtClean="0"/>
              <a:t>Alignment is a way of </a:t>
            </a:r>
            <a:r>
              <a:rPr lang="en-US" sz="2400" dirty="0" smtClean="0">
                <a:solidFill>
                  <a:srgbClr val="7030A0"/>
                </a:solidFill>
              </a:rPr>
              <a:t>evaluating</a:t>
            </a:r>
            <a:r>
              <a:rPr lang="en-US" sz="2400" dirty="0" smtClean="0"/>
              <a:t> the course components.</a:t>
            </a:r>
          </a:p>
          <a:p>
            <a:endParaRPr lang="en-US" sz="2400" dirty="0"/>
          </a:p>
          <a:p>
            <a:endParaRPr lang="en-US" sz="2400" dirty="0" smtClean="0"/>
          </a:p>
          <a:p>
            <a:endParaRPr lang="en-US" sz="2400" dirty="0" smtClean="0"/>
          </a:p>
          <a:p>
            <a:r>
              <a:rPr lang="en-US" sz="2400" dirty="0" smtClean="0"/>
              <a:t>We </a:t>
            </a:r>
            <a:r>
              <a:rPr lang="en-US" sz="2400" dirty="0" smtClean="0"/>
              <a:t>need a </a:t>
            </a:r>
            <a:r>
              <a:rPr lang="en-US" sz="2400" dirty="0" smtClean="0">
                <a:solidFill>
                  <a:srgbClr val="7030A0"/>
                </a:solidFill>
              </a:rPr>
              <a:t>alignment models</a:t>
            </a:r>
            <a:r>
              <a:rPr lang="en-US" sz="2400" dirty="0" smtClean="0"/>
              <a:t> (methodology) </a:t>
            </a:r>
            <a:r>
              <a:rPr lang="en-US" sz="2400" dirty="0" smtClean="0"/>
              <a:t>to </a:t>
            </a:r>
            <a:r>
              <a:rPr lang="en-US" sz="2400" dirty="0" smtClean="0"/>
              <a:t>measure the alignment</a:t>
            </a:r>
            <a:r>
              <a:rPr lang="en-US" sz="2400" dirty="0" smtClean="0"/>
              <a:t>.</a:t>
            </a:r>
            <a:endParaRPr lang="en-US" sz="2400" dirty="0" smtClean="0"/>
          </a:p>
        </p:txBody>
      </p:sp>
      <p:sp>
        <p:nvSpPr>
          <p:cNvPr id="6" name="Rectangle 5"/>
          <p:cNvSpPr/>
          <p:nvPr/>
        </p:nvSpPr>
        <p:spPr>
          <a:xfrm>
            <a:off x="533400" y="6172200"/>
            <a:ext cx="8229600" cy="307777"/>
          </a:xfrm>
          <a:prstGeom prst="rect">
            <a:avLst/>
          </a:prstGeom>
        </p:spPr>
        <p:txBody>
          <a:bodyPr wrap="square">
            <a:spAutoFit/>
          </a:bodyPr>
          <a:lstStyle/>
          <a:p>
            <a:r>
              <a:rPr lang="en-US" sz="1400" dirty="0" smtClean="0">
                <a:hlinkClick r:id="rId2"/>
              </a:rPr>
              <a:t>ALIGNING TEACHING AND ASSESSING TO COURSE</a:t>
            </a:r>
            <a:r>
              <a:rPr lang="en-US" sz="1400" dirty="0" smtClean="0"/>
              <a:t> OBJECTIVES, John Biggs</a:t>
            </a:r>
            <a:endParaRPr lang="en-US" sz="1400" dirty="0"/>
          </a:p>
        </p:txBody>
      </p:sp>
      <p:pic>
        <p:nvPicPr>
          <p:cNvPr id="1026" name="Picture 2" descr="C:\Users\swapnag\AppData\Local\Microsoft\Windows\Temporary Internet Files\Content.IE5\FOQTDR93\MC90015169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1" y="1855610"/>
            <a:ext cx="1549256" cy="144004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what to do with knowledge images"/>
          <p:cNvSpPr>
            <a:spLocks noChangeAspect="1" noChangeArrowheads="1"/>
          </p:cNvSpPr>
          <p:nvPr/>
        </p:nvSpPr>
        <p:spPr bwMode="auto">
          <a:xfrm>
            <a:off x="155575" y="-547688"/>
            <a:ext cx="200977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5" name="AutoShape 6" descr="Image result for what to do with knowledge images"/>
          <p:cNvSpPr>
            <a:spLocks noChangeAspect="1" noChangeArrowheads="1"/>
          </p:cNvSpPr>
          <p:nvPr/>
        </p:nvSpPr>
        <p:spPr bwMode="auto">
          <a:xfrm>
            <a:off x="307975" y="-395288"/>
            <a:ext cx="200977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7" name="AutoShape 8" descr="Image result for what to do with knowledge images"/>
          <p:cNvSpPr>
            <a:spLocks noChangeAspect="1" noChangeArrowheads="1"/>
          </p:cNvSpPr>
          <p:nvPr/>
        </p:nvSpPr>
        <p:spPr bwMode="auto">
          <a:xfrm>
            <a:off x="460375" y="-242888"/>
            <a:ext cx="200977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pic>
        <p:nvPicPr>
          <p:cNvPr id="1034" name="Picture 10" descr="http://www.quotesvalley.com/images/03/knowledge-is-only-useful-if-you-do-something-with-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799" y="1855610"/>
            <a:ext cx="2667001" cy="1516240"/>
          </a:xfrm>
          <a:prstGeom prst="rect">
            <a:avLst/>
          </a:prstGeom>
          <a:noFill/>
          <a:extLst>
            <a:ext uri="{909E8E84-426E-40DD-AFC4-6F175D3DCCD1}">
              <a14:hiddenFill xmlns:a14="http://schemas.microsoft.com/office/drawing/2010/main">
                <a:solidFill>
                  <a:srgbClr val="FFFFFF"/>
                </a:solidFill>
              </a14:hiddenFill>
            </a:ext>
          </a:extLst>
        </p:spPr>
      </p:pic>
      <p:sp>
        <p:nvSpPr>
          <p:cNvPr id="8" name="Cross 7"/>
          <p:cNvSpPr/>
          <p:nvPr/>
        </p:nvSpPr>
        <p:spPr bwMode="auto">
          <a:xfrm>
            <a:off x="3657600" y="2133600"/>
            <a:ext cx="990600" cy="1066800"/>
          </a:xfrm>
          <a:prstGeom prst="plus">
            <a:avLst>
              <a:gd name="adj" fmla="val 33275"/>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2800" b="1" i="0" u="none" strike="noStrike" cap="none" normalizeH="0" baseline="0" smtClean="0">
              <a:ln>
                <a:noFill/>
              </a:ln>
              <a:solidFill>
                <a:srgbClr val="C69200"/>
              </a:solidFill>
              <a:effectLst/>
              <a:latin typeface="Tahoma" pitchFamily="34" charset="0"/>
            </a:endParaRPr>
          </a:p>
        </p:txBody>
      </p:sp>
      <p:pic>
        <p:nvPicPr>
          <p:cNvPr id="1036" name="Picture 12" descr="https://encrypted-tbn0.gstatic.com/images?q=tbn:ANd9GcQbxU3DKqM7sJR6o1K3LAMR7UCf8lUu8q7qjeQXK75IxC5xZ5iyJCCXPtY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3830" y="3733800"/>
            <a:ext cx="1826602" cy="1200151"/>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p>
            <a:fld id="{A1ECC917-0FBB-447E-AA82-30036AF18AB9}" type="slidenum">
              <a:rPr lang="en-US" smtClean="0"/>
              <a:t>7</a:t>
            </a:fld>
            <a:endParaRPr lang="en-US"/>
          </a:p>
        </p:txBody>
      </p:sp>
    </p:spTree>
    <p:extLst>
      <p:ext uri="{BB962C8B-B14F-4D97-AF65-F5344CB8AC3E}">
        <p14:creationId xmlns:p14="http://schemas.microsoft.com/office/powerpoint/2010/main" val="373647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Alignment Models</a:t>
            </a:r>
            <a:endParaRPr lang="en-S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6753439"/>
              </p:ext>
            </p:extLst>
          </p:nvPr>
        </p:nvGraphicFramePr>
        <p:xfrm>
          <a:off x="304800" y="914400"/>
          <a:ext cx="8382000" cy="3935095"/>
        </p:xfrm>
        <a:graphic>
          <a:graphicData uri="http://schemas.openxmlformats.org/drawingml/2006/table">
            <a:tbl>
              <a:tblPr firstRow="1" bandRow="1">
                <a:tableStyleId>{93296810-A885-4BE3-A3E7-6D5BEEA58F35}</a:tableStyleId>
              </a:tblPr>
              <a:tblGrid>
                <a:gridCol w="990601"/>
                <a:gridCol w="2057400"/>
                <a:gridCol w="4145413"/>
                <a:gridCol w="1188586"/>
              </a:tblGrid>
              <a:tr h="247650">
                <a:tc>
                  <a:txBody>
                    <a:bodyPr/>
                    <a:lstStyle/>
                    <a:p>
                      <a:pPr algn="l" fontAlgn="ctr"/>
                      <a:r>
                        <a:rPr lang="en-SG" sz="1600" u="none" strike="noStrike" dirty="0" smtClean="0">
                          <a:effectLst/>
                        </a:rPr>
                        <a:t>Model  </a:t>
                      </a:r>
                      <a:endParaRPr lang="en-SG" sz="1600" b="0" i="0" u="none" strike="noStrike" dirty="0">
                        <a:solidFill>
                          <a:srgbClr val="000000"/>
                        </a:solidFill>
                        <a:effectLst/>
                        <a:latin typeface="Times New Roman"/>
                      </a:endParaRPr>
                    </a:p>
                  </a:txBody>
                  <a:tcPr marL="9525" marR="9525" marT="9525" marB="0" anchor="ctr"/>
                </a:tc>
                <a:tc>
                  <a:txBody>
                    <a:bodyPr/>
                    <a:lstStyle/>
                    <a:p>
                      <a:pPr algn="l" fontAlgn="b"/>
                      <a:r>
                        <a:rPr lang="en-SG" sz="1600" u="none" strike="noStrike" dirty="0">
                          <a:effectLst/>
                        </a:rPr>
                        <a:t>Key Features</a:t>
                      </a:r>
                      <a:endParaRPr lang="en-SG" sz="1600" b="0" i="0" u="none" strike="noStrike" dirty="0">
                        <a:solidFill>
                          <a:srgbClr val="000000"/>
                        </a:solidFill>
                        <a:effectLst/>
                        <a:latin typeface="Calibri"/>
                      </a:endParaRPr>
                    </a:p>
                  </a:txBody>
                  <a:tcPr marL="9525" marR="9525" marT="9525" marB="0" anchor="ctr"/>
                </a:tc>
                <a:tc>
                  <a:txBody>
                    <a:bodyPr/>
                    <a:lstStyle/>
                    <a:p>
                      <a:pPr algn="l" fontAlgn="b"/>
                      <a:r>
                        <a:rPr lang="en-SG" sz="1600" u="none" strike="noStrike">
                          <a:effectLst/>
                        </a:rPr>
                        <a:t>Review and Analysis Time </a:t>
                      </a:r>
                      <a:endParaRPr lang="en-SG" sz="1600" b="0" i="0" u="none" strike="noStrike">
                        <a:solidFill>
                          <a:srgbClr val="000000"/>
                        </a:solidFill>
                        <a:effectLst/>
                        <a:latin typeface="Calibri"/>
                      </a:endParaRPr>
                    </a:p>
                  </a:txBody>
                  <a:tcPr marL="9525" marR="9525" marT="9525" marB="0" anchor="ctr"/>
                </a:tc>
                <a:tc>
                  <a:txBody>
                    <a:bodyPr/>
                    <a:lstStyle/>
                    <a:p>
                      <a:pPr algn="l" fontAlgn="b"/>
                      <a:r>
                        <a:rPr lang="en-SG" sz="1600" u="none" strike="noStrike" dirty="0" smtClean="0">
                          <a:effectLst/>
                        </a:rPr>
                        <a:t>Training Time </a:t>
                      </a:r>
                      <a:endParaRPr lang="en-SG" sz="1600" b="0" i="0" u="none" strike="noStrike" dirty="0">
                        <a:solidFill>
                          <a:srgbClr val="000000"/>
                        </a:solidFill>
                        <a:effectLst/>
                        <a:latin typeface="Calibri"/>
                      </a:endParaRPr>
                    </a:p>
                  </a:txBody>
                  <a:tcPr marL="9525" marR="9525" marT="9525" marB="0" anchor="ctr"/>
                </a:tc>
              </a:tr>
              <a:tr h="1179195">
                <a:tc>
                  <a:txBody>
                    <a:bodyPr/>
                    <a:lstStyle/>
                    <a:p>
                      <a:pPr algn="l" fontAlgn="b"/>
                      <a:r>
                        <a:rPr lang="en-SG" sz="1600" u="none" strike="noStrike">
                          <a:effectLst/>
                        </a:rPr>
                        <a:t>Webb</a:t>
                      </a:r>
                      <a:endParaRPr lang="en-SG" sz="1600" b="0" i="0" u="none" strike="noStrike">
                        <a:solidFill>
                          <a:srgbClr val="000000"/>
                        </a:solidFill>
                        <a:effectLst/>
                        <a:latin typeface="Calibri"/>
                      </a:endParaRPr>
                    </a:p>
                  </a:txBody>
                  <a:tcPr marL="9525" marR="9525" marT="9525" marB="0" anchor="b"/>
                </a:tc>
                <a:tc>
                  <a:txBody>
                    <a:bodyPr/>
                    <a:lstStyle/>
                    <a:p>
                      <a:pPr algn="l" fontAlgn="b"/>
                      <a:r>
                        <a:rPr lang="en-SG" sz="1600" u="none" strike="noStrike">
                          <a:effectLst/>
                        </a:rPr>
                        <a:t>1. Qualitative ratings</a:t>
                      </a:r>
                      <a:br>
                        <a:rPr lang="en-SG" sz="1600" u="none" strike="noStrike">
                          <a:effectLst/>
                        </a:rPr>
                      </a:br>
                      <a:r>
                        <a:rPr lang="en-SG" sz="1600" u="none" strike="noStrike">
                          <a:effectLst/>
                        </a:rPr>
                        <a:t>2. Quantitative results </a:t>
                      </a:r>
                      <a:endParaRPr lang="en-SG" sz="1600" b="0" i="0" u="none" strike="noStrike">
                        <a:solidFill>
                          <a:srgbClr val="000000"/>
                        </a:solidFill>
                        <a:effectLst/>
                        <a:latin typeface="Calibri"/>
                      </a:endParaRPr>
                    </a:p>
                  </a:txBody>
                  <a:tcPr marL="9525" marR="9525" marT="9525" marB="0" anchor="b"/>
                </a:tc>
                <a:tc>
                  <a:txBody>
                    <a:bodyPr/>
                    <a:lstStyle/>
                    <a:p>
                      <a:pPr algn="l" fontAlgn="b"/>
                      <a:r>
                        <a:rPr lang="en-SG" sz="1600" u="none" strike="noStrike" dirty="0" smtClean="0">
                          <a:effectLst/>
                        </a:rPr>
                        <a:t>1 day per team and match items, depth of knowledge (Multiple grades); 1 month</a:t>
                      </a:r>
                      <a:br>
                        <a:rPr lang="en-SG" sz="1600" u="none" strike="noStrike" dirty="0" smtClean="0">
                          <a:effectLst/>
                        </a:rPr>
                      </a:br>
                      <a:r>
                        <a:rPr lang="en-SG" sz="1600" u="none" strike="noStrike" dirty="0" smtClean="0">
                          <a:effectLst/>
                        </a:rPr>
                        <a:t>turnaround for analysis and report.</a:t>
                      </a:r>
                      <a:endParaRPr lang="en-SG" sz="1600" b="0" i="0" u="none" strike="noStrike" dirty="0">
                        <a:solidFill>
                          <a:srgbClr val="000000"/>
                        </a:solidFill>
                        <a:effectLst/>
                        <a:latin typeface="Calibri"/>
                      </a:endParaRPr>
                    </a:p>
                  </a:txBody>
                  <a:tcPr marL="9525" marR="9525" marT="9525" marB="0" anchor="b"/>
                </a:tc>
                <a:tc>
                  <a:txBody>
                    <a:bodyPr/>
                    <a:lstStyle/>
                    <a:p>
                      <a:pPr algn="l" fontAlgn="b"/>
                      <a:r>
                        <a:rPr lang="en-SG" sz="1600" u="none" strike="noStrike" dirty="0">
                          <a:effectLst/>
                        </a:rPr>
                        <a:t>½ day to train reviewers </a:t>
                      </a:r>
                      <a:endParaRPr lang="en-SG" sz="1600" b="0" i="0" u="none" strike="noStrike" dirty="0">
                        <a:solidFill>
                          <a:srgbClr val="000000"/>
                        </a:solidFill>
                        <a:effectLst/>
                        <a:latin typeface="Calibri"/>
                      </a:endParaRPr>
                    </a:p>
                  </a:txBody>
                  <a:tcPr marL="9525" marR="9525" marT="9525" marB="0" anchor="b"/>
                </a:tc>
              </a:tr>
              <a:tr h="1273810">
                <a:tc>
                  <a:txBody>
                    <a:bodyPr/>
                    <a:lstStyle/>
                    <a:p>
                      <a:pPr algn="l" fontAlgn="b"/>
                      <a:r>
                        <a:rPr lang="en-SG" sz="1600" u="none" strike="noStrike">
                          <a:effectLst/>
                        </a:rPr>
                        <a:t>SEC</a:t>
                      </a:r>
                      <a:endParaRPr lang="en-SG" sz="1600" b="0" i="0" u="none" strike="noStrike">
                        <a:solidFill>
                          <a:srgbClr val="000000"/>
                        </a:solidFill>
                        <a:effectLst/>
                        <a:latin typeface="Calibri"/>
                      </a:endParaRPr>
                    </a:p>
                  </a:txBody>
                  <a:tcPr marL="9525" marR="9525" marT="9525" marB="0" anchor="b"/>
                </a:tc>
                <a:tc>
                  <a:txBody>
                    <a:bodyPr/>
                    <a:lstStyle/>
                    <a:p>
                      <a:pPr algn="l" fontAlgn="b"/>
                      <a:r>
                        <a:rPr lang="en-SG" sz="1600" u="none" strike="noStrike" dirty="0">
                          <a:effectLst/>
                        </a:rPr>
                        <a:t>1. Content matrix</a:t>
                      </a:r>
                      <a:br>
                        <a:rPr lang="en-SG" sz="1600" u="none" strike="noStrike" dirty="0">
                          <a:effectLst/>
                        </a:rPr>
                      </a:br>
                      <a:r>
                        <a:rPr lang="en-SG" sz="1600" u="none" strike="noStrike" dirty="0">
                          <a:effectLst/>
                        </a:rPr>
                        <a:t>2. Measure of</a:t>
                      </a:r>
                      <a:br>
                        <a:rPr lang="en-SG" sz="1600" u="none" strike="noStrike" dirty="0">
                          <a:effectLst/>
                        </a:rPr>
                      </a:br>
                      <a:r>
                        <a:rPr lang="en-SG" sz="1600" u="none" strike="noStrike" dirty="0">
                          <a:effectLst/>
                        </a:rPr>
                        <a:t>alignment highly</a:t>
                      </a:r>
                      <a:br>
                        <a:rPr lang="en-SG" sz="1600" u="none" strike="noStrike" dirty="0">
                          <a:effectLst/>
                        </a:rPr>
                      </a:br>
                      <a:r>
                        <a:rPr lang="en-SG" sz="1600" u="none" strike="noStrike" dirty="0">
                          <a:effectLst/>
                        </a:rPr>
                        <a:t>predictive of student</a:t>
                      </a:r>
                      <a:br>
                        <a:rPr lang="en-SG" sz="1600" u="none" strike="noStrike" dirty="0">
                          <a:effectLst/>
                        </a:rPr>
                      </a:br>
                      <a:r>
                        <a:rPr lang="en-SG" sz="1600" u="none" strike="noStrike" dirty="0">
                          <a:effectLst/>
                        </a:rPr>
                        <a:t>achievement scores </a:t>
                      </a:r>
                      <a:endParaRPr lang="en-SG" sz="1600" b="0" i="0" u="none" strike="noStrike" dirty="0">
                        <a:solidFill>
                          <a:srgbClr val="000000"/>
                        </a:solidFill>
                        <a:effectLst/>
                        <a:latin typeface="Calibri"/>
                      </a:endParaRPr>
                    </a:p>
                  </a:txBody>
                  <a:tcPr marL="9525" marR="9525" marT="9525" marB="0" anchor="b"/>
                </a:tc>
                <a:tc>
                  <a:txBody>
                    <a:bodyPr/>
                    <a:lstStyle/>
                    <a:p>
                      <a:pPr algn="l" fontAlgn="b"/>
                      <a:r>
                        <a:rPr lang="en-SG" sz="1600" u="none" strike="noStrike" dirty="0">
                          <a:effectLst/>
                        </a:rPr>
                        <a:t>1 day per team for coding items and benchmarks in</a:t>
                      </a:r>
                      <a:br>
                        <a:rPr lang="en-SG" sz="1600" u="none" strike="noStrike" dirty="0">
                          <a:effectLst/>
                        </a:rPr>
                      </a:br>
                      <a:r>
                        <a:rPr lang="en-SG" sz="1600" u="none" strike="noStrike" dirty="0">
                          <a:effectLst/>
                        </a:rPr>
                        <a:t>matrix; ½ day for readers to complete survey </a:t>
                      </a:r>
                      <a:r>
                        <a:rPr lang="en-SG" sz="1600" u="none" strike="noStrike" dirty="0" smtClean="0">
                          <a:effectLst/>
                        </a:rPr>
                        <a:t>on instruction</a:t>
                      </a:r>
                      <a:r>
                        <a:rPr lang="en-SG" sz="1600" u="none" strike="noStrike" dirty="0">
                          <a:effectLst/>
                        </a:rPr>
                        <a:t>; 1 week for analysis and report </a:t>
                      </a:r>
                      <a:endParaRPr lang="en-SG" sz="1600" b="0" i="0" u="none" strike="noStrike" dirty="0">
                        <a:solidFill>
                          <a:srgbClr val="000000"/>
                        </a:solidFill>
                        <a:effectLst/>
                        <a:latin typeface="Calibri"/>
                      </a:endParaRPr>
                    </a:p>
                  </a:txBody>
                  <a:tcPr marL="9525" marR="9525" marT="9525" marB="0" anchor="b"/>
                </a:tc>
                <a:tc>
                  <a:txBody>
                    <a:bodyPr/>
                    <a:lstStyle/>
                    <a:p>
                      <a:pPr algn="l" fontAlgn="b"/>
                      <a:r>
                        <a:rPr lang="en-SG" sz="1600" u="none" strike="noStrike">
                          <a:effectLst/>
                        </a:rPr>
                        <a:t>½ day to train reviewers </a:t>
                      </a:r>
                      <a:endParaRPr lang="en-SG" sz="1600" b="0" i="0" u="none" strike="noStrike">
                        <a:solidFill>
                          <a:srgbClr val="000000"/>
                        </a:solidFill>
                        <a:effectLst/>
                        <a:latin typeface="Calibri"/>
                      </a:endParaRPr>
                    </a:p>
                  </a:txBody>
                  <a:tcPr marL="9525" marR="9525" marT="9525" marB="0" anchor="b"/>
                </a:tc>
              </a:tr>
              <a:tr h="952500">
                <a:tc>
                  <a:txBody>
                    <a:bodyPr/>
                    <a:lstStyle/>
                    <a:p>
                      <a:pPr algn="l" fontAlgn="b"/>
                      <a:r>
                        <a:rPr lang="en-SG" sz="1600" u="none" strike="noStrike">
                          <a:effectLst/>
                        </a:rPr>
                        <a:t>Achieve</a:t>
                      </a:r>
                      <a:endParaRPr lang="en-SG" sz="1600" b="0" i="0" u="none" strike="noStrike">
                        <a:solidFill>
                          <a:srgbClr val="000000"/>
                        </a:solidFill>
                        <a:effectLst/>
                        <a:latin typeface="Calibri"/>
                      </a:endParaRPr>
                    </a:p>
                  </a:txBody>
                  <a:tcPr marL="9525" marR="9525" marT="9525" marB="0" anchor="b"/>
                </a:tc>
                <a:tc>
                  <a:txBody>
                    <a:bodyPr/>
                    <a:lstStyle/>
                    <a:p>
                      <a:pPr algn="l" fontAlgn="b"/>
                      <a:r>
                        <a:rPr lang="en-SG" sz="1600" u="none" strike="noStrike">
                          <a:effectLst/>
                        </a:rPr>
                        <a:t>1. Reviewers need to</a:t>
                      </a:r>
                      <a:br>
                        <a:rPr lang="en-SG" sz="1600" u="none" strike="noStrike">
                          <a:effectLst/>
                        </a:rPr>
                      </a:br>
                      <a:r>
                        <a:rPr lang="en-SG" sz="1600" u="none" strike="noStrike">
                          <a:effectLst/>
                        </a:rPr>
                        <a:t>make inferences</a:t>
                      </a:r>
                      <a:br>
                        <a:rPr lang="en-SG" sz="1600" u="none" strike="noStrike">
                          <a:effectLst/>
                        </a:rPr>
                      </a:br>
                      <a:r>
                        <a:rPr lang="en-SG" sz="1600" u="none" strike="noStrike">
                          <a:effectLst/>
                        </a:rPr>
                        <a:t>2. In-depth review </a:t>
                      </a:r>
                      <a:endParaRPr lang="en-SG" sz="1600" b="0" i="0" u="none" strike="noStrike">
                        <a:solidFill>
                          <a:srgbClr val="000000"/>
                        </a:solidFill>
                        <a:effectLst/>
                        <a:latin typeface="Calibri"/>
                      </a:endParaRPr>
                    </a:p>
                  </a:txBody>
                  <a:tcPr marL="9525" marR="9525" marT="9525" marB="0" anchor="b"/>
                </a:tc>
                <a:tc>
                  <a:txBody>
                    <a:bodyPr/>
                    <a:lstStyle/>
                    <a:p>
                      <a:pPr algn="l" fontAlgn="b"/>
                      <a:r>
                        <a:rPr lang="en-SG" sz="1600" u="none" strike="noStrike" dirty="0">
                          <a:effectLst/>
                        </a:rPr>
                        <a:t>Alignment review takes 1 day per test; Report </a:t>
                      </a:r>
                      <a:r>
                        <a:rPr lang="en-SG" sz="1600" u="none" strike="noStrike" dirty="0" smtClean="0">
                          <a:effectLst/>
                        </a:rPr>
                        <a:t>and analysis </a:t>
                      </a:r>
                      <a:r>
                        <a:rPr lang="en-SG" sz="1600" u="none" strike="noStrike" dirty="0">
                          <a:effectLst/>
                        </a:rPr>
                        <a:t>takes 1 – 1½ months. </a:t>
                      </a:r>
                      <a:endParaRPr lang="en-SG" sz="1600" b="0" i="0" u="none" strike="noStrike" dirty="0">
                        <a:solidFill>
                          <a:srgbClr val="000000"/>
                        </a:solidFill>
                        <a:effectLst/>
                        <a:latin typeface="Calibri"/>
                      </a:endParaRPr>
                    </a:p>
                  </a:txBody>
                  <a:tcPr marL="9525" marR="9525" marT="9525" marB="0" anchor="b"/>
                </a:tc>
                <a:tc>
                  <a:txBody>
                    <a:bodyPr/>
                    <a:lstStyle/>
                    <a:p>
                      <a:pPr algn="l" fontAlgn="b"/>
                      <a:r>
                        <a:rPr lang="en-SG" sz="1600" u="none" strike="noStrike" dirty="0">
                          <a:effectLst/>
                        </a:rPr>
                        <a:t>Has pool of highly</a:t>
                      </a:r>
                      <a:br>
                        <a:rPr lang="en-SG" sz="1600" u="none" strike="noStrike" dirty="0">
                          <a:effectLst/>
                        </a:rPr>
                      </a:br>
                      <a:r>
                        <a:rPr lang="en-SG" sz="1600" u="none" strike="noStrike" dirty="0">
                          <a:effectLst/>
                        </a:rPr>
                        <a:t>trained reviewers </a:t>
                      </a:r>
                      <a:endParaRPr lang="en-SG" sz="1600" b="0" i="0" u="none" strike="noStrike" dirty="0">
                        <a:solidFill>
                          <a:srgbClr val="000000"/>
                        </a:solidFill>
                        <a:effectLst/>
                        <a:latin typeface="Calibri"/>
                      </a:endParaRPr>
                    </a:p>
                  </a:txBody>
                  <a:tcPr marL="9525" marR="9525" marT="9525" marB="0" anchor="b"/>
                </a:tc>
              </a:tr>
            </a:tbl>
          </a:graphicData>
        </a:graphic>
      </p:graphicFrame>
      <p:sp>
        <p:nvSpPr>
          <p:cNvPr id="5" name="Rectangular Callout 4"/>
          <p:cNvSpPr/>
          <p:nvPr/>
        </p:nvSpPr>
        <p:spPr bwMode="auto">
          <a:xfrm>
            <a:off x="609600" y="5410200"/>
            <a:ext cx="7696200" cy="914400"/>
          </a:xfrm>
          <a:prstGeom prst="wedgeRectCallout">
            <a:avLst>
              <a:gd name="adj1" fmla="val -21216"/>
              <a:gd name="adj2" fmla="val -79924"/>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rgbClr val="C69200"/>
                </a:solidFill>
                <a:effectLst/>
                <a:latin typeface="Tahoma" pitchFamily="34" charset="0"/>
              </a:rPr>
              <a:t>Manual, </a:t>
            </a:r>
            <a:r>
              <a:rPr lang="en-US" sz="2800" b="1" dirty="0" smtClean="0">
                <a:solidFill>
                  <a:srgbClr val="C69200"/>
                </a:solidFill>
                <a:latin typeface="Tahoma" pitchFamily="34" charset="0"/>
              </a:rPr>
              <a:t>Slow, Resource intense, N</a:t>
            </a:r>
            <a:r>
              <a:rPr kumimoji="0" lang="en-US" sz="2800" b="1" i="0" u="none" strike="noStrike" cap="none" normalizeH="0" baseline="0" dirty="0" smtClean="0">
                <a:ln>
                  <a:noFill/>
                </a:ln>
                <a:solidFill>
                  <a:srgbClr val="C69200"/>
                </a:solidFill>
                <a:effectLst/>
                <a:latin typeface="Tahoma" pitchFamily="34" charset="0"/>
              </a:rPr>
              <a:t>ot scalable</a:t>
            </a:r>
            <a:endParaRPr kumimoji="0" lang="en-SG" sz="2800" b="1" i="0" u="none" strike="noStrike" cap="none" normalizeH="0" baseline="0" dirty="0" smtClean="0">
              <a:ln>
                <a:noFill/>
              </a:ln>
              <a:solidFill>
                <a:srgbClr val="C69200"/>
              </a:solidFill>
              <a:effectLst/>
              <a:latin typeface="Tahoma" pitchFamily="34" charset="0"/>
            </a:endParaRPr>
          </a:p>
        </p:txBody>
      </p:sp>
      <p:sp>
        <p:nvSpPr>
          <p:cNvPr id="6" name="Slide Number Placeholder 5"/>
          <p:cNvSpPr>
            <a:spLocks noGrp="1"/>
          </p:cNvSpPr>
          <p:nvPr>
            <p:ph type="sldNum" sz="quarter" idx="10"/>
          </p:nvPr>
        </p:nvSpPr>
        <p:spPr/>
        <p:txBody>
          <a:bodyPr/>
          <a:lstStyle/>
          <a:p>
            <a:fld id="{A1ECC917-0FBB-447E-AA82-30036AF18AB9}" type="slidenum">
              <a:rPr lang="en-US" smtClean="0"/>
              <a:t>8</a:t>
            </a:fld>
            <a:endParaRPr lang="en-US"/>
          </a:p>
        </p:txBody>
      </p:sp>
      <p:sp>
        <p:nvSpPr>
          <p:cNvPr id="7" name="AutoShape 2" descr="data:image/jpeg;base64,/9j/4AAQSkZJRgABAQAAAQABAAD/2wCEAAkGBxISEhQQEBQQFRQVEBUVEBgVFBUUFBIVFhYWFhQWFxUYHSghGBomHBQUJDEiJSwrLi4uFx8zODMsNygtLisBCgoKDg0OGhAQGiwkICQtLCwtLCwsLCwsLCwsLCwsLCwsLCwsLCwsLCwsLCwsLCwsLCwsLCwsLCwsLCwtLCwsLP/AABEIAMIBAwMBEQACEQEDEQH/xAAcAAEAAQUBAQAAAAAAAAAAAAAAAQIDBAUGBwj/xABJEAACAQICBgYHBAYGCwEAAAABAgADEQQhBQYSMUFREyJhcYGRBzJCUqGxwRQjYtEVcoKSwvAkM0NzorIXNERTVIOT0tPh8Rb/xAAbAQEAAgMBAQAAAAAAAAAAAAAAAQIDBAUGB//EADkRAAIBAwIEAwYFAgUFAAAAAAABAgMEESExBRJBURNxkSJhgaHB0RQyQuHwFbEGI1Ji8TNDU5Ki/9oADAMBAAIRAxEAPwD3G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ZxOLp0xeo6IObMFHxkNpbl4U5z0im/JZMEayYLd9rwl/7+l/3Sniw/wBS9TY/AXX/AIpf+r+xnUMVTfOm6N+qwb5S6aexrzpzh+ZNeZeklBAEAQBAEAQBAEAQBAEAQBAEAQBAEAQBAEAQBAEAQBAEAQCzjMUlJGq1WCoi3djuAEhtJZZenTnUmoQWW9keRaz+kSvXJTClqNLcCMqzjmW9gdgz7eE51W6lLSOi+Z7Ox4FRopSre1L/AOV8Ovx09xxdRixLOSzHeWJZj3k5mar1O7FKKxHRe4QAmRuMiNxGRHcRAeqwzf6K1yx2HtsVmdfdq/er5nrDwImaFepHZ+pzrjhVpW/NDD7x0/b5HoOrnpHoVyKeJAoVDkCTekx/W9j9rLtm5Tuoy0loebveA1qKcqXtr5+nX4eh2wM2jgkwBANZpDTtCiSrNdhvVesR38B4maNxxGhQeJPL7LV/t8Tbo2VaqspYXdmpqa4j2aRPe4HwAM58uOR/TD1ePubkeEvrP5E0tcV9qkw/VYN8wJMOOR/VB/B5+xEuFS/TL5f8m1wWn8PVyD7JPB+qfPcfAzfo8Rt6rwpYfZ6fsalWyrU9Wsr3amzm8aggCAIAgCAIAgCAIAgCAIAgCAIAgCAIB5T6XdNlqiYJD1UAqVrcXb1FPcM/2hynPvKmvIj1/wDh20Sg7iS1ei8uvrt8DzyaZ6UtVMQBMkYdWaNxctPlh6mLUxF5kwafNJ7stFzwJkNF4ya2K6eMYb8x2/nKOKNmFeS3M/D1g+Q38uMpys2VVi1k939H+jatDBotZ3Yt11Um4pKbbKC+7LO3C86tvBxhhng+LXNOvcuVNYW2e77s6SZjmHK61adKk0KRsbfeMN4v7IPDtM4PFOIOL8Gm9er+iOxw+zUl4s15L6nJTzx2TAxGlqa5Zsezd5zPC2nLXYxupFFldPJxVvCxmR2ku5HiozcNjqdTJWz5HI+XGYJ0pR3RdST2N/ojT1ShZTd6fuk7h+E8O7dN204jVt2k9Y9vt9tjUubKnW1Wj7/c7nBYtKqCpTNwfMHiCOBnqaNaFaCnB5R5+rSlSlyyWpfmUxmJpDGikt97H1Rz/wDU07y7jbwy93sv50MlODkzVppt+KofMfWedh/iC4X5oxfqvqzO7ePRm3wOKFRdoZHcw5GeisbyN1S51o9muzNecHF4MibhQQC3Xrog2nZVG67EKPMxnBDklqzHGlcOchWoX4feJ+cjmXcr4kO69TMklxAEAQBAEAQBALeIrKiNUY2VVLN2AC5kN4WS0IOclFbvQ+edYcU1XE1arb3fa7rgWHcN3hONUeZNn0mypqnQhBdFgwFW5AFrkgC+7PLPslVubEniLfY6PA6NwOHt01F8W/EvUNKmD+GmgJI/WJ7hOgoxXTJ4+pWrVNpcvksv1+x1OiMZoioQlbAYejfIMUR08XsCO+1u2ZU4PdGjUV1HWNRv4m40l6MdG1hdEaiTmGpObdnVa627hJdCDMdPilxDd58/5k831q9GuKwgNWl/SKIzJRSKiDm1PPLtF+20150HHVanZteKUqr5Zey/l6m19FOpprEYyuLUgfuwR/W2Odvw3GZ7LcTaaFLPtMx8Tv8Aw14UN+vu/c9om6eZLOLrimjVDuVST4CUqTUIOT6F6cHOSiup5bUqliWbMsSW7ybmeFlJyk5Pd6nroxUUktka7SjVHK0KCu7uCSEBJ2Rlw3Dmd2U27Kg6kspZwYLiqoLVmvTV+oTZ6+BptxV8Stx2EoGAPjOurZ9Wl8TQdyuifoXsZqfjqa7fRdIlrhqLCqCOYC9a3hE7SpHXGfImF1Tk8Zx5mkVjfiCD4giajRspnRaI0kW6jnP2Tz7D2zQr0eX2omeEs6M6bQmlWw9TazKHKoOY5jtEtZXkrapno919fNGK6tlXhjr0PRKbhgGU3BAIPMHcZ7KMlJJrY8y008M4/F4ku5Ym9zl3XyE8bc1ZVJynJ9/Q6EY4WEROOWMvR2L6N7+ycm7ufhN/h167WtzP8r0l5d/h9zHUhzI6cG+Y8J7tNNZRoEyQcH6U8TemlAcjVbwyT+PymGs9MHO4g8x5fieXd2/h3zVOJ5H0JozFCrRpVh/aUkf95QfrN9PKyeppy54qXdGTJLiAIAgCAIAgGj12qFcFWI5IPBqiKfgTMVZ+wze4ZFO6gn7/AOzPDNKDrbXMW8py5rXJ721l7LiYcxm0dHhXFRQ/Pf2HjOhCXMsnkbii6NVwfw8uhniiAJZmvkycdrlVw+D+y0mYVS46Nxvp0t7AdtwAOxjykTqtQwty9rZQqV/EmsxW67v+a/8AJo11y0gP9qq+IQ/NZqePU7nonwmyf/bXz+5cp676RUWGIYAbh0dHL/BJ/EVO/wDYq+D2T3p/OX3L6ekDSI/twe+lS+iyfxNXuY3wOxf6Pm/uZmE13xVe9DEMhR1NrIFNx1hmOGRmOvWqVKbizWr8It6EfFpJpp986bF9TPNFS3pHEv0RpJ1Q5+8IyZxwVjxUZ2G7Mzs8On/kuK7/AERy7yP+am+xXojRSkZgToQjk1JywbzRGNbB1AAT0LN94vBb+2o4EceflbNCbpv3GGcVUXvN5rbqhSxal0CpXA6rjIP+GpbeO3ePgctxbKqsrR/zcx29zKk8Pb+bHkrUHpuUcFXRrMDvVgZxJwxlM7UJprKOmpVNpQ3MAzjyjyyaNxPKOl0RrCadDo7AlCQpPunMfX4T0HDbtq3cX+n+26OJf0F4vMuphYercjvnDraQfkQbETmEHN6o6Z6UNSc9ZWYoeaXOXh8u6b15Q5HzIqmd9oPGf2Tfsd3ETtcDvsr8PN7fl+q+HT3eRr14fqRuJ6Q1jhPSTh+tSf3kdD4EEf5mmGqjQvY6pnlnZNY4Z7B6ONJh8HTpt61MsngGJX/CyzapPMTvWE+ail20OumU3RAEAQBAEAQDXaxYM1sNWpLmzUm2BzYZr8QJSpHmi0bFpVVKtCb2T+XU8ExVj1TkSARfI2O425TmSWUe6pT5ZZXQ15FpgOmmmsoycDjDTPMH1h9R2zJTqODNS8tI3EezWz+nkb/D4xXFwcpuqSkso8xVozpS5ZrDOb0s33pJOVgR2Dd8wfOYZrU37SS8MwTim4AfGYvDR0VeSSxoY9TSjD2V+MlUiJXzXRGdgqxddpgBfd3c5jmkng27epKpDmksZM/R5+8Tv+hlGVvP+hPyOowVe47RkZx7mnyTZxYSyjJqJcSbSv4U9dnv9zDc0vEjpujIwWK2J3oywciSyRj8VtiwzvkO2S3krjB6rQUhVB3hQD3gTqI5rPPPSXowCtTrqP6xSr9rJbZPfY2/ZE5d/TxJSXU6lhUzFx7GoorZVHICeYqPM20dyKwkWMZiNm3aflN2x/LPyX1NG9/T8fobTQ1TaZe4/IzVun7DNNm8drAnkCZzFq8FDybRGKKMrqbEEEHtnoq8FJNMxo9MwellamlZTs9ZQx39G1wDfsHynIpUnGvGPNh50f1LS2O3o4y5ANs9xHOfQE9DnGq1qUN0Sm1iXubXtdSt/jMdR7FZR5jk29HtEodmvW27GxYJs37QBe3jKeEn1NCXDYPLTefga70dY3Z6WmeasPirfJYovdGHh0sc0T1fB1NpFbs+WU2Drl6AIAgCAIAgFnFsQjFd4UkQDyT0n0FNOliVttrUCHmytwmtcRysnb4PXcajpvZnEOLzQlHJ6ulVcPItTE9DfjJSWUVU6hU3Ukd385yU2tUVqUoVFyzWUWsVTLm5NueW+ZPFfU0Xw+KT5Hjz1MrC4XD7P3j4gNySlTZbcM2qA/CZFVj1ya0rC4z7Ljjzf2MPE6PpFrjbKjdtAKT3gE/OUlV7Gelw9LWo8+5bfcviYTopYOl1U0E1eniMTewoU7rf22ObZ9ihvFhMsKLnFtdDicZvY0lGj1lv7l09X/YsCo1MiqBdD63dfK4+swXFq5U9Tk0rhZwbyhUDAEG4M4M4uLwzfTTWUK1Ha3Gx/nfNi3vJ0tHqu32NetbRqarRmy1UwdPphUxNRFWmQyAn124G+4Ab++07dreW0nlyx7np+xyri2rpYSz5HoL6Yw4FzWpeDgnyE6DvbdLPiR9UaStazeOR+hyGtelqeIKLTBIQk3IttEgDIb7d84fEeJRrLkpbd/sdayspUvan6GhJnFOma7TVJlALAj1SLi1wxFiOy07lvQdO1c3+rX4dPuci5qqdflXT+5t9XfWHYh+g+s412/ZKS2OhnPMZiVNGUG30aJ/5aX87TKq1RbSfqRgU9H0lDKiKob1gNx8IdSUnlsF/RC9FUQszOi7lY3CX4jmR23nWtOL1Kc4qo8x6/f4GGdFPbczfSLjhRwnTCxZTdORFiT4ZCesqNSisdTSk+VNnkD6TxTgNUr1+sCdkOyqAfZAB3WmBya2OJc3FRS0ehtNS9r7UlNN7goOW7a/hlqT9ox2MsVku57lh6WwqoOAA7+2bZ6AuQBAEAQBAEAQDndJ6mYXENtVukYAHYUNsqhIttCwvccL5SsoKW5no3E6LzA8l1s1YrYF7OC1In7qqB1W5K3uv2ceF+HPqU3B6nrbO9p3MfZ0fVfzdfxnOsZjaTN6M3F5RTtyjp9jZjdL9SJDiV5WZlWpvqVXkYZfmj3KhHKysqsFu0bHRGhquIfYpKWa17DkOJPAZjPtmanQcmc674pTowbWp7Rq3q4KGEOHqWvUQipbhcHIHnmT4zpwgorCPDXNxKvVdSW7OB09hGw6VKTr1guwBwa+SsOzj4TFXajB5LUm5SWDTYSoU3ePIzz9WnGa1O1Co47Gzo41TvyPbu85zp2047amzGtF7mUpvMDWDKTIAJ5yUs6IhvG5f1d6OvikoEnZzLZEhio2ti/C4B8B2idSwsfEqJ1Nu3c595eckGob9zpPSaB9mpiwucQoGWYAV2NuXqidziUuWjj3nHtfz5Oe1eXNj+H6j8p4+6eiN2RtsZUK03YbwjEd4GU1aUVKaT7lG9DQ09NVeanwH0nTdnT7GLnZFTWJ13hD4H85jdnD3kqTNjobSvTXDAKwzAHEfnNatR5NiyZtMbov7dSXDNVNMqdqmdkOCN5UgkbrZeM73BbzmX4eb1X5fqvh093katxSyso8x0phuj6p3qxQ94y+k7EkeYuo7FjR+LajUSqnrI4YeB3fTxkJ4eTWpzcJKS6HfJ6VGsL4VSbZnp7X8Ojmbx32+Z0v6o/8AR8/2J/0qN/wo/wCuf/HHjvt8/wBh/VP9nz/YkelQ8cKLcbV7m3HLo48d9if6p/s+f7HpKMCARmCLjtBmydYmAIAgCAIBaxOHSopp1FV0YWZWAKsORB3yGk9GWjKUGpReGjzvWH0Vo5L4Kp0Z/wB3Uu1P9l82Ud+14TWnbL9J2rfjUlpWWfet/TZ/I8yx2h69IkPTbI71G0Ph9ZgdOS3R2IXdGovZl66GvOW/LvylTLnOxNIbRsLnuzjBSUktzstBajY2uRekaScWrApbuQ9Ynwt2zLGlJmhW4hRp9cv3ffY9b1a1dpYKnsU+sxt0jkZse7gvIfObcIKKOBcXM68svbojcS5rmr07oGji1C1QQR6rLbaHMZjdKyipLDLRk46o5PWLURVRquGewVCXRze4UXJVuBy3HzE59ax60/Q3qN50n6nBObGx3zmyg47o31JPYJVI3EjuNpRxT3J5mtjKTEN7x85XwafZDxZ9zb4XVvGYhC1NCBwNQ7N78QG3/Kb1Czk9lhGpVuUt3k7rVLVlcIgLWapaxI3KDmc+JJ3nw7+tSoxhsc2dRzeWa70jOCKFP8bsRysAB/mM5vF5YhGPn/PmZ7VatnPaNxa09raBN7brcL9s81VoSqYwbMpouaU0kj0nRdoMykLkOPjJtrOaqxbxhGOU1gu6oYDC1QKOIRhV9lw7gVOy17BvgbT0lCjQn7Mlr5vU1pOSMXXXVoYZ1qUto0nyzN9hxwvyIzHcZrX9qqOJR2f9y9OedzVYKoUIZd4OU49RZWGZkdbhsepCuGCnI5kAgzTjTqwkpRTytmiW09GcXrdbpajZWeptixBHWNz8dqevtq/4imp4w+q955u+oNScV5o5wNM/Kznfh5FQMcrI8CRMcrHgSKgO6OVjwJe4951UFT7HhxWFnFFQQd9gLLft2QLzchnlWT0FupKlFS3wbaWMwgCAIAgCAIBxukcDsVGUjK917VO78vCVaM0JGkxmJVWK2GW/KQS2zGFZdpWZNpQ4LhbXKg527ZDRMcy0yemaPx9Ougek1xx4FTyI4GXTyYZQcXhmVJKiAIBhaa/1et/dP8jeQ9iY7nmFXRCuc7TWlSybSngo/wDzacz4EzE7ddi3jvudrqFgUWi3UTaWqwV9kbZFlb1t5zJmxRpxitEa9SpKT3OqmcxCAcXrfq3UZziMP1ixHSKRcrYAbS2zYZbv5HPvLJ15KSexmp1eVYOZxOiatNNtultcA7VIoLnv7pr/ANNS6k+IXdE4Rc2fPneZoW0VoQ5G0VkJGxkVIYHlY3vM/hRWpTJ2+ksElek1J81dbdx3hh2g2Mz1acasHCXUqnh5OBXU3FL7KNnlZwAe2xnB/pdZPozYdVG20Nqi19rE5AHJAb7X6zDcOwTbocOec1fQxyqdjV+kPVJqjLiKTIqBVQoF3EXAbLK1tkToyppbGjWoOcubJxI1bf308jKqBh/CvuV4bVp2dEFROvUVAbHIsbXk8hH4V9zJ1i1FxNGrSpioDTfN6gQgIAcxYk9a1rd/ZJ8Mt+Fw9WdHq5qJT6SnU2qrojg1BUtsvYEgCy55hbjda4llTRkVrHKZ6bMhtCAIAgCAIAgCAaPWBesh/CfgR+chl4lGhdF0KlPbqUqTsXbNkUmwNhmR2QiJPUs6S1TQkvhyEPFD6h7uK/EdkYClgwNC/ctt7iG2altxW9j385TZmaTco4O0mQ1xAEApdAQVIuCCCOYO+Aec6SwTI70lNiH2VJNsr9Uk9xBmJ6MzbrJGO0RiMMEqVmpkNUCWRmJzDG+ajLq/GS4lE8nZ6rL/AEde1nP+Ij6S0dir3NtLECAIBaxWGWohp1BdWFiP53GAcHorR4qMaNyAzlbjeALn6TDFal2X9L6FXCNSemzsrEq5Yg9beNwG8bXlJnHQqjrtE1dqkvMDZPhkPhaXhsQzMlgIBZxlHbpunvIw8xaGDitX9F0q1RlqqSBTuLMy+0AdxHOUgVW5Z0/olcPiafRDZRkDLmTZ1OeZJPu+cPRkSO/pPtAMOIB85cuVQBAEAQBAEAQBALOKxAprtN4DmeUBI4rT2sFm62Z9lRuF/mZUyJYOt0Lhmp0UR/WsS3YWJYjwvbwlkUb1M6CDh+ksag/G3zMozPErqaWdQoLsWCgAAkBQN17bzBDa6I6XQWKerSDvvuQD7wHHzuPCWRiZsJJBDMALnIAXPZAOD0/pai9a493Z7XI3G3D/AObpjlqZVojB1i0+aoRKhVQpBA4kgWuT4mS3oUxg7rV6kVw9IEWOzf8AeJb6yy2IZsZJAgCActpfWvYJFELYb3bMHuA4dso5diyj3LGpqmo5qgHYG0dq1lZjlZeftRFa5DL2t2kASMMtjazVDxXioHI8e4iJvoQjaas3NHaPtOSO4WX+EyYrQg20sBAMfH4oUqbOeAyHM8BIbwDmNUahavUPAUzfvZgf4TIiQXdaqoNeinuozn9ogD/IYkGdBotr0k7reWUsSjKgCAIBZ+0LzkZJwyPtS84yMMj7YnOMjDI+2pzjI5WUnH0+cZJ5WajTOLVipDC1rW5Hn/PKCYrBoMZQpt1r3PDOVL4R0WhdO7aHpj1la17esOBy4yUyjj2Nh+lqXM+Rk5I5Web6Q0s4dqdFHZi7dYiyjM8Tl47pBY2eg9DJcVMXV2jv6NLkftPx7h5mA8nZppOkAAoIAFgAuQA3ACOYrysq/Sicn/dMcw5Wa7TukdqlsItTrMA3Vb1cz8wJDZMY6nLtg0vtGk20Nx6Nr+dpQuzCq6PLNdqdTLd1TLZK4O10HpRhTCVUqdWwU7JzUDK/aJKkVcTY/pNfdqfumTzEcrH6THuVP3Y5hhlrE44OjJs1RtKRcLmLi1xHMhhnFtgGuVdHIvwBsRztMTLnQaAxz0/umSoaYUdHlmtrDZHZbytLxkUaOdq08Qaj1Gp1AXck7srndvlW8ko3mj6lSmBsCrlwNyp5i0R0DOhGkB7lTyH5zJzIqT9u/A/kPzjmQNPrBUepsBKb7IuW9UZ5W49/nIk8g1ejxWpVA1Km2ZAqC6WZb58d8hPBXBY01hq9TFPU6N9g7IQ7Sg7IUX487w9SWjbaM6WkOqtS3IkEHwvJRCWDoRih7reUtksT9oHJvKMgnpxyPlGQOjEFskdGIwMjohAyR0QgZI6McoJyW6tIcpAMSpSF90EmRTUW3QCSBAMXoBygF5KA5QRkyUpCCMg0xAyUVEFoJyYT0xeQSUvTEggzcOotJBd2RJIJCCAQ6iQDGdBIBTRW0ZAqJAL1JRaAXIyCQIBbrSSrMRN8kjJXWEDJcp7oGS8IGS6gkkldoJKpIEApMgFJME4KSZBOC3UMEmK8AuKYBN4BQsAvLBBfWCCDALdSQSYjb5BJBEEGVR3QC5JBUsEEVIBjtKghBIAaSQXKckFcgkkQQW60uVZijfBUrcQSXUkguLBJeSCS5AEkkQCkwCgyCyKTIJLbwSWGEAqAgC0AKIBdUQQXhBBSYBQ8gGOwkEkWgGRSEkgrgFQgEPBBYIlQFEgBhJBWggFdoBMEFqqJcqzHAzgqXCIJLiCSSVgQC6kElySCYBEAgiQSUEQSUkSCxQywC2UgEhYA2YBIWAXFWCCsCSQQRIBSyyAWSsEjYgF1FggrtAJAgEMIILZWQSQFkAFZJBWqwCbQCbQCh1lirLOxBBXsyQVqsElYEArUQSVyQTAIgEGCSkiQSRaAQRAKdmCcjZgZGzAySFgZKgIIKrQQRaAQRIBQVgkbMEFYEAm0AWgAiAUkSMAbMgC0kEgRgE2jBAtJBDCSCjZggnZgFQEAm0kFQEEkwCYBBgEQCJBIgkgwCIAgCABAKhBBMAiAQZAIgCASJIJkASQIBBkAQBBBIgCATJBSYBEEEyQSIJJgEiAJAP/Z"/>
          <p:cNvSpPr>
            <a:spLocks noChangeAspect="1" noChangeArrowheads="1"/>
          </p:cNvSpPr>
          <p:nvPr/>
        </p:nvSpPr>
        <p:spPr bwMode="auto">
          <a:xfrm>
            <a:off x="155575" y="-17907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Tree>
    <p:extLst>
      <p:ext uri="{BB962C8B-B14F-4D97-AF65-F5344CB8AC3E}">
        <p14:creationId xmlns:p14="http://schemas.microsoft.com/office/powerpoint/2010/main" val="56441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Porter Model</a:t>
            </a:r>
            <a:endParaRPr lang="en-US" dirty="0"/>
          </a:p>
        </p:txBody>
      </p:sp>
      <p:sp>
        <p:nvSpPr>
          <p:cNvPr id="3" name="Content Placeholder 2"/>
          <p:cNvSpPr>
            <a:spLocks noGrp="1"/>
          </p:cNvSpPr>
          <p:nvPr>
            <p:ph idx="1"/>
          </p:nvPr>
        </p:nvSpPr>
        <p:spPr/>
        <p:txBody>
          <a:bodyPr>
            <a:normAutofit/>
          </a:bodyPr>
          <a:lstStyle/>
          <a:p>
            <a:r>
              <a:rPr lang="en-US" sz="2500" dirty="0"/>
              <a:t>Alignment is perfect </a:t>
            </a:r>
            <a:r>
              <a:rPr lang="en-US" sz="2500" dirty="0" smtClean="0"/>
              <a:t>if </a:t>
            </a:r>
            <a:r>
              <a:rPr lang="en-US" sz="2500" dirty="0"/>
              <a:t>the proportions for the assessment match cell </a:t>
            </a:r>
            <a:r>
              <a:rPr lang="en-US" sz="2500" dirty="0" smtClean="0"/>
              <a:t>by </a:t>
            </a:r>
            <a:r>
              <a:rPr lang="en-US" sz="2500" dirty="0"/>
              <a:t>cell the proportions for the standards.</a:t>
            </a:r>
          </a:p>
          <a:p>
            <a:endParaRPr lang="en-US" sz="2500" dirty="0"/>
          </a:p>
        </p:txBody>
      </p:sp>
      <p:pic>
        <p:nvPicPr>
          <p:cNvPr id="12292" name="Picture 4" descr="https://lh4.googleusercontent.com/btVm0iHbq8e4SKR9QTYRzyLmP-ZlsZpczWsw2Up_EPjCAVZSHPqBEQWpK6POz3HgprXUmv3d1ZuLsP6KTpnXR8yejmQRPofTZyC9Wrvz8TXQ1Mkw2Y-TNPnSqHDyIr-C1g"/>
          <p:cNvPicPr>
            <a:picLocks noChangeAspect="1" noChangeArrowheads="1"/>
          </p:cNvPicPr>
          <p:nvPr/>
        </p:nvPicPr>
        <p:blipFill rotWithShape="1">
          <a:blip r:embed="rId2">
            <a:extLst>
              <a:ext uri="{28A0092B-C50C-407E-A947-70E740481C1C}">
                <a14:useLocalDpi xmlns:a14="http://schemas.microsoft.com/office/drawing/2010/main" val="0"/>
              </a:ext>
            </a:extLst>
          </a:blip>
          <a:srcRect l="26887" t="28125" r="41914" b="35938"/>
          <a:stretch/>
        </p:blipFill>
        <p:spPr bwMode="auto">
          <a:xfrm>
            <a:off x="1367273" y="1676400"/>
            <a:ext cx="5417127" cy="3508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84400" y="2057400"/>
            <a:ext cx="1676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Competencies</a:t>
            </a:r>
            <a:endParaRPr lang="en-US" dirty="0"/>
          </a:p>
        </p:txBody>
      </p:sp>
      <p:cxnSp>
        <p:nvCxnSpPr>
          <p:cNvPr id="7" name="Straight Arrow Connector 6"/>
          <p:cNvCxnSpPr/>
          <p:nvPr/>
        </p:nvCxnSpPr>
        <p:spPr>
          <a:xfrm flipH="1">
            <a:off x="6332401" y="2242066"/>
            <a:ext cx="4519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ular Callout 7"/>
          <p:cNvSpPr/>
          <p:nvPr/>
        </p:nvSpPr>
        <p:spPr bwMode="auto">
          <a:xfrm>
            <a:off x="619990" y="5562600"/>
            <a:ext cx="7696200" cy="914400"/>
          </a:xfrm>
          <a:prstGeom prst="wedgeRectCallout">
            <a:avLst>
              <a:gd name="adj1" fmla="val -21216"/>
              <a:gd name="adj2" fmla="val -79924"/>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rgbClr val="C69200"/>
                </a:solidFill>
                <a:effectLst/>
                <a:latin typeface="Tahoma" pitchFamily="34" charset="0"/>
              </a:rPr>
              <a:t>We need automated methods</a:t>
            </a:r>
            <a:r>
              <a:rPr kumimoji="0" lang="en-US" sz="2800" b="1" i="0" u="none" strike="noStrike" cap="none" normalizeH="0" dirty="0" smtClean="0">
                <a:ln>
                  <a:noFill/>
                </a:ln>
                <a:solidFill>
                  <a:srgbClr val="C69200"/>
                </a:solidFill>
                <a:effectLst/>
                <a:latin typeface="Tahoma" pitchFamily="34" charset="0"/>
              </a:rPr>
              <a:t> that leverage the existing alignment models.</a:t>
            </a:r>
            <a:endParaRPr kumimoji="0" lang="en-SG" sz="2800" b="1" i="0" u="none" strike="noStrike" cap="none" normalizeH="0" baseline="0" dirty="0" smtClean="0">
              <a:ln>
                <a:noFill/>
              </a:ln>
              <a:solidFill>
                <a:srgbClr val="C69200"/>
              </a:solidFill>
              <a:effectLst/>
              <a:latin typeface="Tahoma" pitchFamily="34" charset="0"/>
            </a:endParaRPr>
          </a:p>
        </p:txBody>
      </p:sp>
      <p:sp>
        <p:nvSpPr>
          <p:cNvPr id="6" name="Slide Number Placeholder 5"/>
          <p:cNvSpPr>
            <a:spLocks noGrp="1"/>
          </p:cNvSpPr>
          <p:nvPr>
            <p:ph type="sldNum" sz="quarter" idx="10"/>
          </p:nvPr>
        </p:nvSpPr>
        <p:spPr/>
        <p:txBody>
          <a:bodyPr/>
          <a:lstStyle/>
          <a:p>
            <a:fld id="{A1ECC917-0FBB-447E-AA82-30036AF18AB9}" type="slidenum">
              <a:rPr lang="en-US" smtClean="0"/>
              <a:t>9</a:t>
            </a:fld>
            <a:endParaRPr lang="en-US"/>
          </a:p>
        </p:txBody>
      </p:sp>
      <p:sp>
        <p:nvSpPr>
          <p:cNvPr id="9" name="AutoShape 2" descr="data:image/jpeg;base64,/9j/4AAQSkZJRgABAQAAAQABAAD/2wCEAAkGBxISEhQQEBQQFRQVEBUVEBgVFBUUFBIVFhYWFhQWFxUYHSghGBomHBQUJDEiJSwrLi4uFx8zODMsNygtLisBCgoKDg0OGhAQGiwkICQtLCwtLCwsLCwsLCwsLCwsLCwsLCwsLCwsLCwsLCwsLCwsLCwsLCwsLCwsLCwtLCwsLP/AABEIAMIBAwMBEQACEQEDEQH/xAAcAAEAAQUBAQAAAAAAAAAAAAAAAQIDBAUGBwj/xABJEAACAQICBgYHBAYGCwEAAAABAgADEQQhBQYSMUFREyJhcYGRBzJCUqGxwRQjYtEVcoKSwvAkM0NzorIXNERTVIOT0tPh8Rb/xAAbAQEAAgMBAQAAAAAAAAAAAAAAAQIDBAUGB//EADkRAAIBAwIEAwYFAgUFAAAAAAABAgMEESExBRJBURNxkSJhgaHB0RQyQuHwFbEGI1Ji8TNDU5Ki/9oADAMBAAIRAxEAPwD3G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ZxOLp0xeo6IObMFHxkNpbl4U5z0im/JZMEayYLd9rwl/7+l/3Sniw/wBS9TY/AXX/AIpf+r+xnUMVTfOm6N+qwb5S6aexrzpzh+ZNeZeklBAEAQBAEAQBAEAQBAEAQBAEAQBAEAQBAEAQBAEAQBAEAQCzjMUlJGq1WCoi3djuAEhtJZZenTnUmoQWW9keRaz+kSvXJTClqNLcCMqzjmW9gdgz7eE51W6lLSOi+Z7Ox4FRopSre1L/AOV8Ovx09xxdRixLOSzHeWJZj3k5mar1O7FKKxHRe4QAmRuMiNxGRHcRAeqwzf6K1yx2HtsVmdfdq/er5nrDwImaFepHZ+pzrjhVpW/NDD7x0/b5HoOrnpHoVyKeJAoVDkCTekx/W9j9rLtm5Tuoy0loebveA1qKcqXtr5+nX4eh2wM2jgkwBANZpDTtCiSrNdhvVesR38B4maNxxGhQeJPL7LV/t8Tbo2VaqspYXdmpqa4j2aRPe4HwAM58uOR/TD1ePubkeEvrP5E0tcV9qkw/VYN8wJMOOR/VB/B5+xEuFS/TL5f8m1wWn8PVyD7JPB+qfPcfAzfo8Rt6rwpYfZ6fsalWyrU9Wsr3amzm8aggCAIAgCAIAgCAIAgCAIAgCAIAgCAIB5T6XdNlqiYJD1UAqVrcXb1FPcM/2hynPvKmvIj1/wDh20Sg7iS1ei8uvrt8DzyaZ6UtVMQBMkYdWaNxctPlh6mLUxF5kwafNJ7stFzwJkNF4ya2K6eMYb8x2/nKOKNmFeS3M/D1g+Q38uMpys2VVi1k939H+jatDBotZ3Yt11Um4pKbbKC+7LO3C86tvBxhhng+LXNOvcuVNYW2e77s6SZjmHK61adKk0KRsbfeMN4v7IPDtM4PFOIOL8Gm9er+iOxw+zUl4s15L6nJTzx2TAxGlqa5Zsezd5zPC2nLXYxupFFldPJxVvCxmR2ku5HiozcNjqdTJWz5HI+XGYJ0pR3RdST2N/ojT1ShZTd6fuk7h+E8O7dN204jVt2k9Y9vt9tjUubKnW1Wj7/c7nBYtKqCpTNwfMHiCOBnqaNaFaCnB5R5+rSlSlyyWpfmUxmJpDGikt97H1Rz/wDU07y7jbwy93sv50MlODkzVppt+KofMfWedh/iC4X5oxfqvqzO7ePRm3wOKFRdoZHcw5GeisbyN1S51o9muzNecHF4MibhQQC3Xrog2nZVG67EKPMxnBDklqzHGlcOchWoX4feJ+cjmXcr4kO69TMklxAEAQBAEAQBALeIrKiNUY2VVLN2AC5kN4WS0IOclFbvQ+edYcU1XE1arb3fa7rgWHcN3hONUeZNn0mypqnQhBdFgwFW5AFrkgC+7PLPslVubEniLfY6PA6NwOHt01F8W/EvUNKmD+GmgJI/WJ7hOgoxXTJ4+pWrVNpcvksv1+x1OiMZoioQlbAYejfIMUR08XsCO+1u2ZU4PdGjUV1HWNRv4m40l6MdG1hdEaiTmGpObdnVa627hJdCDMdPilxDd58/5k831q9GuKwgNWl/SKIzJRSKiDm1PPLtF+20150HHVanZteKUqr5Zey/l6m19FOpprEYyuLUgfuwR/W2Odvw3GZ7LcTaaFLPtMx8Tv8Aw14UN+vu/c9om6eZLOLrimjVDuVST4CUqTUIOT6F6cHOSiup5bUqliWbMsSW7ybmeFlJyk5Pd6nroxUUktka7SjVHK0KCu7uCSEBJ2Rlw3Dmd2U27Kg6kspZwYLiqoLVmvTV+oTZ6+BptxV8Stx2EoGAPjOurZ9Wl8TQdyuifoXsZqfjqa7fRdIlrhqLCqCOYC9a3hE7SpHXGfImF1Tk8Zx5mkVjfiCD4giajRspnRaI0kW6jnP2Tz7D2zQr0eX2omeEs6M6bQmlWw9TazKHKoOY5jtEtZXkrapno919fNGK6tlXhjr0PRKbhgGU3BAIPMHcZ7KMlJJrY8y008M4/F4ku5Ym9zl3XyE8bc1ZVJynJ9/Q6EY4WEROOWMvR2L6N7+ycm7ufhN/h167WtzP8r0l5d/h9zHUhzI6cG+Y8J7tNNZRoEyQcH6U8TemlAcjVbwyT+PymGs9MHO4g8x5fieXd2/h3zVOJ5H0JozFCrRpVh/aUkf95QfrN9PKyeppy54qXdGTJLiAIAgCAIAgGj12qFcFWI5IPBqiKfgTMVZ+wze4ZFO6gn7/AOzPDNKDrbXMW8py5rXJ721l7LiYcxm0dHhXFRQ/Pf2HjOhCXMsnkbii6NVwfw8uhniiAJZmvkycdrlVw+D+y0mYVS46Nxvp0t7AdtwAOxjykTqtQwty9rZQqV/EmsxW67v+a/8AJo11y0gP9qq+IQ/NZqePU7nonwmyf/bXz+5cp676RUWGIYAbh0dHL/BJ/EVO/wDYq+D2T3p/OX3L6ekDSI/twe+lS+iyfxNXuY3wOxf6Pm/uZmE13xVe9DEMhR1NrIFNx1hmOGRmOvWqVKbizWr8It6EfFpJpp986bF9TPNFS3pHEv0RpJ1Q5+8IyZxwVjxUZ2G7Mzs8On/kuK7/AERy7yP+am+xXojRSkZgToQjk1JywbzRGNbB1AAT0LN94vBb+2o4EceflbNCbpv3GGcVUXvN5rbqhSxal0CpXA6rjIP+GpbeO3ePgctxbKqsrR/zcx29zKk8Pb+bHkrUHpuUcFXRrMDvVgZxJwxlM7UJprKOmpVNpQ3MAzjyjyyaNxPKOl0RrCadDo7AlCQpPunMfX4T0HDbtq3cX+n+26OJf0F4vMuphYercjvnDraQfkQbETmEHN6o6Z6UNSc9ZWYoeaXOXh8u6b15Q5HzIqmd9oPGf2Tfsd3ETtcDvsr8PN7fl+q+HT3eRr14fqRuJ6Q1jhPSTh+tSf3kdD4EEf5mmGqjQvY6pnlnZNY4Z7B6ONJh8HTpt61MsngGJX/CyzapPMTvWE+ail20OumU3RAEAQBAEAQDXaxYM1sNWpLmzUm2BzYZr8QJSpHmi0bFpVVKtCb2T+XU8ExVj1TkSARfI2O425TmSWUe6pT5ZZXQ15FpgOmmmsoycDjDTPMH1h9R2zJTqODNS8tI3EezWz+nkb/D4xXFwcpuqSkso8xVozpS5ZrDOb0s33pJOVgR2Dd8wfOYZrU37SS8MwTim4AfGYvDR0VeSSxoY9TSjD2V+MlUiJXzXRGdgqxddpgBfd3c5jmkng27epKpDmksZM/R5+8Tv+hlGVvP+hPyOowVe47RkZx7mnyTZxYSyjJqJcSbSv4U9dnv9zDc0vEjpujIwWK2J3oywciSyRj8VtiwzvkO2S3krjB6rQUhVB3hQD3gTqI5rPPPSXowCtTrqP6xSr9rJbZPfY2/ZE5d/TxJSXU6lhUzFx7GoorZVHICeYqPM20dyKwkWMZiNm3aflN2x/LPyX1NG9/T8fobTQ1TaZe4/IzVun7DNNm8drAnkCZzFq8FDybRGKKMrqbEEEHtnoq8FJNMxo9MwellamlZTs9ZQx39G1wDfsHynIpUnGvGPNh50f1LS2O3o4y5ANs9xHOfQE9DnGq1qUN0Sm1iXubXtdSt/jMdR7FZR5jk29HtEodmvW27GxYJs37QBe3jKeEn1NCXDYPLTefga70dY3Z6WmeasPirfJYovdGHh0sc0T1fB1NpFbs+WU2Drl6AIAgCAIAgFnFsQjFd4UkQDyT0n0FNOliVttrUCHmytwmtcRysnb4PXcajpvZnEOLzQlHJ6ulVcPItTE9DfjJSWUVU6hU3Ukd385yU2tUVqUoVFyzWUWsVTLm5NueW+ZPFfU0Xw+KT5Hjz1MrC4XD7P3j4gNySlTZbcM2qA/CZFVj1ya0rC4z7Ljjzf2MPE6PpFrjbKjdtAKT3gE/OUlV7Gelw9LWo8+5bfcviYTopYOl1U0E1eniMTewoU7rf22ObZ9ihvFhMsKLnFtdDicZvY0lGj1lv7l09X/YsCo1MiqBdD63dfK4+swXFq5U9Tk0rhZwbyhUDAEG4M4M4uLwzfTTWUK1Ha3Gx/nfNi3vJ0tHqu32NetbRqarRmy1UwdPphUxNRFWmQyAn124G+4Ab++07dreW0nlyx7np+xyri2rpYSz5HoL6Yw4FzWpeDgnyE6DvbdLPiR9UaStazeOR+hyGtelqeIKLTBIQk3IttEgDIb7d84fEeJRrLkpbd/sdayspUvan6GhJnFOma7TVJlALAj1SLi1wxFiOy07lvQdO1c3+rX4dPuci5qqdflXT+5t9XfWHYh+g+s412/ZKS2OhnPMZiVNGUG30aJ/5aX87TKq1RbSfqRgU9H0lDKiKob1gNx8IdSUnlsF/RC9FUQszOi7lY3CX4jmR23nWtOL1Kc4qo8x6/f4GGdFPbczfSLjhRwnTCxZTdORFiT4ZCesqNSisdTSk+VNnkD6TxTgNUr1+sCdkOyqAfZAB3WmBya2OJc3FRS0ehtNS9r7UlNN7goOW7a/hlqT9ox2MsVku57lh6WwqoOAA7+2bZ6AuQBAEAQBAEAQDndJ6mYXENtVukYAHYUNsqhIttCwvccL5SsoKW5no3E6LzA8l1s1YrYF7OC1In7qqB1W5K3uv2ceF+HPqU3B6nrbO9p3MfZ0fVfzdfxnOsZjaTN6M3F5RTtyjp9jZjdL9SJDiV5WZlWpvqVXkYZfmj3KhHKysqsFu0bHRGhquIfYpKWa17DkOJPAZjPtmanQcmc674pTowbWp7Rq3q4KGEOHqWvUQipbhcHIHnmT4zpwgorCPDXNxKvVdSW7OB09hGw6VKTr1guwBwa+SsOzj4TFXajB5LUm5SWDTYSoU3ePIzz9WnGa1O1Co47Gzo41TvyPbu85zp2047amzGtF7mUpvMDWDKTIAJ5yUs6IhvG5f1d6OvikoEnZzLZEhio2ti/C4B8B2idSwsfEqJ1Nu3c595eckGob9zpPSaB9mpiwucQoGWYAV2NuXqidziUuWjj3nHtfz5Oe1eXNj+H6j8p4+6eiN2RtsZUK03YbwjEd4GU1aUVKaT7lG9DQ09NVeanwH0nTdnT7GLnZFTWJ13hD4H85jdnD3kqTNjobSvTXDAKwzAHEfnNatR5NiyZtMbov7dSXDNVNMqdqmdkOCN5UgkbrZeM73BbzmX4eb1X5fqvh093katxSyso8x0phuj6p3qxQ94y+k7EkeYuo7FjR+LajUSqnrI4YeB3fTxkJ4eTWpzcJKS6HfJ6VGsL4VSbZnp7X8Ojmbx32+Z0v6o/8AR8/2J/0qN/wo/wCuf/HHjvt8/wBh/VP9nz/YkelQ8cKLcbV7m3HLo48d9if6p/s+f7HpKMCARmCLjtBmydYmAIAgCAIBaxOHSopp1FV0YWZWAKsORB3yGk9GWjKUGpReGjzvWH0Vo5L4Kp0Z/wB3Uu1P9l82Ud+14TWnbL9J2rfjUlpWWfet/TZ/I8yx2h69IkPTbI71G0Ph9ZgdOS3R2IXdGovZl66GvOW/LvylTLnOxNIbRsLnuzjBSUktzstBajY2uRekaScWrApbuQ9Ynwt2zLGlJmhW4hRp9cv3ffY9b1a1dpYKnsU+sxt0jkZse7gvIfObcIKKOBcXM68svbojcS5rmr07oGji1C1QQR6rLbaHMZjdKyipLDLRk46o5PWLURVRquGewVCXRze4UXJVuBy3HzE59ax60/Q3qN50n6nBObGx3zmyg47o31JPYJVI3EjuNpRxT3J5mtjKTEN7x85XwafZDxZ9zb4XVvGYhC1NCBwNQ7N78QG3/Kb1Czk9lhGpVuUt3k7rVLVlcIgLWapaxI3KDmc+JJ3nw7+tSoxhsc2dRzeWa70jOCKFP8bsRysAB/mM5vF5YhGPn/PmZ7VatnPaNxa09raBN7brcL9s81VoSqYwbMpouaU0kj0nRdoMykLkOPjJtrOaqxbxhGOU1gu6oYDC1QKOIRhV9lw7gVOy17BvgbT0lCjQn7Mlr5vU1pOSMXXXVoYZ1qUto0nyzN9hxwvyIzHcZrX9qqOJR2f9y9OedzVYKoUIZd4OU49RZWGZkdbhsepCuGCnI5kAgzTjTqwkpRTytmiW09GcXrdbpajZWeptixBHWNz8dqevtq/4imp4w+q955u+oNScV5o5wNM/Kznfh5FQMcrI8CRMcrHgSKgO6OVjwJe4951UFT7HhxWFnFFQQd9gLLft2QLzchnlWT0FupKlFS3wbaWMwgCAIAgCAIBxukcDsVGUjK917VO78vCVaM0JGkxmJVWK2GW/KQS2zGFZdpWZNpQ4LhbXKg527ZDRMcy0yemaPx9Ougek1xx4FTyI4GXTyYZQcXhmVJKiAIBhaa/1et/dP8jeQ9iY7nmFXRCuc7TWlSybSngo/wDzacz4EzE7ddi3jvudrqFgUWi3UTaWqwV9kbZFlb1t5zJmxRpxitEa9SpKT3OqmcxCAcXrfq3UZziMP1ixHSKRcrYAbS2zYZbv5HPvLJ15KSexmp1eVYOZxOiatNNtultcA7VIoLnv7pr/ANNS6k+IXdE4Rc2fPneZoW0VoQ5G0VkJGxkVIYHlY3vM/hRWpTJ2+ksElek1J81dbdx3hh2g2Mz1acasHCXUqnh5OBXU3FL7KNnlZwAe2xnB/pdZPozYdVG20Nqi19rE5AHJAb7X6zDcOwTbocOec1fQxyqdjV+kPVJqjLiKTIqBVQoF3EXAbLK1tkToyppbGjWoOcubJxI1bf308jKqBh/CvuV4bVp2dEFROvUVAbHIsbXk8hH4V9zJ1i1FxNGrSpioDTfN6gQgIAcxYk9a1rd/ZJ8Mt+Fw9WdHq5qJT6SnU2qrojg1BUtsvYEgCy55hbjda4llTRkVrHKZ6bMhtCAIAgCAIAgCAaPWBesh/CfgR+chl4lGhdF0KlPbqUqTsXbNkUmwNhmR2QiJPUs6S1TQkvhyEPFD6h7uK/EdkYClgwNC/ctt7iG2altxW9j385TZmaTco4O0mQ1xAEApdAQVIuCCCOYO+Aec6SwTI70lNiH2VJNsr9Uk9xBmJ6MzbrJGO0RiMMEqVmpkNUCWRmJzDG+ajLq/GS4lE8nZ6rL/AEde1nP+Ij6S0dir3NtLECAIBaxWGWohp1BdWFiP53GAcHorR4qMaNyAzlbjeALn6TDFal2X9L6FXCNSemzsrEq5Yg9beNwG8bXlJnHQqjrtE1dqkvMDZPhkPhaXhsQzMlgIBZxlHbpunvIw8xaGDitX9F0q1RlqqSBTuLMy+0AdxHOUgVW5Z0/olcPiafRDZRkDLmTZ1OeZJPu+cPRkSO/pPtAMOIB85cuVQBAEAQBAEAQBALOKxAprtN4DmeUBI4rT2sFm62Z9lRuF/mZUyJYOt0Lhmp0UR/WsS3YWJYjwvbwlkUb1M6CDh+ksag/G3zMozPErqaWdQoLsWCgAAkBQN17bzBDa6I6XQWKerSDvvuQD7wHHzuPCWRiZsJJBDMALnIAXPZAOD0/pai9a493Z7XI3G3D/AObpjlqZVojB1i0+aoRKhVQpBA4kgWuT4mS3oUxg7rV6kVw9IEWOzf8AeJb6yy2IZsZJAgCActpfWvYJFELYb3bMHuA4dso5diyj3LGpqmo5qgHYG0dq1lZjlZeftRFa5DL2t2kASMMtjazVDxXioHI8e4iJvoQjaas3NHaPtOSO4WX+EyYrQg20sBAMfH4oUqbOeAyHM8BIbwDmNUahavUPAUzfvZgf4TIiQXdaqoNeinuozn9ogD/IYkGdBotr0k7reWUsSjKgCAIBZ+0LzkZJwyPtS84yMMj7YnOMjDI+2pzjI5WUnH0+cZJ5WajTOLVipDC1rW5Hn/PKCYrBoMZQpt1r3PDOVL4R0WhdO7aHpj1la17esOBy4yUyjj2Nh+lqXM+Rk5I5Web6Q0s4dqdFHZi7dYiyjM8Tl47pBY2eg9DJcVMXV2jv6NLkftPx7h5mA8nZppOkAAoIAFgAuQA3ACOYrysq/Sicn/dMcw5Wa7TukdqlsItTrMA3Vb1cz8wJDZMY6nLtg0vtGk20Nx6Nr+dpQuzCq6PLNdqdTLd1TLZK4O10HpRhTCVUqdWwU7JzUDK/aJKkVcTY/pNfdqfumTzEcrH6THuVP3Y5hhlrE44OjJs1RtKRcLmLi1xHMhhnFtgGuVdHIvwBsRztMTLnQaAxz0/umSoaYUdHlmtrDZHZbytLxkUaOdq08Qaj1Gp1AXck7srndvlW8ko3mj6lSmBsCrlwNyp5i0R0DOhGkB7lTyH5zJzIqT9u/A/kPzjmQNPrBUepsBKb7IuW9UZ5W49/nIk8g1ejxWpVA1Km2ZAqC6WZb58d8hPBXBY01hq9TFPU6N9g7IQ7Sg7IUX487w9SWjbaM6WkOqtS3IkEHwvJRCWDoRih7reUtksT9oHJvKMgnpxyPlGQOjEFskdGIwMjohAyR0QgZI6McoJyW6tIcpAMSpSF90EmRTUW3QCSBAMXoBygF5KA5QRkyUpCCMg0xAyUVEFoJyYT0xeQSUvTEggzcOotJBd2RJIJCCAQ6iQDGdBIBTRW0ZAqJAL1JRaAXIyCQIBbrSSrMRN8kjJXWEDJcp7oGS8IGS6gkkldoJKpIEApMgFJME4KSZBOC3UMEmK8AuKYBN4BQsAvLBBfWCCDALdSQSYjb5BJBEEGVR3QC5JBUsEEVIBjtKghBIAaSQXKckFcgkkQQW60uVZijfBUrcQSXUkguLBJeSCS5AEkkQCkwCgyCyKTIJLbwSWGEAqAgC0AKIBdUQQXhBBSYBQ8gGOwkEkWgGRSEkgrgFQgEPBBYIlQFEgBhJBWggFdoBMEFqqJcqzHAzgqXCIJLiCSSVgQC6kElySCYBEAgiQSUEQSUkSCxQywC2UgEhYA2YBIWAXFWCCsCSQQRIBSyyAWSsEjYgF1FggrtAJAgEMIILZWQSQFkAFZJBWqwCbQCbQCh1lirLOxBBXsyQVqsElYEArUQSVyQTAIgEGCSkiQSRaAQRAKdmCcjZgZGzAySFgZKgIIKrQQRaAQRIBQVgkbMEFYEAm0AWgAiAUkSMAbMgC0kEgRgE2jBAtJBDCSCjZggnZgFQEAm0kFQEEkwCYBBgEQCJBIgkgwCIAgCABAKhBBMAiAQZAIgCASJIJkASQIBBkAQBBBIgCATJBSYBEEEyQSIJJgEiAJAP/Z"/>
          <p:cNvSpPr>
            <a:spLocks noChangeAspect="1" noChangeArrowheads="1"/>
          </p:cNvSpPr>
          <p:nvPr/>
        </p:nvSpPr>
        <p:spPr bwMode="auto">
          <a:xfrm>
            <a:off x="155575" y="-17907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Tree>
    <p:extLst>
      <p:ext uri="{BB962C8B-B14F-4D97-AF65-F5344CB8AC3E}">
        <p14:creationId xmlns:p14="http://schemas.microsoft.com/office/powerpoint/2010/main" val="307158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SIS_Theme">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69200"/>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69200"/>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eaVert" wrap="squar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1" u="none" strike="noStrike" cap="none" normalizeH="0" baseline="0" smtClean="0">
            <a:ln>
              <a:noFill/>
            </a:ln>
            <a:solidFill>
              <a:srgbClr val="0000CC"/>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eaVert" wrap="squar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1" u="none" strike="noStrike" cap="none" normalizeH="0" baseline="0" smtClean="0">
            <a:ln>
              <a:noFill/>
            </a:ln>
            <a:solidFill>
              <a:srgbClr val="0000CC"/>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SIS_Theme</Template>
  <TotalTime>30511</TotalTime>
  <Words>1808</Words>
  <Application>Microsoft Office PowerPoint</Application>
  <PresentationFormat>On-screen Show (4:3)</PresentationFormat>
  <Paragraphs>401</Paragraphs>
  <Slides>26</Slides>
  <Notes>7</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SIS_Theme</vt:lpstr>
      <vt:lpstr>1_Blends</vt:lpstr>
      <vt:lpstr>Aligning Course Competencies using Text Analytics  </vt:lpstr>
      <vt:lpstr>Introduction</vt:lpstr>
      <vt:lpstr>Background</vt:lpstr>
      <vt:lpstr>What is Course Alignment?</vt:lpstr>
      <vt:lpstr>Why is it important?</vt:lpstr>
      <vt:lpstr>Agenda</vt:lpstr>
      <vt:lpstr>Motivation</vt:lpstr>
      <vt:lpstr>Current Alignment Models</vt:lpstr>
      <vt:lpstr>Porter Model</vt:lpstr>
      <vt:lpstr>Goal: How to align the competencies and assessments?</vt:lpstr>
      <vt:lpstr>Challenges</vt:lpstr>
      <vt:lpstr>Solution Motivation</vt:lpstr>
      <vt:lpstr>Competency-Assessment Cube</vt:lpstr>
      <vt:lpstr>Solution</vt:lpstr>
      <vt:lpstr>Evaluations</vt:lpstr>
      <vt:lpstr>Data Analysis</vt:lpstr>
      <vt:lpstr>Data Analysis</vt:lpstr>
      <vt:lpstr>Results - Stage1 (Keyphrase Extraction)</vt:lpstr>
      <vt:lpstr>Results - Stage2 (Alignment)</vt:lpstr>
      <vt:lpstr>Results– Gaps &amp; Insights</vt:lpstr>
      <vt:lpstr>Results - Gaps &amp; Insights</vt:lpstr>
      <vt:lpstr>Results – Alignment Score</vt:lpstr>
      <vt:lpstr>Results - Analysis</vt:lpstr>
      <vt:lpstr>Results - Analysis</vt:lpstr>
      <vt:lpstr>Conclusions</vt:lpstr>
      <vt:lpstr>Thank you for your kind attention.</vt:lpstr>
    </vt:vector>
  </TitlesOfParts>
  <Company>Singapore Management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the Assessments Using Keyphrase Extraction Techniques</dc:title>
  <dc:creator>Swapna</dc:creator>
  <cp:lastModifiedBy>Swapna Gottipati</cp:lastModifiedBy>
  <cp:revision>142</cp:revision>
  <dcterms:created xsi:type="dcterms:W3CDTF">2014-05-25T01:43:09Z</dcterms:created>
  <dcterms:modified xsi:type="dcterms:W3CDTF">2014-10-24T02:58:00Z</dcterms:modified>
</cp:coreProperties>
</file>