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61" r:id="rId4"/>
    <p:sldId id="259" r:id="rId5"/>
    <p:sldId id="262" r:id="rId6"/>
    <p:sldId id="264" r:id="rId7"/>
    <p:sldId id="263" r:id="rId8"/>
    <p:sldId id="286" r:id="rId9"/>
    <p:sldId id="287" r:id="rId10"/>
    <p:sldId id="270" r:id="rId11"/>
    <p:sldId id="282" r:id="rId12"/>
    <p:sldId id="266" r:id="rId13"/>
    <p:sldId id="273" r:id="rId14"/>
    <p:sldId id="274" r:id="rId15"/>
    <p:sldId id="276" r:id="rId16"/>
    <p:sldId id="277" r:id="rId17"/>
    <p:sldId id="275" r:id="rId18"/>
    <p:sldId id="278" r:id="rId19"/>
    <p:sldId id="279" r:id="rId20"/>
    <p:sldId id="280" r:id="rId21"/>
    <p:sldId id="281" r:id="rId22"/>
    <p:sldId id="294" r:id="rId23"/>
    <p:sldId id="283" r:id="rId24"/>
    <p:sldId id="284" r:id="rId25"/>
    <p:sldId id="285" r:id="rId26"/>
    <p:sldId id="288" r:id="rId27"/>
    <p:sldId id="299" r:id="rId28"/>
    <p:sldId id="289" r:id="rId29"/>
    <p:sldId id="290" r:id="rId30"/>
    <p:sldId id="291" r:id="rId31"/>
    <p:sldId id="292" r:id="rId32"/>
    <p:sldId id="295" r:id="rId33"/>
    <p:sldId id="293" r:id="rId34"/>
    <p:sldId id="296" r:id="rId35"/>
    <p:sldId id="297" r:id="rId36"/>
    <p:sldId id="29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81" autoAdjust="0"/>
  </p:normalViewPr>
  <p:slideViewPr>
    <p:cSldViewPr>
      <p:cViewPr varScale="1">
        <p:scale>
          <a:sx n="79" d="100"/>
          <a:sy n="79" d="100"/>
        </p:scale>
        <p:origin x="-9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E7BB4-6B71-470A-989A-0BA35DA35550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9B332-A807-401B-A14C-87E12B29F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21" descr="FOS_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8750"/>
            <a:ext cx="2111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05600"/>
            <a:ext cx="2133600" cy="15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13, 2010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ACL 2010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sjtu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76225"/>
            <a:ext cx="258318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115DA3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05600"/>
            <a:ext cx="2133600" cy="152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4" descr="FOS_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jtu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937385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115DA3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05600"/>
            <a:ext cx="2133600" cy="152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4" descr="FOS_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jtu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937385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115D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05600"/>
            <a:ext cx="2133600" cy="152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307975" y="836613"/>
            <a:ext cx="8620125" cy="77787"/>
          </a:xfrm>
          <a:prstGeom prst="rect">
            <a:avLst/>
          </a:prstGeom>
          <a:gradFill rotWithShape="0">
            <a:gsLst>
              <a:gs pos="0">
                <a:srgbClr val="464AFC">
                  <a:alpha val="80000"/>
                </a:srgbClr>
              </a:gs>
              <a:gs pos="100000">
                <a:srgbClr val="464AFC">
                  <a:gamma/>
                  <a:shade val="46275"/>
                  <a:invGamma/>
                  <a:alpha val="2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24" descr="FOS_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jtu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937385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115DA3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05600"/>
            <a:ext cx="2133600" cy="152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4" descr="FOS_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jtu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937385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115DA3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307975" y="836613"/>
            <a:ext cx="8620125" cy="77787"/>
          </a:xfrm>
          <a:prstGeom prst="rect">
            <a:avLst/>
          </a:prstGeom>
          <a:gradFill rotWithShape="0">
            <a:gsLst>
              <a:gs pos="0">
                <a:srgbClr val="464AFC">
                  <a:alpha val="80000"/>
                </a:srgbClr>
              </a:gs>
              <a:gs pos="100000">
                <a:srgbClr val="464AFC">
                  <a:gamma/>
                  <a:shade val="46275"/>
                  <a:invGamma/>
                  <a:alpha val="2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05600"/>
            <a:ext cx="2133600" cy="152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4" descr="FOS_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jtu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937385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115DA3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307975" y="836613"/>
            <a:ext cx="8620125" cy="77787"/>
          </a:xfrm>
          <a:prstGeom prst="rect">
            <a:avLst/>
          </a:prstGeom>
          <a:gradFill rotWithShape="0">
            <a:gsLst>
              <a:gs pos="0">
                <a:srgbClr val="464AFC">
                  <a:alpha val="80000"/>
                </a:srgbClr>
              </a:gs>
              <a:gs pos="100000">
                <a:srgbClr val="464AFC">
                  <a:gamma/>
                  <a:shade val="46275"/>
                  <a:invGamma/>
                  <a:alpha val="2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05600"/>
            <a:ext cx="2133600" cy="152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4" descr="FOS_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jtu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937385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115DA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307975" y="836613"/>
            <a:ext cx="8620125" cy="77787"/>
          </a:xfrm>
          <a:prstGeom prst="rect">
            <a:avLst/>
          </a:prstGeom>
          <a:gradFill rotWithShape="0">
            <a:gsLst>
              <a:gs pos="0">
                <a:srgbClr val="464AFC">
                  <a:alpha val="80000"/>
                </a:srgbClr>
              </a:gs>
              <a:gs pos="100000">
                <a:srgbClr val="464AFC">
                  <a:gamma/>
                  <a:shade val="46275"/>
                  <a:invGamma/>
                  <a:alpha val="2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05600"/>
            <a:ext cx="2133600" cy="152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4" descr="FOS_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jtu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937385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115DA3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05600"/>
            <a:ext cx="2133600" cy="152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4" descr="FOS_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jtu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937385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115DA3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05600"/>
            <a:ext cx="2133600" cy="152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4" descr="FOS_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jtu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937385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115DA3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05600"/>
            <a:ext cx="2133600" cy="152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4" descr="FOS_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jtu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937385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05600"/>
            <a:ext cx="2895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81E0-2F8C-4661-975D-898C03FC4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839200" cy="1470025"/>
          </a:xfrm>
        </p:spPr>
        <p:txBody>
          <a:bodyPr>
            <a:noAutofit/>
          </a:bodyPr>
          <a:lstStyle/>
          <a:p>
            <a:r>
              <a:rPr lang="en-US" sz="3400" dirty="0" smtClean="0"/>
              <a:t>Generating Templates of Entity Summaries with an Entity-Aspect Model and Pattern Mining</a:t>
            </a:r>
            <a:endParaRPr lang="en-US" sz="34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Peng Li, Jing Jiang, </a:t>
            </a:r>
            <a:r>
              <a:rPr lang="en-US" sz="2800" dirty="0" err="1" smtClean="0"/>
              <a:t>Yinglin</a:t>
            </a:r>
            <a:r>
              <a:rPr lang="en-US" sz="2800" dirty="0" smtClean="0"/>
              <a:t> Wang</a:t>
            </a:r>
          </a:p>
          <a:p>
            <a:r>
              <a:rPr lang="en-US" sz="2400" dirty="0" smtClean="0"/>
              <a:t>Shanghai Jiao Tong University</a:t>
            </a:r>
          </a:p>
          <a:p>
            <a:r>
              <a:rPr lang="en-US" sz="2400" dirty="0" smtClean="0"/>
              <a:t>Singapore Management University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152400" y="990600"/>
            <a:ext cx="2895600" cy="289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000" b="1" dirty="0" smtClean="0">
                <a:solidFill>
                  <a:schemeClr val="tx1"/>
                </a:solidFill>
              </a:rPr>
              <a:t>Physicist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29400" y="2362200"/>
            <a:ext cx="1676400" cy="1143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48200" y="2971800"/>
            <a:ext cx="1676400" cy="1143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57600" y="1676400"/>
            <a:ext cx="1676400" cy="1143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15000" y="1219200"/>
            <a:ext cx="1676400" cy="11430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Our Approach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533400" y="2362200"/>
            <a:ext cx="1219200" cy="12192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2514600"/>
            <a:ext cx="548640" cy="109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85800" y="2743200"/>
            <a:ext cx="914400" cy="109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85800" y="2971800"/>
            <a:ext cx="731520" cy="109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3200400"/>
            <a:ext cx="914400" cy="1097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85800" y="2743200"/>
            <a:ext cx="914400" cy="109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/>
          <p:cNvSpPr/>
          <p:nvPr/>
        </p:nvSpPr>
        <p:spPr>
          <a:xfrm>
            <a:off x="1371600" y="1600200"/>
            <a:ext cx="1219200" cy="12192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24000" y="1752600"/>
            <a:ext cx="731520" cy="109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524000" y="1981200"/>
            <a:ext cx="548640" cy="109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524000" y="2209800"/>
            <a:ext cx="914400" cy="109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524000" y="2438400"/>
            <a:ext cx="731520" cy="1097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lded Corner 29"/>
          <p:cNvSpPr/>
          <p:nvPr/>
        </p:nvSpPr>
        <p:spPr>
          <a:xfrm>
            <a:off x="304800" y="1143000"/>
            <a:ext cx="1219200" cy="12192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57200" y="1295400"/>
            <a:ext cx="731520" cy="109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7200" y="1524000"/>
            <a:ext cx="548640" cy="109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57200" y="1752600"/>
            <a:ext cx="731520" cy="1097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57200" y="1981200"/>
            <a:ext cx="914400" cy="109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57200" y="1295400"/>
            <a:ext cx="731520" cy="109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57200" y="1524000"/>
            <a:ext cx="548640" cy="109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57200" y="1752600"/>
            <a:ext cx="731520" cy="1097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57200" y="1981200"/>
            <a:ext cx="914400" cy="109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85800" y="2514600"/>
            <a:ext cx="548640" cy="109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85800" y="2971800"/>
            <a:ext cx="731520" cy="109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85800" y="3200400"/>
            <a:ext cx="914400" cy="1097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524000" y="1752600"/>
            <a:ext cx="731520" cy="109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1524000" y="1981200"/>
            <a:ext cx="548640" cy="1097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524000" y="2209800"/>
            <a:ext cx="914400" cy="109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524000" y="2438400"/>
            <a:ext cx="731520" cy="1097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Wikipedi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4193"/>
            <a:ext cx="1242343" cy="1521807"/>
          </a:xfrm>
          <a:prstGeom prst="rect">
            <a:avLst/>
          </a:prstGeom>
        </p:spPr>
      </p:pic>
      <p:sp>
        <p:nvSpPr>
          <p:cNvPr id="64" name="Up Arrow 63"/>
          <p:cNvSpPr/>
          <p:nvPr/>
        </p:nvSpPr>
        <p:spPr>
          <a:xfrm>
            <a:off x="685800" y="3733800"/>
            <a:ext cx="533400" cy="60960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2590800" y="2819400"/>
            <a:ext cx="1219200" cy="5334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Up Arrow 67"/>
          <p:cNvSpPr/>
          <p:nvPr/>
        </p:nvSpPr>
        <p:spPr>
          <a:xfrm rot="10800000">
            <a:off x="6858000" y="3581400"/>
            <a:ext cx="533400" cy="99060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1828800" y="4419600"/>
            <a:ext cx="4724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1. ENT won the ? award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2. ENT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590800" y="4876800"/>
            <a:ext cx="47244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1. ENT … …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2. ENT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352800" y="5334000"/>
            <a:ext cx="47244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sz="2000" dirty="0" smtClean="0">
                <a:solidFill>
                  <a:schemeClr val="tx1"/>
                </a:solidFill>
              </a:rPr>
              <a:t>1. ENT … …</a:t>
            </a:r>
          </a:p>
          <a:p>
            <a:pPr marL="457200" indent="-457200"/>
            <a:r>
              <a:rPr lang="en-US" sz="2000" dirty="0" smtClean="0">
                <a:solidFill>
                  <a:schemeClr val="tx1"/>
                </a:solidFill>
              </a:rPr>
              <a:t>2. ENT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114800" y="5715000"/>
            <a:ext cx="47244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1. ENT received his PhD from ? University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2. ENT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33600" y="28764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sentence</a:t>
            </a:r>
            <a:r>
              <a:rPr lang="en-US" sz="2000" dirty="0" smtClean="0"/>
              <a:t> </a:t>
            </a:r>
            <a:r>
              <a:rPr lang="en-US" sz="2000" b="1" i="1" dirty="0" smtClean="0"/>
              <a:t>clustering</a:t>
            </a:r>
            <a:endParaRPr lang="en-US" sz="2000" b="1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6019800" y="3810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pattern mining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62674 0.01435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56667 -0.07778 " pathEditMode="relative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53333 -0.08565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4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41164 0.04769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2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36667 -0.041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2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32673 0.05879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2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4684 0.24768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2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41007 0.10324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5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48333 0.09213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4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9167 0.1254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6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625 0.07778 " pathEditMode="relative" ptsTypes="AA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72674 0.03658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1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8" grpId="0" animBg="1"/>
      <p:bldP spid="37" grpId="0" animBg="1"/>
      <p:bldP spid="36" grpId="0" animBg="1"/>
      <p:bldP spid="35" grpId="0" animBg="1"/>
      <p:bldP spid="6" grpId="0" animBg="1"/>
      <p:bldP spid="7" grpId="0" animBg="1"/>
      <p:bldP spid="7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4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Task and motivation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Our approach</a:t>
            </a:r>
          </a:p>
          <a:p>
            <a:pPr lvl="1"/>
            <a:r>
              <a:rPr lang="en-US" b="1" dirty="0" smtClean="0"/>
              <a:t>Sentence clustering</a:t>
            </a:r>
          </a:p>
          <a:p>
            <a:pPr lvl="1"/>
            <a:r>
              <a:rPr lang="en-US" dirty="0" smtClean="0"/>
              <a:t>Pattern mining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Sentence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group sentences related to the same aspect together</a:t>
            </a:r>
          </a:p>
          <a:p>
            <a:r>
              <a:rPr lang="en-US" dirty="0" smtClean="0"/>
              <a:t>To distinguish between aspect words and entity-specific words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  … </a:t>
            </a:r>
            <a:r>
              <a:rPr lang="en-US" b="1" dirty="0" smtClean="0">
                <a:solidFill>
                  <a:schemeClr val="tx2"/>
                </a:solidFill>
              </a:rPr>
              <a:t>graduated</a:t>
            </a:r>
            <a:r>
              <a:rPr lang="en-US" dirty="0" smtClean="0"/>
              <a:t> from the </a:t>
            </a:r>
            <a:r>
              <a:rPr lang="en-US" b="1" dirty="0" smtClean="0">
                <a:solidFill>
                  <a:schemeClr val="tx2"/>
                </a:solidFill>
              </a:rPr>
              <a:t>University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chemeClr val="accent2"/>
                </a:solidFill>
              </a:rPr>
              <a:t>Chicago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1905000" y="5181600"/>
            <a:ext cx="2057400" cy="533400"/>
          </a:xfrm>
          <a:prstGeom prst="wedgeRectCallout">
            <a:avLst>
              <a:gd name="adj1" fmla="val 102559"/>
              <a:gd name="adj2" fmla="val -26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aspect word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3611880"/>
            <a:ext cx="1295400" cy="461665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???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114800" y="5334000"/>
            <a:ext cx="2819400" cy="533400"/>
          </a:xfrm>
          <a:prstGeom prst="wedgeRectCallout">
            <a:avLst>
              <a:gd name="adj1" fmla="val 43046"/>
              <a:gd name="adj2" fmla="val -2911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entity-specific word</a:t>
            </a:r>
            <a:endParaRPr lang="en-US" sz="2400" dirty="0"/>
          </a:p>
        </p:txBody>
      </p:sp>
      <p:sp>
        <p:nvSpPr>
          <p:cNvPr id="10" name="Rectangular Callout 9"/>
          <p:cNvSpPr/>
          <p:nvPr/>
        </p:nvSpPr>
        <p:spPr>
          <a:xfrm>
            <a:off x="304800" y="4572000"/>
            <a:ext cx="2057400" cy="533400"/>
          </a:xfrm>
          <a:prstGeom prst="wedgeRectCallout">
            <a:avLst>
              <a:gd name="adj1" fmla="val 50512"/>
              <a:gd name="adj2" fmla="val -154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aspect word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457200" y="1143000"/>
            <a:ext cx="3200400" cy="2286000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dirty="0" err="1" smtClean="0">
                <a:solidFill>
                  <a:schemeClr val="tx1"/>
                </a:solidFill>
              </a:rPr>
              <a:t>Venturi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 professor of physics at the University of Modena … …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57200" y="3733800"/>
            <a:ext cx="3200400" cy="22860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        … … He was a professor of physics at the University of Chicago until 1982 …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457200" y="1143000"/>
            <a:ext cx="3200400" cy="2286000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dirty="0" err="1" smtClean="0">
                <a:solidFill>
                  <a:schemeClr val="tx1"/>
                </a:solidFill>
              </a:rPr>
              <a:t>Venturi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professor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physics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University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Modena … …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57200" y="3733800"/>
            <a:ext cx="3200400" cy="22860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        … …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professor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physics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University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Chicago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until</a:t>
            </a:r>
            <a:r>
              <a:rPr lang="en-US" sz="2000" dirty="0" smtClean="0">
                <a:solidFill>
                  <a:schemeClr val="tx1"/>
                </a:solidFill>
              </a:rPr>
              <a:t> 1982 …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457200" y="1143000"/>
            <a:ext cx="3200400" cy="2286000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b="1" u="sng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professor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physics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University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accent3">
                    <a:lumMod val="50000"/>
                  </a:schemeClr>
                </a:solidFill>
              </a:rPr>
              <a:t>Modena</a:t>
            </a:r>
            <a:r>
              <a:rPr lang="en-US" sz="2000" dirty="0" smtClean="0">
                <a:solidFill>
                  <a:schemeClr val="tx1"/>
                </a:solidFill>
              </a:rPr>
              <a:t> … …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57200" y="3733800"/>
            <a:ext cx="3200400" cy="22860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        … …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professor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physics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University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accent2"/>
                </a:solidFill>
              </a:rPr>
              <a:t>Chicago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until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accent2"/>
                </a:solidFill>
              </a:rPr>
              <a:t>1982</a:t>
            </a:r>
            <a:r>
              <a:rPr lang="en-US" sz="2000" dirty="0" smtClean="0">
                <a:solidFill>
                  <a:schemeClr val="tx1"/>
                </a:solidFill>
              </a:rPr>
              <a:t> … …</a:t>
            </a:r>
          </a:p>
        </p:txBody>
      </p:sp>
      <p:sp>
        <p:nvSpPr>
          <p:cNvPr id="16" name="Oval 15"/>
          <p:cNvSpPr/>
          <p:nvPr/>
        </p:nvSpPr>
        <p:spPr>
          <a:xfrm>
            <a:off x="3733800" y="1123890"/>
            <a:ext cx="16764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1352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1905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modena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1524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15810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2495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rot="4562017">
            <a:off x="2373390" y="-118109"/>
            <a:ext cx="609600" cy="2698218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33800" y="3733800"/>
            <a:ext cx="16764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62400" y="3962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2"/>
                </a:solidFill>
              </a:rPr>
              <a:t>chicago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4800" y="4419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1982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4191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…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5105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2"/>
                </a:solidFill>
              </a:rPr>
              <a:t>Anderson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10477082">
            <a:off x="1774761" y="5234573"/>
            <a:ext cx="2421952" cy="586387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457200" y="1143000"/>
            <a:ext cx="3200400" cy="2286000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professor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University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Modena</a:t>
            </a:r>
            <a:r>
              <a:rPr lang="en-US" sz="2000" dirty="0" smtClean="0">
                <a:solidFill>
                  <a:schemeClr val="tx1"/>
                </a:solidFill>
              </a:rPr>
              <a:t> … …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57200" y="3733800"/>
            <a:ext cx="3200400" cy="22860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        … …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professor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University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Chicago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until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1982</a:t>
            </a:r>
            <a:r>
              <a:rPr lang="en-US" sz="2000" dirty="0" smtClean="0">
                <a:solidFill>
                  <a:schemeClr val="tx1"/>
                </a:solidFill>
              </a:rPr>
              <a:t> … …</a:t>
            </a:r>
          </a:p>
        </p:txBody>
      </p:sp>
      <p:sp>
        <p:nvSpPr>
          <p:cNvPr id="16" name="Oval 15"/>
          <p:cNvSpPr/>
          <p:nvPr/>
        </p:nvSpPr>
        <p:spPr>
          <a:xfrm>
            <a:off x="3733800" y="1123890"/>
            <a:ext cx="16764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62400" y="1352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1905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modena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1524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15810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2495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33800" y="3733800"/>
            <a:ext cx="16764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62400" y="3962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2"/>
                </a:solidFill>
              </a:rPr>
              <a:t>chicago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4419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1982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4191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…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57800" y="4876800"/>
            <a:ext cx="2057400" cy="1371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38800" y="4953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physics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5314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physicist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5638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400" y="53148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5638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62292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urved Right Arrow 33"/>
          <p:cNvSpPr/>
          <p:nvPr/>
        </p:nvSpPr>
        <p:spPr>
          <a:xfrm rot="7214224">
            <a:off x="3475695" y="297611"/>
            <a:ext cx="1066800" cy="5444307"/>
          </a:xfrm>
          <a:prstGeom prst="curv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Down Arrow 34"/>
          <p:cNvSpPr/>
          <p:nvPr/>
        </p:nvSpPr>
        <p:spPr>
          <a:xfrm rot="11658585">
            <a:off x="883974" y="5521178"/>
            <a:ext cx="4718421" cy="962692"/>
          </a:xfrm>
          <a:prstGeom prst="curved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8600" y="5105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2"/>
                </a:solidFill>
              </a:rPr>
              <a:t>Anderson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457200" y="1143000"/>
            <a:ext cx="3200400" cy="2286000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b="1" u="sng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tx2"/>
                </a:solidFill>
              </a:rPr>
              <a:t>professor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tx2"/>
                </a:solidFill>
              </a:rPr>
              <a:t>University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accent3">
                    <a:lumMod val="50000"/>
                  </a:schemeClr>
                </a:solidFill>
              </a:rPr>
              <a:t>Modena</a:t>
            </a:r>
            <a:r>
              <a:rPr lang="en-US" sz="2000" dirty="0" smtClean="0">
                <a:solidFill>
                  <a:schemeClr val="tx1"/>
                </a:solidFill>
              </a:rPr>
              <a:t> … …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57200" y="3733800"/>
            <a:ext cx="3200400" cy="22860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        … …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tx2"/>
                </a:solidFill>
              </a:rPr>
              <a:t>professor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tx2"/>
                </a:solidFill>
              </a:rPr>
              <a:t>University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accent2"/>
                </a:solidFill>
              </a:rPr>
              <a:t>Chicago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until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accent2"/>
                </a:solidFill>
              </a:rPr>
              <a:t>1982</a:t>
            </a:r>
            <a:r>
              <a:rPr lang="en-US" sz="2000" dirty="0" smtClean="0">
                <a:solidFill>
                  <a:schemeClr val="tx1"/>
                </a:solidFill>
              </a:rPr>
              <a:t> … …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1143000"/>
            <a:ext cx="2057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0400" y="1219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professor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15810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institute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1905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university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15810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1905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4891879">
            <a:off x="4464632" y="-997732"/>
            <a:ext cx="829911" cy="41963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9534181">
            <a:off x="3244276" y="3924418"/>
            <a:ext cx="4653052" cy="11102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4954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2"/>
                </a:solidFill>
              </a:rPr>
              <a:t>affiliation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33800" y="1123890"/>
            <a:ext cx="16764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1352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1905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modena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1524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15810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2495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3733800"/>
            <a:ext cx="16764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62400" y="3962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2"/>
                </a:solidFill>
              </a:rPr>
              <a:t>chicago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4419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1982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400" y="4191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…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105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2"/>
                </a:solidFill>
              </a:rPr>
              <a:t>Anderson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257800" y="4876800"/>
            <a:ext cx="2057400" cy="1371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638800" y="4953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physics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5314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physicist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7400" y="5638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8400" y="53148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5638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0" y="62292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457200" y="1143000"/>
            <a:ext cx="3200400" cy="2286000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professor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University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Modena</a:t>
            </a:r>
            <a:r>
              <a:rPr lang="en-US" sz="2000" dirty="0" smtClean="0">
                <a:solidFill>
                  <a:schemeClr val="tx1"/>
                </a:solidFill>
              </a:rPr>
              <a:t> … …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57200" y="3733800"/>
            <a:ext cx="3200400" cy="22860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        … …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professor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University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Chicago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until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1982</a:t>
            </a:r>
            <a:r>
              <a:rPr lang="en-US" sz="2000" dirty="0" smtClean="0">
                <a:solidFill>
                  <a:schemeClr val="tx1"/>
                </a:solidFill>
              </a:rPr>
              <a:t> … …</a:t>
            </a:r>
          </a:p>
        </p:txBody>
      </p:sp>
      <p:sp>
        <p:nvSpPr>
          <p:cNvPr id="9" name="Oval 8"/>
          <p:cNvSpPr/>
          <p:nvPr/>
        </p:nvSpPr>
        <p:spPr>
          <a:xfrm>
            <a:off x="6629400" y="1143000"/>
            <a:ext cx="2057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0" y="1219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professor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15810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institute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1905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university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15810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1905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24954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2"/>
                </a:solidFill>
              </a:rPr>
              <a:t>affiliation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33800" y="1123890"/>
            <a:ext cx="16764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62400" y="1352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1905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modena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1524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15810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2495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33800" y="3733800"/>
            <a:ext cx="16764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62400" y="3962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2"/>
                </a:solidFill>
              </a:rPr>
              <a:t>chicago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4419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1982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4191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…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57800" y="4876800"/>
            <a:ext cx="2057400" cy="1371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38800" y="4953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physics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5314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physicist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5638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400" y="53148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5638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62292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629400" y="2971800"/>
            <a:ext cx="20574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10400" y="3048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award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29400" y="3409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3733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prize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00" y="34098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1800" y="3733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43242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award</a:t>
            </a:r>
            <a:endParaRPr lang="en-US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Curved Right Arrow 44"/>
          <p:cNvSpPr/>
          <p:nvPr/>
        </p:nvSpPr>
        <p:spPr>
          <a:xfrm rot="5615654">
            <a:off x="4448287" y="504917"/>
            <a:ext cx="829911" cy="4196311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urved Down Arrow 45"/>
          <p:cNvSpPr/>
          <p:nvPr/>
        </p:nvSpPr>
        <p:spPr>
          <a:xfrm rot="9907377">
            <a:off x="2731540" y="4922117"/>
            <a:ext cx="4653052" cy="1110258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8600" y="5105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2"/>
                </a:solidFill>
              </a:rPr>
              <a:t>Anderson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457200" y="1143000"/>
            <a:ext cx="3200400" cy="2286000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Venturi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professor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University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Modena</a:t>
            </a:r>
            <a:r>
              <a:rPr lang="en-US" sz="2000" dirty="0" smtClean="0">
                <a:solidFill>
                  <a:schemeClr val="tx1"/>
                </a:solidFill>
              </a:rPr>
              <a:t> … …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57200" y="3733800"/>
            <a:ext cx="3200400" cy="22860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        … …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was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professor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University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Chicago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until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1982</a:t>
            </a:r>
            <a:r>
              <a:rPr lang="en-US" sz="2000" dirty="0" smtClean="0">
                <a:solidFill>
                  <a:schemeClr val="tx1"/>
                </a:solidFill>
              </a:rPr>
              <a:t> … …</a:t>
            </a:r>
          </a:p>
        </p:txBody>
      </p:sp>
      <p:sp>
        <p:nvSpPr>
          <p:cNvPr id="9" name="Oval 8"/>
          <p:cNvSpPr/>
          <p:nvPr/>
        </p:nvSpPr>
        <p:spPr>
          <a:xfrm>
            <a:off x="6629400" y="1143000"/>
            <a:ext cx="2057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Calibri"/>
              </a:rPr>
              <a:t>φ</a:t>
            </a:r>
            <a:r>
              <a:rPr lang="en-US" sz="2800" baseline="30000" dirty="0" smtClean="0">
                <a:latin typeface="Calibri"/>
              </a:rPr>
              <a:t>1</a:t>
            </a:r>
            <a:endParaRPr lang="en-US" sz="2800" baseline="30000" dirty="0"/>
          </a:p>
        </p:txBody>
      </p:sp>
      <p:sp>
        <p:nvSpPr>
          <p:cNvPr id="16" name="Oval 15"/>
          <p:cNvSpPr/>
          <p:nvPr/>
        </p:nvSpPr>
        <p:spPr>
          <a:xfrm>
            <a:off x="3733800" y="1123890"/>
            <a:ext cx="16764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Calibri"/>
              </a:rPr>
              <a:t>ψ</a:t>
            </a:r>
            <a:r>
              <a:rPr lang="en-US" sz="2800" baseline="30000" dirty="0" smtClean="0">
                <a:latin typeface="Calibri"/>
              </a:rPr>
              <a:t>1</a:t>
            </a:r>
            <a:endParaRPr lang="en-US" sz="28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2495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sz="2000" b="1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2000" b="1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33800" y="3733800"/>
            <a:ext cx="16764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ψ</a:t>
            </a:r>
            <a:r>
              <a:rPr lang="en-US" sz="2800" baseline="30000" dirty="0" smtClean="0">
                <a:latin typeface="Calibri"/>
              </a:rPr>
              <a:t>2</a:t>
            </a:r>
            <a:endParaRPr lang="el-GR" sz="2800" baseline="30000" dirty="0" smtClean="0"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5105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2"/>
                </a:solidFill>
              </a:rPr>
              <a:t>D</a:t>
            </a:r>
            <a:r>
              <a:rPr lang="en-US" sz="2000" b="1" baseline="-25000" dirty="0" smtClean="0">
                <a:solidFill>
                  <a:schemeClr val="accent2"/>
                </a:solidFill>
              </a:rPr>
              <a:t>2</a:t>
            </a:r>
            <a:endParaRPr lang="en-US" sz="2000" b="1" baseline="-25000" dirty="0">
              <a:solidFill>
                <a:schemeClr val="accent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57800" y="4876800"/>
            <a:ext cx="2057400" cy="1371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800" dirty="0" smtClean="0">
                <a:solidFill>
                  <a:prstClr val="white"/>
                </a:solidFill>
              </a:rPr>
              <a:t>φ</a:t>
            </a:r>
            <a:r>
              <a:rPr lang="en-US" sz="2800" baseline="30000" dirty="0" smtClean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0" y="62292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629400" y="2971800"/>
            <a:ext cx="20574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800" dirty="0" smtClean="0">
                <a:solidFill>
                  <a:prstClr val="white"/>
                </a:solidFill>
              </a:rPr>
              <a:t>φ</a:t>
            </a:r>
            <a:r>
              <a:rPr lang="en-US" sz="2800" baseline="30000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05600" y="24954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2"/>
                </a:solidFill>
              </a:rPr>
              <a:t>A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1</a:t>
            </a:r>
            <a:endParaRPr lang="en-US" sz="2000" b="1" baseline="-25000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43242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0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sz="20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Entity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 descr="Wiki_Einst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991228"/>
            <a:ext cx="8609524" cy="5028572"/>
          </a:xfrm>
          <a:prstGeom prst="rect">
            <a:avLst/>
          </a:prstGeom>
        </p:spPr>
      </p:pic>
      <p:pic>
        <p:nvPicPr>
          <p:cNvPr id="11" name="Picture 10" descr="Einstein_Summ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981200"/>
            <a:ext cx="4323810" cy="37714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76400" y="1981200"/>
            <a:ext cx="4343400" cy="3810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Entity-Aspect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066800"/>
            <a:ext cx="52578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i="1" dirty="0" smtClean="0"/>
              <a:t>D</a:t>
            </a:r>
            <a:endParaRPr lang="en-US" sz="2400" i="1" dirty="0"/>
          </a:p>
        </p:txBody>
      </p:sp>
      <p:sp>
        <p:nvSpPr>
          <p:cNvPr id="7" name="Oval 6"/>
          <p:cNvSpPr/>
          <p:nvPr/>
        </p:nvSpPr>
        <p:spPr>
          <a:xfrm>
            <a:off x="11430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ψ</a:t>
            </a:r>
            <a:r>
              <a:rPr lang="en-US" sz="2400" i="1" baseline="30000" dirty="0" smtClean="0"/>
              <a:t>d</a:t>
            </a:r>
            <a:endParaRPr lang="en-US" sz="2400" i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990600" y="4038600"/>
            <a:ext cx="152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2400" i="1" dirty="0" smtClean="0"/>
              <a:t>A</a:t>
            </a:r>
            <a:endParaRPr lang="en-US" sz="2400" i="1" dirty="0"/>
          </a:p>
        </p:txBody>
      </p:sp>
      <p:sp>
        <p:nvSpPr>
          <p:cNvPr id="9" name="Oval 8"/>
          <p:cNvSpPr/>
          <p:nvPr/>
        </p:nvSpPr>
        <p:spPr>
          <a:xfrm>
            <a:off x="1143000" y="41910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Calibri"/>
              </a:rPr>
              <a:t>φ</a:t>
            </a:r>
            <a:r>
              <a:rPr lang="en-US" sz="2400" i="1" baseline="30000" dirty="0" smtClean="0"/>
              <a:t>a</a:t>
            </a:r>
            <a:endParaRPr lang="en-US" sz="2400" i="1" baseline="30000" dirty="0"/>
          </a:p>
        </p:txBody>
      </p:sp>
      <p:sp>
        <p:nvSpPr>
          <p:cNvPr id="10" name="Oval 9"/>
          <p:cNvSpPr/>
          <p:nvPr/>
        </p:nvSpPr>
        <p:spPr>
          <a:xfrm>
            <a:off x="2971800" y="41910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Calibri"/>
              </a:rPr>
              <a:t>φ</a:t>
            </a:r>
            <a:r>
              <a:rPr lang="en-US" sz="2400" i="1" baseline="30000" dirty="0" smtClean="0"/>
              <a:t>B</a:t>
            </a:r>
            <a:endParaRPr lang="en-US" sz="2400" i="1" baseline="30000" dirty="0"/>
          </a:p>
        </p:txBody>
      </p:sp>
      <p:sp>
        <p:nvSpPr>
          <p:cNvPr id="11" name="Oval 10"/>
          <p:cNvSpPr/>
          <p:nvPr/>
        </p:nvSpPr>
        <p:spPr>
          <a:xfrm>
            <a:off x="2971800" y="2209800"/>
            <a:ext cx="7620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w</a:t>
            </a:r>
            <a:endParaRPr lang="en-US" sz="2400" i="1" baseline="-25000" dirty="0"/>
          </a:p>
        </p:txBody>
      </p:sp>
      <p:cxnSp>
        <p:nvCxnSpPr>
          <p:cNvPr id="13" name="Straight Arrow Connector 12"/>
          <p:cNvCxnSpPr>
            <a:stCxn id="7" idx="6"/>
            <a:endCxn id="11" idx="2"/>
          </p:cNvCxnSpPr>
          <p:nvPr/>
        </p:nvCxnSpPr>
        <p:spPr>
          <a:xfrm>
            <a:off x="1905000" y="2590800"/>
            <a:ext cx="10668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11" idx="3"/>
          </p:cNvCxnSpPr>
          <p:nvPr/>
        </p:nvCxnSpPr>
        <p:spPr>
          <a:xfrm rot="5400000" flipH="1" flipV="1">
            <a:off x="1717208" y="2936408"/>
            <a:ext cx="1442384" cy="12899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  <a:endCxn id="11" idx="4"/>
          </p:cNvCxnSpPr>
          <p:nvPr/>
        </p:nvCxnSpPr>
        <p:spPr>
          <a:xfrm rot="5400000" flipH="1" flipV="1">
            <a:off x="2743200" y="3581400"/>
            <a:ext cx="1219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1148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Calibri"/>
              </a:rPr>
              <a:t>y</a:t>
            </a:r>
            <a:endParaRPr lang="en-US" sz="2400" i="1" baseline="30000" dirty="0"/>
          </a:p>
        </p:txBody>
      </p:sp>
      <p:sp>
        <p:nvSpPr>
          <p:cNvPr id="21" name="Oval 20"/>
          <p:cNvSpPr/>
          <p:nvPr/>
        </p:nvSpPr>
        <p:spPr>
          <a:xfrm>
            <a:off x="4114800" y="41910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cs typeface="Arial"/>
              </a:rPr>
              <a:t>π</a:t>
            </a:r>
            <a:endParaRPr lang="en-US" sz="2400" i="1" baseline="30000" dirty="0"/>
          </a:p>
        </p:txBody>
      </p:sp>
      <p:cxnSp>
        <p:nvCxnSpPr>
          <p:cNvPr id="22" name="Straight Arrow Connector 21"/>
          <p:cNvCxnSpPr>
            <a:stCxn id="21" idx="0"/>
            <a:endCxn id="20" idx="4"/>
          </p:cNvCxnSpPr>
          <p:nvPr/>
        </p:nvCxnSpPr>
        <p:spPr>
          <a:xfrm rot="5400000" flipH="1" flipV="1">
            <a:off x="3886200" y="3581400"/>
            <a:ext cx="1219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2"/>
            <a:endCxn id="11" idx="6"/>
          </p:cNvCxnSpPr>
          <p:nvPr/>
        </p:nvCxnSpPr>
        <p:spPr>
          <a:xfrm rot="10800000">
            <a:off x="3733800" y="2590800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1816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Calibri"/>
              </a:rPr>
              <a:t>z</a:t>
            </a:r>
            <a:endParaRPr lang="en-US" sz="2400" i="1" baseline="30000" dirty="0"/>
          </a:p>
        </p:txBody>
      </p:sp>
      <p:sp>
        <p:nvSpPr>
          <p:cNvPr id="29" name="Oval 28"/>
          <p:cNvSpPr/>
          <p:nvPr/>
        </p:nvSpPr>
        <p:spPr>
          <a:xfrm>
            <a:off x="5181600" y="41910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Calibri"/>
                <a:cs typeface="Arial"/>
              </a:rPr>
              <a:t>θ</a:t>
            </a:r>
            <a:endParaRPr lang="en-US" sz="2400" i="1" baseline="30000" dirty="0"/>
          </a:p>
        </p:txBody>
      </p:sp>
      <p:cxnSp>
        <p:nvCxnSpPr>
          <p:cNvPr id="30" name="Straight Arrow Connector 29"/>
          <p:cNvCxnSpPr>
            <a:stCxn id="29" idx="0"/>
            <a:endCxn id="28" idx="4"/>
          </p:cNvCxnSpPr>
          <p:nvPr/>
        </p:nvCxnSpPr>
        <p:spPr>
          <a:xfrm rot="5400000" flipH="1" flipV="1">
            <a:off x="4953000" y="3581400"/>
            <a:ext cx="1219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>
            <a:off x="3352800" y="1600200"/>
            <a:ext cx="2209800" cy="1219200"/>
          </a:xfrm>
          <a:prstGeom prst="arc">
            <a:avLst>
              <a:gd name="adj1" fmla="val 10679364"/>
              <a:gd name="adj2" fmla="val 21552037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00800" y="1371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dirty="0" smtClean="0"/>
              <a:t> </a:t>
            </a:r>
            <a:r>
              <a:rPr lang="az-Cyrl-AZ" sz="2400" dirty="0" smtClean="0">
                <a:latin typeface="Calibri"/>
              </a:rPr>
              <a:t>Є</a:t>
            </a:r>
            <a:r>
              <a:rPr lang="en-US" sz="2400" dirty="0" smtClean="0">
                <a:latin typeface="Calibri"/>
              </a:rPr>
              <a:t> {1, 2, 3}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400800" y="1900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z</a:t>
            </a:r>
            <a:r>
              <a:rPr lang="en-US" sz="2400" dirty="0" smtClean="0"/>
              <a:t> </a:t>
            </a:r>
            <a:r>
              <a:rPr lang="az-Cyrl-AZ" sz="2400" dirty="0" smtClean="0">
                <a:latin typeface="Calibri"/>
              </a:rPr>
              <a:t>Є</a:t>
            </a:r>
            <a:r>
              <a:rPr lang="en-US" sz="2400" dirty="0" smtClean="0">
                <a:latin typeface="Calibri"/>
              </a:rPr>
              <a:t> {1, …, </a:t>
            </a:r>
            <a:r>
              <a:rPr lang="en-US" sz="2400" i="1" dirty="0" smtClean="0">
                <a:latin typeface="Calibri"/>
              </a:rPr>
              <a:t>A</a:t>
            </a:r>
            <a:r>
              <a:rPr lang="en-US" sz="2400" dirty="0" smtClean="0">
                <a:latin typeface="Calibri"/>
              </a:rPr>
              <a:t>}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514600" y="1219200"/>
            <a:ext cx="3581400" cy="2209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d</a:t>
            </a:r>
            <a:endParaRPr lang="en-US" sz="2400" i="1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133600" y="2286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?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3200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?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3276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?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5000" y="4038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?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8" grpId="0" animBg="1"/>
      <p:bldP spid="29" grpId="0" animBg="1"/>
      <p:bldP spid="37" grpId="0" animBg="1"/>
      <p:bldP spid="40" grpId="0"/>
      <p:bldP spid="41" grpId="0"/>
      <p:bldP spid="42" grpId="0" animBg="1"/>
      <p:bldP spid="27" grpId="0"/>
      <p:bldP spid="27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Entity-Aspect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066800"/>
            <a:ext cx="52578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i="1" dirty="0" smtClean="0"/>
              <a:t>D</a:t>
            </a:r>
            <a:endParaRPr lang="en-US" sz="2400" i="1" dirty="0"/>
          </a:p>
        </p:txBody>
      </p:sp>
      <p:sp>
        <p:nvSpPr>
          <p:cNvPr id="7" name="Oval 6"/>
          <p:cNvSpPr/>
          <p:nvPr/>
        </p:nvSpPr>
        <p:spPr>
          <a:xfrm>
            <a:off x="11430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ψ</a:t>
            </a:r>
            <a:r>
              <a:rPr lang="en-US" sz="2400" i="1" baseline="30000" dirty="0" smtClean="0"/>
              <a:t>d</a:t>
            </a:r>
            <a:endParaRPr lang="en-US" sz="2400" i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990600" y="4038600"/>
            <a:ext cx="152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2400" i="1" dirty="0" smtClean="0"/>
              <a:t>A</a:t>
            </a:r>
            <a:endParaRPr lang="en-US" sz="2400" i="1" dirty="0"/>
          </a:p>
        </p:txBody>
      </p:sp>
      <p:sp>
        <p:nvSpPr>
          <p:cNvPr id="9" name="Oval 8"/>
          <p:cNvSpPr/>
          <p:nvPr/>
        </p:nvSpPr>
        <p:spPr>
          <a:xfrm>
            <a:off x="1143000" y="41910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Calibri"/>
              </a:rPr>
              <a:t>φ</a:t>
            </a:r>
            <a:r>
              <a:rPr lang="en-US" sz="2400" i="1" baseline="30000" dirty="0" smtClean="0"/>
              <a:t>a</a:t>
            </a:r>
            <a:endParaRPr lang="en-US" sz="2400" i="1" baseline="30000" dirty="0"/>
          </a:p>
        </p:txBody>
      </p:sp>
      <p:sp>
        <p:nvSpPr>
          <p:cNvPr id="10" name="Oval 9"/>
          <p:cNvSpPr/>
          <p:nvPr/>
        </p:nvSpPr>
        <p:spPr>
          <a:xfrm>
            <a:off x="2971800" y="41910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Calibri"/>
              </a:rPr>
              <a:t>φ</a:t>
            </a:r>
            <a:r>
              <a:rPr lang="en-US" sz="2400" i="1" baseline="30000" dirty="0" smtClean="0"/>
              <a:t>B</a:t>
            </a:r>
            <a:endParaRPr lang="en-US" sz="2400" i="1" baseline="30000" dirty="0"/>
          </a:p>
        </p:txBody>
      </p:sp>
      <p:sp>
        <p:nvSpPr>
          <p:cNvPr id="11" name="Oval 10"/>
          <p:cNvSpPr/>
          <p:nvPr/>
        </p:nvSpPr>
        <p:spPr>
          <a:xfrm>
            <a:off x="2971800" y="2209800"/>
            <a:ext cx="7620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w</a:t>
            </a:r>
            <a:endParaRPr lang="en-US" sz="2400" i="1" baseline="-25000" dirty="0"/>
          </a:p>
        </p:txBody>
      </p:sp>
      <p:cxnSp>
        <p:nvCxnSpPr>
          <p:cNvPr id="13" name="Straight Arrow Connector 12"/>
          <p:cNvCxnSpPr>
            <a:stCxn id="7" idx="6"/>
            <a:endCxn id="11" idx="2"/>
          </p:cNvCxnSpPr>
          <p:nvPr/>
        </p:nvCxnSpPr>
        <p:spPr>
          <a:xfrm>
            <a:off x="1905000" y="2590800"/>
            <a:ext cx="10668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11" idx="3"/>
          </p:cNvCxnSpPr>
          <p:nvPr/>
        </p:nvCxnSpPr>
        <p:spPr>
          <a:xfrm rot="5400000" flipH="1" flipV="1">
            <a:off x="1717208" y="2936408"/>
            <a:ext cx="1442384" cy="12899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  <a:endCxn id="11" idx="4"/>
          </p:cNvCxnSpPr>
          <p:nvPr/>
        </p:nvCxnSpPr>
        <p:spPr>
          <a:xfrm rot="5400000" flipH="1" flipV="1">
            <a:off x="2743200" y="3581400"/>
            <a:ext cx="1219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1148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Calibri"/>
              </a:rPr>
              <a:t>y</a:t>
            </a:r>
            <a:endParaRPr lang="en-US" sz="2400" i="1" baseline="30000" dirty="0"/>
          </a:p>
        </p:txBody>
      </p:sp>
      <p:sp>
        <p:nvSpPr>
          <p:cNvPr id="21" name="Oval 20"/>
          <p:cNvSpPr/>
          <p:nvPr/>
        </p:nvSpPr>
        <p:spPr>
          <a:xfrm>
            <a:off x="4114800" y="41910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cs typeface="Arial"/>
              </a:rPr>
              <a:t>π</a:t>
            </a:r>
            <a:endParaRPr lang="en-US" sz="2400" i="1" baseline="30000" dirty="0"/>
          </a:p>
        </p:txBody>
      </p:sp>
      <p:cxnSp>
        <p:nvCxnSpPr>
          <p:cNvPr id="22" name="Straight Arrow Connector 21"/>
          <p:cNvCxnSpPr>
            <a:stCxn id="21" idx="0"/>
            <a:endCxn id="20" idx="4"/>
          </p:cNvCxnSpPr>
          <p:nvPr/>
        </p:nvCxnSpPr>
        <p:spPr>
          <a:xfrm rot="5400000" flipH="1" flipV="1">
            <a:off x="3886200" y="3581400"/>
            <a:ext cx="1219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2"/>
            <a:endCxn id="11" idx="6"/>
          </p:cNvCxnSpPr>
          <p:nvPr/>
        </p:nvCxnSpPr>
        <p:spPr>
          <a:xfrm rot="10800000">
            <a:off x="3733800" y="2590800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181600" y="22098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Calibri"/>
              </a:rPr>
              <a:t>z</a:t>
            </a:r>
            <a:endParaRPr lang="en-US" sz="2400" i="1" baseline="30000" dirty="0"/>
          </a:p>
        </p:txBody>
      </p:sp>
      <p:sp>
        <p:nvSpPr>
          <p:cNvPr id="29" name="Oval 28"/>
          <p:cNvSpPr/>
          <p:nvPr/>
        </p:nvSpPr>
        <p:spPr>
          <a:xfrm>
            <a:off x="5181600" y="41910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Calibri"/>
                <a:cs typeface="Arial"/>
              </a:rPr>
              <a:t>θ</a:t>
            </a:r>
            <a:endParaRPr lang="en-US" sz="2400" i="1" baseline="30000" dirty="0"/>
          </a:p>
        </p:txBody>
      </p:sp>
      <p:cxnSp>
        <p:nvCxnSpPr>
          <p:cNvPr id="30" name="Straight Arrow Connector 29"/>
          <p:cNvCxnSpPr>
            <a:stCxn id="29" idx="0"/>
            <a:endCxn id="28" idx="4"/>
          </p:cNvCxnSpPr>
          <p:nvPr/>
        </p:nvCxnSpPr>
        <p:spPr>
          <a:xfrm rot="5400000" flipH="1" flipV="1">
            <a:off x="4953000" y="3581400"/>
            <a:ext cx="1219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>
            <a:off x="3352800" y="1600200"/>
            <a:ext cx="2209800" cy="1219200"/>
          </a:xfrm>
          <a:prstGeom prst="arc">
            <a:avLst>
              <a:gd name="adj1" fmla="val 10679364"/>
              <a:gd name="adj2" fmla="val 21552037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00800" y="1371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y</a:t>
            </a:r>
            <a:r>
              <a:rPr lang="en-US" sz="2400" dirty="0" smtClean="0"/>
              <a:t> </a:t>
            </a:r>
            <a:r>
              <a:rPr lang="az-Cyrl-AZ" sz="2400" dirty="0" smtClean="0">
                <a:latin typeface="Calibri"/>
              </a:rPr>
              <a:t>Є</a:t>
            </a:r>
            <a:r>
              <a:rPr lang="en-US" sz="2400" dirty="0" smtClean="0">
                <a:latin typeface="Calibri"/>
              </a:rPr>
              <a:t> {1, 2, 3}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400800" y="1900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z</a:t>
            </a:r>
            <a:r>
              <a:rPr lang="en-US" sz="2400" dirty="0" smtClean="0"/>
              <a:t> </a:t>
            </a:r>
            <a:r>
              <a:rPr lang="az-Cyrl-AZ" sz="2400" dirty="0" smtClean="0">
                <a:latin typeface="Calibri"/>
              </a:rPr>
              <a:t>Є</a:t>
            </a:r>
            <a:r>
              <a:rPr lang="en-US" sz="2400" dirty="0" smtClean="0">
                <a:latin typeface="Calibri"/>
              </a:rPr>
              <a:t> {1, …, </a:t>
            </a:r>
            <a:r>
              <a:rPr lang="en-US" sz="2400" i="1" dirty="0" smtClean="0">
                <a:latin typeface="Calibri"/>
              </a:rPr>
              <a:t>A</a:t>
            </a:r>
            <a:r>
              <a:rPr lang="en-US" sz="2400" dirty="0" smtClean="0">
                <a:latin typeface="Calibri"/>
              </a:rPr>
              <a:t>}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514600" y="1219200"/>
            <a:ext cx="3581400" cy="2209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400" i="1" dirty="0" smtClean="0"/>
              <a:t>S</a:t>
            </a:r>
            <a:r>
              <a:rPr lang="en-US" sz="2400" i="1" baseline="-25000" dirty="0" smtClean="0"/>
              <a:t>d</a:t>
            </a:r>
            <a:endParaRPr lang="en-US" sz="2400" i="1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2743200" y="1447800"/>
            <a:ext cx="2362200" cy="1752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d</a:t>
            </a:r>
            <a:r>
              <a:rPr lang="en-US" sz="2400" baseline="-25000" dirty="0" err="1" smtClean="0"/>
              <a:t>,</a:t>
            </a:r>
            <a:r>
              <a:rPr lang="en-US" sz="2400" i="1" baseline="-25000" dirty="0" err="1" smtClean="0"/>
              <a:t>s</a:t>
            </a:r>
            <a:endParaRPr lang="en-US" sz="2400" i="1" baseline="-25000" dirty="0" smtClean="0"/>
          </a:p>
        </p:txBody>
      </p:sp>
      <p:sp>
        <p:nvSpPr>
          <p:cNvPr id="27" name="Oval 26"/>
          <p:cNvSpPr/>
          <p:nvPr/>
        </p:nvSpPr>
        <p:spPr>
          <a:xfrm>
            <a:off x="1143000" y="5410200"/>
            <a:ext cx="7620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Calibri"/>
              </a:rPr>
              <a:t>β</a:t>
            </a:r>
            <a:endParaRPr lang="en-US" sz="2400" baseline="-25000" dirty="0"/>
          </a:p>
        </p:txBody>
      </p:sp>
      <p:sp>
        <p:nvSpPr>
          <p:cNvPr id="31" name="Oval 30"/>
          <p:cNvSpPr/>
          <p:nvPr/>
        </p:nvSpPr>
        <p:spPr>
          <a:xfrm>
            <a:off x="4114800" y="5410200"/>
            <a:ext cx="7620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Calibri"/>
              </a:rPr>
              <a:t>γ</a:t>
            </a:r>
            <a:endParaRPr lang="en-US" sz="2400" baseline="-25000" dirty="0"/>
          </a:p>
        </p:txBody>
      </p:sp>
      <p:sp>
        <p:nvSpPr>
          <p:cNvPr id="32" name="Oval 31"/>
          <p:cNvSpPr/>
          <p:nvPr/>
        </p:nvSpPr>
        <p:spPr>
          <a:xfrm>
            <a:off x="5181600" y="5410200"/>
            <a:ext cx="7620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Calibri"/>
              </a:rPr>
              <a:t>α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>
            <a:stCxn id="27" idx="0"/>
            <a:endCxn id="9" idx="4"/>
          </p:cNvCxnSpPr>
          <p:nvPr/>
        </p:nvCxnSpPr>
        <p:spPr>
          <a:xfrm rot="5400000" flipH="1" flipV="1">
            <a:off x="1295400" y="5181600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10" idx="3"/>
          </p:cNvCxnSpPr>
          <p:nvPr/>
        </p:nvCxnSpPr>
        <p:spPr>
          <a:xfrm flipV="1">
            <a:off x="1905000" y="4841408"/>
            <a:ext cx="1178392" cy="9497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 rot="16200000">
            <a:off x="-495300" y="3543300"/>
            <a:ext cx="3200400" cy="1295400"/>
          </a:xfrm>
          <a:prstGeom prst="arc">
            <a:avLst>
              <a:gd name="adj1" fmla="val 10731212"/>
              <a:gd name="adj2" fmla="val 80131"/>
            </a:avLst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31" idx="0"/>
            <a:endCxn id="21" idx="4"/>
          </p:cNvCxnSpPr>
          <p:nvPr/>
        </p:nvCxnSpPr>
        <p:spPr>
          <a:xfrm rot="5400000" flipH="1" flipV="1">
            <a:off x="4267200" y="5181600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0"/>
            <a:endCxn id="29" idx="4"/>
          </p:cNvCxnSpPr>
          <p:nvPr/>
        </p:nvCxnSpPr>
        <p:spPr>
          <a:xfrm rot="5400000" flipH="1" flipV="1">
            <a:off x="5334000" y="5181600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Model Inference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Gibbs sampling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743075"/>
            <a:ext cx="50768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3248025"/>
            <a:ext cx="6172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6800" y="2133600"/>
            <a:ext cx="5181600" cy="3581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Clustered Sentences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1676400"/>
            <a:ext cx="5181600" cy="358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219200"/>
            <a:ext cx="5181600" cy="3581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chemeClr val="tx2"/>
                </a:solidFill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</a:rPr>
              <a:t>Venturi</a:t>
            </a:r>
            <a:r>
              <a:rPr lang="en-US" sz="2400" dirty="0" smtClean="0">
                <a:solidFill>
                  <a:schemeClr val="tx2"/>
                </a:solidFill>
              </a:rPr>
              <a:t>/D </a:t>
            </a:r>
            <a:r>
              <a:rPr lang="en-US" sz="2400" dirty="0" smtClean="0">
                <a:solidFill>
                  <a:schemeClr val="tx2"/>
                </a:solidFill>
              </a:rPr>
              <a:t>was/S </a:t>
            </a:r>
            <a:r>
              <a:rPr lang="en-US" sz="2400" dirty="0" smtClean="0">
                <a:solidFill>
                  <a:schemeClr val="tx2"/>
                </a:solidFill>
              </a:rPr>
              <a:t>a/S </a:t>
            </a:r>
            <a:r>
              <a:rPr lang="en-US" sz="2400" b="1" dirty="0" smtClean="0">
                <a:solidFill>
                  <a:schemeClr val="tx2"/>
                </a:solidFill>
              </a:rPr>
              <a:t>professor/A</a:t>
            </a:r>
            <a:r>
              <a:rPr lang="en-US" sz="2400" dirty="0" smtClean="0">
                <a:solidFill>
                  <a:schemeClr val="tx2"/>
                </a:solidFill>
              </a:rPr>
              <a:t> of/S physics/B at/S the/S </a:t>
            </a:r>
            <a:r>
              <a:rPr lang="en-US" sz="2400" b="1" dirty="0" smtClean="0">
                <a:solidFill>
                  <a:schemeClr val="tx2"/>
                </a:solidFill>
              </a:rPr>
              <a:t>University/A</a:t>
            </a:r>
            <a:r>
              <a:rPr lang="en-US" sz="2400" dirty="0" smtClean="0">
                <a:solidFill>
                  <a:schemeClr val="tx2"/>
                </a:solidFill>
              </a:rPr>
              <a:t> of/S Modena/D ./S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   He/S was/S a/S </a:t>
            </a:r>
            <a:r>
              <a:rPr lang="en-US" sz="2400" b="1" dirty="0" smtClean="0">
                <a:solidFill>
                  <a:schemeClr val="tx2"/>
                </a:solidFill>
              </a:rPr>
              <a:t>professor/A</a:t>
            </a:r>
            <a:r>
              <a:rPr lang="en-US" sz="2400" dirty="0" smtClean="0">
                <a:solidFill>
                  <a:schemeClr val="tx2"/>
                </a:solidFill>
              </a:rPr>
              <a:t> of/S physics/B at/S the/S </a:t>
            </a:r>
            <a:r>
              <a:rPr lang="en-US" sz="2400" b="1" dirty="0" smtClean="0">
                <a:solidFill>
                  <a:schemeClr val="tx2"/>
                </a:solidFill>
              </a:rPr>
              <a:t>University/A</a:t>
            </a:r>
            <a:r>
              <a:rPr lang="en-US" sz="2400" dirty="0" smtClean="0">
                <a:solidFill>
                  <a:schemeClr val="tx2"/>
                </a:solidFill>
              </a:rPr>
              <a:t> of/S Chicago/D until/S 1982/D ./S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   … …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343400"/>
            <a:ext cx="3124200" cy="156966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dirty="0" smtClean="0"/>
              <a:t>: stop word</a:t>
            </a:r>
          </a:p>
          <a:p>
            <a:r>
              <a:rPr lang="en-US" sz="2400" b="1" dirty="0" smtClean="0"/>
              <a:t>B</a:t>
            </a:r>
            <a:r>
              <a:rPr lang="en-US" sz="2400" dirty="0" smtClean="0"/>
              <a:t>: background word</a:t>
            </a:r>
          </a:p>
          <a:p>
            <a:r>
              <a:rPr lang="en-US" sz="2400" b="1" dirty="0" smtClean="0"/>
              <a:t>A</a:t>
            </a:r>
            <a:r>
              <a:rPr lang="en-US" sz="2400" dirty="0" smtClean="0"/>
              <a:t>: aspect word</a:t>
            </a:r>
          </a:p>
          <a:p>
            <a:r>
              <a:rPr lang="en-US" sz="2400" b="1" dirty="0" smtClean="0"/>
              <a:t>D</a:t>
            </a:r>
            <a:r>
              <a:rPr lang="en-US" sz="2400" dirty="0" smtClean="0"/>
              <a:t>: document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Task and motivation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Our approach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Sentence clustering</a:t>
            </a:r>
          </a:p>
          <a:p>
            <a:pPr lvl="1"/>
            <a:r>
              <a:rPr lang="en-US" b="1" dirty="0" smtClean="0"/>
              <a:t>Pattern mining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heuristics to locate subject entities</a:t>
            </a:r>
          </a:p>
          <a:p>
            <a:pPr lvl="1"/>
            <a:r>
              <a:rPr lang="en-US" dirty="0" smtClean="0"/>
              <a:t>Title of the Wikipedia article</a:t>
            </a:r>
          </a:p>
          <a:p>
            <a:pPr lvl="1"/>
            <a:r>
              <a:rPr lang="en-US" dirty="0" smtClean="0"/>
              <a:t>Top 3 frequent subject noun phrases in the article</a:t>
            </a:r>
          </a:p>
          <a:p>
            <a:r>
              <a:rPr lang="en-US" dirty="0" smtClean="0"/>
              <a:t>Generate labeled dependency parse trees</a:t>
            </a:r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Replace document words with “?”</a:t>
            </a:r>
          </a:p>
          <a:p>
            <a:r>
              <a:rPr lang="en-US" dirty="0" smtClean="0"/>
              <a:t>Mine frequent </a:t>
            </a:r>
            <a:r>
              <a:rPr lang="en-US" dirty="0" err="1" smtClean="0"/>
              <a:t>subtree</a:t>
            </a:r>
            <a:r>
              <a:rPr lang="en-US" dirty="0" smtClean="0"/>
              <a:t> patterns</a:t>
            </a:r>
          </a:p>
          <a:p>
            <a:r>
              <a:rPr lang="en-US" dirty="0" smtClean="0"/>
              <a:t>Prune patterns</a:t>
            </a:r>
          </a:p>
          <a:p>
            <a:pPr lvl="1"/>
            <a:r>
              <a:rPr lang="en-US" dirty="0" smtClean="0"/>
              <a:t>Remove patterns with no </a:t>
            </a:r>
            <a:r>
              <a:rPr lang="en-US" dirty="0" smtClean="0"/>
              <a:t>subject entity</a:t>
            </a:r>
            <a:endParaRPr lang="en-US" dirty="0" smtClean="0"/>
          </a:p>
          <a:p>
            <a:pPr lvl="1"/>
            <a:r>
              <a:rPr lang="en-US" b="1" i="1" dirty="0" smtClean="0">
                <a:solidFill>
                  <a:schemeClr val="tx2"/>
                </a:solidFill>
              </a:rPr>
              <a:t>Remove patterns with no aspect word</a:t>
            </a:r>
          </a:p>
          <a:p>
            <a:r>
              <a:rPr lang="en-US" dirty="0" smtClean="0"/>
              <a:t>Convert </a:t>
            </a:r>
            <a:r>
              <a:rPr lang="en-US" dirty="0" err="1" smtClean="0"/>
              <a:t>subtree</a:t>
            </a:r>
            <a:r>
              <a:rPr lang="en-US" dirty="0" smtClean="0"/>
              <a:t> patterns to sentence patterns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Labeled Dependency Parse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295400"/>
            <a:ext cx="6210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Aspects and Patterns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1066800"/>
          <a:ext cx="7467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422"/>
                <a:gridCol w="56681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Aspect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Sample Sentence </a:t>
                      </a:r>
                      <a:r>
                        <a:rPr lang="en-US" sz="2000" dirty="0" smtClean="0"/>
                        <a:t>Patterns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 received his PhD</a:t>
                      </a:r>
                      <a:r>
                        <a:rPr lang="en-US" sz="2000" baseline="0" dirty="0" smtClean="0"/>
                        <a:t> from ___ University</a:t>
                      </a:r>
                    </a:p>
                    <a:p>
                      <a:r>
                        <a:rPr lang="en-US" sz="2000" baseline="0" dirty="0" smtClean="0"/>
                        <a:t>X studied ___ under ___</a:t>
                      </a:r>
                    </a:p>
                    <a:p>
                      <a:r>
                        <a:rPr lang="en-US" sz="2000" dirty="0" smtClean="0"/>
                        <a:t>X earned his ___ in physics from University of ___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 was awarded the medal</a:t>
                      </a:r>
                      <a:r>
                        <a:rPr lang="en-US" sz="2000" baseline="0" dirty="0" smtClean="0"/>
                        <a:t> in ___</a:t>
                      </a:r>
                    </a:p>
                    <a:p>
                      <a:r>
                        <a:rPr lang="en-US" sz="2000" baseline="0" dirty="0" smtClean="0"/>
                        <a:t>X won the ___ award</a:t>
                      </a:r>
                    </a:p>
                    <a:p>
                      <a:r>
                        <a:rPr lang="en-US" sz="2000" baseline="0" dirty="0" smtClean="0"/>
                        <a:t>X received the Nobel Prize in physics in ___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 was ___ director</a:t>
                      </a:r>
                    </a:p>
                    <a:p>
                      <a:r>
                        <a:rPr lang="en-US" sz="2000" dirty="0" smtClean="0"/>
                        <a:t>X was the head of ___</a:t>
                      </a:r>
                    </a:p>
                    <a:p>
                      <a:r>
                        <a:rPr lang="en-US" sz="2000" dirty="0" smtClean="0"/>
                        <a:t>X worked for ___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 made contributions to ___</a:t>
                      </a:r>
                    </a:p>
                    <a:p>
                      <a:r>
                        <a:rPr lang="en-US" sz="2000" dirty="0" smtClean="0"/>
                        <a:t>X is best known for work on ___</a:t>
                      </a:r>
                    </a:p>
                    <a:p>
                      <a:r>
                        <a:rPr lang="en-US" sz="2000" dirty="0" smtClean="0"/>
                        <a:t>X is noted for ___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Task and motivation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Our approach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Sentence clustering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Pattern mining</a:t>
            </a:r>
          </a:p>
          <a:p>
            <a:r>
              <a:rPr lang="en-US" b="1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 articles from 5 categories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752600"/>
          <a:ext cx="69342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151"/>
                <a:gridCol w="1694151"/>
                <a:gridCol w="1575955"/>
                <a:gridCol w="1969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Category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Documents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Sentences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Avg</a:t>
                      </a:r>
                      <a:r>
                        <a:rPr lang="en-US" sz="2000" dirty="0" smtClean="0"/>
                        <a:t> Sent/Doc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 Actress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Physicist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4238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 CEO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 Company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Restaurant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152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Entity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Einstein_Sum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" y="1024128"/>
            <a:ext cx="6485715" cy="5657144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/>
        </p:nvSpPr>
        <p:spPr>
          <a:xfrm>
            <a:off x="594360" y="1024128"/>
            <a:ext cx="6515100" cy="5715000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5257800" y="1143000"/>
            <a:ext cx="3352800" cy="533400"/>
          </a:xfrm>
          <a:prstGeom prst="wedgeRectCallout">
            <a:avLst>
              <a:gd name="adj1" fmla="val -58564"/>
              <a:gd name="adj2" fmla="val 148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… received … Nobel Prize …</a:t>
            </a:r>
            <a:endParaRPr lang="en-US" sz="2000" dirty="0"/>
          </a:p>
        </p:txBody>
      </p:sp>
      <p:sp>
        <p:nvSpPr>
          <p:cNvPr id="9" name="Rectangular Callout 8"/>
          <p:cNvSpPr/>
          <p:nvPr/>
        </p:nvSpPr>
        <p:spPr>
          <a:xfrm>
            <a:off x="381000" y="2133600"/>
            <a:ext cx="3810000" cy="533400"/>
          </a:xfrm>
          <a:prstGeom prst="wedgeRectCallout">
            <a:avLst>
              <a:gd name="adj1" fmla="val -1148"/>
              <a:gd name="adj2" fmla="val 13017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His … contributions … include …</a:t>
            </a:r>
            <a:endParaRPr lang="en-US" sz="2000" dirty="0"/>
          </a:p>
        </p:txBody>
      </p:sp>
      <p:sp>
        <p:nvSpPr>
          <p:cNvPr id="10" name="Rectangular Callout 9"/>
          <p:cNvSpPr/>
          <p:nvPr/>
        </p:nvSpPr>
        <p:spPr>
          <a:xfrm>
            <a:off x="2819400" y="4343400"/>
            <a:ext cx="3810000" cy="533400"/>
          </a:xfrm>
          <a:prstGeom prst="wedgeRectCallout">
            <a:avLst>
              <a:gd name="adj1" fmla="val -75674"/>
              <a:gd name="adj2" fmla="val 188817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… published … works 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Quantitative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Sentence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Manually judged whether each sentence pattern is meaningful for the given entity category</a:t>
            </a:r>
          </a:p>
          <a:p>
            <a:pPr lvl="2"/>
            <a:r>
              <a:rPr lang="en-US" dirty="0" smtClean="0"/>
              <a:t>Allows us to compute </a:t>
            </a:r>
            <a:r>
              <a:rPr lang="en-US" i="1" dirty="0" smtClean="0">
                <a:solidFill>
                  <a:schemeClr val="tx2"/>
                </a:solidFill>
              </a:rPr>
              <a:t>precision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recall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tx2"/>
                </a:solidFill>
              </a:rPr>
              <a:t>f1</a:t>
            </a:r>
          </a:p>
          <a:p>
            <a:pPr lvl="1"/>
            <a:r>
              <a:rPr lang="en-US" dirty="0" smtClean="0"/>
              <a:t>Baseline 1: pattern mining without entity-aspect model</a:t>
            </a:r>
          </a:p>
          <a:p>
            <a:pPr lvl="1"/>
            <a:r>
              <a:rPr lang="en-US" dirty="0" smtClean="0"/>
              <a:t>Baseline 2: verb-based pruning (</a:t>
            </a:r>
            <a:r>
              <a:rPr lang="en-US" dirty="0" err="1" smtClean="0"/>
              <a:t>Filatova</a:t>
            </a:r>
            <a:r>
              <a:rPr lang="en-US" dirty="0" smtClean="0"/>
              <a:t> et al. 2006) on top of BL-1</a:t>
            </a:r>
            <a:endParaRPr lang="en-US" dirty="0" smtClean="0"/>
          </a:p>
          <a:p>
            <a:r>
              <a:rPr lang="en-US" dirty="0" smtClean="0"/>
              <a:t>Aspect clusters</a:t>
            </a:r>
          </a:p>
          <a:p>
            <a:pPr lvl="1"/>
            <a:r>
              <a:rPr lang="en-US" dirty="0" smtClean="0"/>
              <a:t>Manually grouped meaningful patterns into clusters</a:t>
            </a:r>
          </a:p>
          <a:p>
            <a:pPr lvl="2"/>
            <a:r>
              <a:rPr lang="en-US" dirty="0" smtClean="0"/>
              <a:t>Allows us to compute </a:t>
            </a:r>
            <a:r>
              <a:rPr lang="en-US" i="1" dirty="0" smtClean="0">
                <a:solidFill>
                  <a:schemeClr val="tx2"/>
                </a:solidFill>
              </a:rPr>
              <a:t>purity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of Sentence Patterns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No consideration of aspect clusters.</a:t>
            </a:r>
            <a:endParaRPr lang="en-US" sz="2800" dirty="0" smtClean="0"/>
          </a:p>
          <a:p>
            <a:r>
              <a:rPr lang="en-US" sz="2800" dirty="0" smtClean="0"/>
              <a:t>High precision of BL-1 and BL-2: They use a higher frequency threshold to select frequent sentence patterns.</a:t>
            </a:r>
          </a:p>
          <a:p>
            <a:r>
              <a:rPr lang="en-US" sz="2800" dirty="0" smtClean="0"/>
              <a:t>Low recall of BL-2: Many meaningful sentence patterns do not contain a non-auxiliary verb.</a:t>
            </a:r>
          </a:p>
          <a:p>
            <a:r>
              <a:rPr lang="en-US" sz="2800" dirty="0" smtClean="0"/>
              <a:t>BL-1 and BL-2 do not generate template slots.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914400"/>
            <a:ext cx="8524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3048000"/>
            <a:ext cx="8534400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of Aspect Clusters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1295400"/>
            <a:ext cx="3486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Sample Aspects and Their </a:t>
            </a:r>
            <a:r>
              <a:rPr lang="en-US" sz="3200" dirty="0" smtClean="0"/>
              <a:t>Representative </a:t>
            </a:r>
            <a:r>
              <a:rPr lang="en-US" sz="3200" dirty="0" smtClean="0"/>
              <a:t>Words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1143000"/>
            <a:ext cx="4914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proposed an LDA-based entity-aspect model to simultaneously cluster sentences and label words</a:t>
            </a:r>
          </a:p>
          <a:p>
            <a:r>
              <a:rPr lang="en-US" dirty="0" smtClean="0"/>
              <a:t>We used pattern mining to identify sentence patterns with slots</a:t>
            </a:r>
          </a:p>
          <a:p>
            <a:r>
              <a:rPr lang="en-US" dirty="0" smtClean="0"/>
              <a:t>We empirically evaluated our method and showed its effectiveness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linguistic knowledge to further prune sentence patterns and improve their readability</a:t>
            </a:r>
          </a:p>
          <a:p>
            <a:r>
              <a:rPr lang="en-US" dirty="0" smtClean="0"/>
              <a:t>Automatic aspect labeling</a:t>
            </a:r>
          </a:p>
          <a:p>
            <a:r>
              <a:rPr lang="en-US" dirty="0" smtClean="0"/>
              <a:t>Automatic entity summary generation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Entity Summaries in the Same Category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Wiki_Einst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600200"/>
            <a:ext cx="5165714" cy="3017143"/>
          </a:xfrm>
          <a:prstGeom prst="rect">
            <a:avLst/>
          </a:prstGeom>
        </p:spPr>
      </p:pic>
      <p:pic>
        <p:nvPicPr>
          <p:cNvPr id="8" name="Picture 7" descr="Wiki_New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990600"/>
            <a:ext cx="5234286" cy="2925715"/>
          </a:xfrm>
          <a:prstGeom prst="rect">
            <a:avLst/>
          </a:prstGeom>
        </p:spPr>
      </p:pic>
      <p:pic>
        <p:nvPicPr>
          <p:cNvPr id="9" name="Picture 8" descr="Wiki_Boh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886200"/>
            <a:ext cx="4028572" cy="2600000"/>
          </a:xfrm>
          <a:prstGeom prst="rect">
            <a:avLst/>
          </a:prstGeom>
        </p:spPr>
      </p:pic>
      <p:pic>
        <p:nvPicPr>
          <p:cNvPr id="10" name="Picture 9" descr="Wiki_Hawk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200400"/>
            <a:ext cx="5445715" cy="322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Entity Summaries in the Same Category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Wiki_Einst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600200"/>
            <a:ext cx="5165714" cy="3017143"/>
          </a:xfrm>
          <a:prstGeom prst="rect">
            <a:avLst/>
          </a:prstGeom>
        </p:spPr>
      </p:pic>
      <p:pic>
        <p:nvPicPr>
          <p:cNvPr id="8" name="Picture 7" descr="Wiki_New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990600"/>
            <a:ext cx="5234286" cy="2925715"/>
          </a:xfrm>
          <a:prstGeom prst="rect">
            <a:avLst/>
          </a:prstGeom>
        </p:spPr>
      </p:pic>
      <p:pic>
        <p:nvPicPr>
          <p:cNvPr id="9" name="Picture 8" descr="Wiki_Boh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886200"/>
            <a:ext cx="4028572" cy="2600000"/>
          </a:xfrm>
          <a:prstGeom prst="rect">
            <a:avLst/>
          </a:prstGeom>
        </p:spPr>
      </p:pic>
      <p:pic>
        <p:nvPicPr>
          <p:cNvPr id="10" name="Picture 9" descr="Wiki_Hawk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200400"/>
            <a:ext cx="5445715" cy="322285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14400" y="1066800"/>
          <a:ext cx="7467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422"/>
                <a:gridCol w="56681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Aspect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Representative Sentence Patterns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Education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 received his PhD</a:t>
                      </a:r>
                      <a:r>
                        <a:rPr lang="en-US" sz="2000" baseline="0" dirty="0" smtClean="0"/>
                        <a:t> from ___ University</a:t>
                      </a:r>
                    </a:p>
                    <a:p>
                      <a:r>
                        <a:rPr lang="en-US" sz="2000" baseline="0" dirty="0" smtClean="0"/>
                        <a:t>X studied ___ under ___</a:t>
                      </a:r>
                    </a:p>
                    <a:p>
                      <a:r>
                        <a:rPr lang="en-US" sz="2000" dirty="0" smtClean="0"/>
                        <a:t>X earned his ___ in physics from University of ___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Awards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 was awarded the medal</a:t>
                      </a:r>
                      <a:r>
                        <a:rPr lang="en-US" sz="2000" baseline="0" dirty="0" smtClean="0"/>
                        <a:t> in ___</a:t>
                      </a:r>
                    </a:p>
                    <a:p>
                      <a:r>
                        <a:rPr lang="en-US" sz="2000" baseline="0" dirty="0" smtClean="0"/>
                        <a:t>X won the ___ award</a:t>
                      </a:r>
                    </a:p>
                    <a:p>
                      <a:r>
                        <a:rPr lang="en-US" sz="2000" baseline="0" dirty="0" smtClean="0"/>
                        <a:t>X received the Nobel Prize in physics in ___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Career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 was ___ director</a:t>
                      </a:r>
                    </a:p>
                    <a:p>
                      <a:r>
                        <a:rPr lang="en-US" sz="2000" dirty="0" smtClean="0"/>
                        <a:t>X was the head of ___</a:t>
                      </a:r>
                    </a:p>
                    <a:p>
                      <a:r>
                        <a:rPr lang="en-US" sz="2000" dirty="0" smtClean="0"/>
                        <a:t>X worked for ___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Contributions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 made contributions to ___</a:t>
                      </a:r>
                    </a:p>
                    <a:p>
                      <a:r>
                        <a:rPr lang="en-US" sz="2000" dirty="0" smtClean="0"/>
                        <a:t>X is best known for work on ___</a:t>
                      </a:r>
                    </a:p>
                    <a:p>
                      <a:r>
                        <a:rPr lang="en-US" sz="2000" dirty="0" smtClean="0"/>
                        <a:t>X is noted for ___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752600" y="5638800"/>
            <a:ext cx="5867400" cy="8382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Our task is to automatically generate such entity summary templates.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It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943600" cy="5211763"/>
          </a:xfrm>
        </p:spPr>
        <p:txBody>
          <a:bodyPr/>
          <a:lstStyle/>
          <a:p>
            <a:r>
              <a:rPr lang="en-US" dirty="0" smtClean="0"/>
              <a:t>Better organizes information units</a:t>
            </a:r>
          </a:p>
          <a:p>
            <a:pPr lvl="1"/>
            <a:r>
              <a:rPr lang="en-US" dirty="0" smtClean="0"/>
              <a:t>Wikipedia </a:t>
            </a:r>
            <a:r>
              <a:rPr lang="en-US" dirty="0" err="1" smtClean="0"/>
              <a:t>infoboxes</a:t>
            </a:r>
            <a:endParaRPr lang="en-US" dirty="0" smtClean="0"/>
          </a:p>
          <a:p>
            <a:r>
              <a:rPr lang="en-US" dirty="0" smtClean="0"/>
              <a:t>Provides a structured template for humans to create new entity summaries</a:t>
            </a:r>
          </a:p>
          <a:p>
            <a:r>
              <a:rPr lang="en-US" dirty="0" smtClean="0"/>
              <a:t>Facilitates automatic entity summary generation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Infobo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990600"/>
            <a:ext cx="2107143" cy="43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Task and motivation</a:t>
            </a:r>
          </a:p>
          <a:p>
            <a:r>
              <a:rPr lang="en-US" b="1" dirty="0" smtClean="0"/>
              <a:t>Related work</a:t>
            </a:r>
          </a:p>
          <a:p>
            <a:r>
              <a:rPr lang="en-US" dirty="0" smtClean="0"/>
              <a:t>Our approach</a:t>
            </a:r>
          </a:p>
          <a:p>
            <a:pPr lvl="1"/>
            <a:r>
              <a:rPr lang="en-US" dirty="0" smtClean="0"/>
              <a:t>Sentence clustering</a:t>
            </a:r>
          </a:p>
          <a:p>
            <a:pPr lvl="1"/>
            <a:r>
              <a:rPr lang="en-US" dirty="0" smtClean="0"/>
              <a:t>Pattern mining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Filatova</a:t>
            </a:r>
            <a:r>
              <a:rPr lang="en-US" dirty="0" smtClean="0"/>
              <a:t> et al. (2006) “Automatic creation of domain templates”</a:t>
            </a:r>
          </a:p>
          <a:p>
            <a:pPr lvl="1"/>
            <a:r>
              <a:rPr lang="en-US" dirty="0" smtClean="0"/>
              <a:t>Patterns must contain a non-auxiliary verb</a:t>
            </a:r>
          </a:p>
          <a:p>
            <a:pPr lvl="1"/>
            <a:r>
              <a:rPr lang="en-US" dirty="0" smtClean="0"/>
              <a:t>Patterns are not clustered into aspects</a:t>
            </a:r>
          </a:p>
          <a:p>
            <a:pPr lvl="1"/>
            <a:r>
              <a:rPr lang="en-US" dirty="0" smtClean="0"/>
              <a:t>Pattern slots are identified through heuristics</a:t>
            </a:r>
          </a:p>
          <a:p>
            <a:r>
              <a:rPr lang="en-US" dirty="0" err="1" smtClean="0"/>
              <a:t>Sauper</a:t>
            </a:r>
            <a:r>
              <a:rPr lang="en-US" dirty="0" smtClean="0"/>
              <a:t> &amp; </a:t>
            </a:r>
            <a:r>
              <a:rPr lang="en-US" dirty="0" err="1" smtClean="0"/>
              <a:t>Barzilay</a:t>
            </a:r>
            <a:r>
              <a:rPr lang="en-US" dirty="0" smtClean="0"/>
              <a:t> (2009) “Automatically generating Wikipedia articles”</a:t>
            </a:r>
          </a:p>
          <a:p>
            <a:pPr lvl="1"/>
            <a:r>
              <a:rPr lang="en-US" dirty="0" smtClean="0"/>
              <a:t>Long, comprehensive articles</a:t>
            </a:r>
          </a:p>
          <a:p>
            <a:r>
              <a:rPr lang="en-US" dirty="0" smtClean="0"/>
              <a:t>LDA extensions</a:t>
            </a:r>
          </a:p>
          <a:p>
            <a:pPr lvl="1"/>
            <a:r>
              <a:rPr lang="en-US" dirty="0" err="1" smtClean="0"/>
              <a:t>Chemudugunta</a:t>
            </a:r>
            <a:r>
              <a:rPr lang="en-US" dirty="0" smtClean="0"/>
              <a:t> et al. (2007)</a:t>
            </a:r>
          </a:p>
          <a:p>
            <a:pPr lvl="1"/>
            <a:r>
              <a:rPr lang="en-US" dirty="0" err="1" smtClean="0"/>
              <a:t>Titov</a:t>
            </a:r>
            <a:r>
              <a:rPr lang="en-US" dirty="0" smtClean="0"/>
              <a:t> &amp; McDonald (2008)</a:t>
            </a:r>
          </a:p>
          <a:p>
            <a:pPr lvl="1"/>
            <a:r>
              <a:rPr lang="en-US" dirty="0" smtClean="0"/>
              <a:t>Daume III &amp; </a:t>
            </a:r>
            <a:r>
              <a:rPr lang="en-US" dirty="0" err="1" smtClean="0"/>
              <a:t>Marcu</a:t>
            </a:r>
            <a:r>
              <a:rPr lang="en-US" dirty="0" smtClean="0"/>
              <a:t> (2006), </a:t>
            </a:r>
            <a:r>
              <a:rPr lang="en-US" dirty="0" err="1" smtClean="0"/>
              <a:t>Haghi</a:t>
            </a:r>
            <a:r>
              <a:rPr lang="en-US" dirty="0" smtClean="0"/>
              <a:t> &amp; </a:t>
            </a:r>
            <a:r>
              <a:rPr lang="en-US" dirty="0" err="1" smtClean="0"/>
              <a:t>Vanderwende</a:t>
            </a:r>
            <a:r>
              <a:rPr lang="en-US" dirty="0" smtClean="0"/>
              <a:t> </a:t>
            </a:r>
            <a:r>
              <a:rPr lang="en-US" dirty="0" smtClean="0"/>
              <a:t>(2009)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Task and motivation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b="1" dirty="0" smtClean="0"/>
              <a:t>Our approach</a:t>
            </a:r>
          </a:p>
          <a:p>
            <a:pPr lvl="1"/>
            <a:r>
              <a:rPr lang="en-US" dirty="0" smtClean="0"/>
              <a:t>Sentence clustering</a:t>
            </a:r>
          </a:p>
          <a:p>
            <a:pPr lvl="1"/>
            <a:r>
              <a:rPr lang="en-US" dirty="0" smtClean="0"/>
              <a:t>Pattern mining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July 13, 2010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ACL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81E0-2F8C-4661-975D-898C03FC42F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1498</Words>
  <Application>Microsoft Office PowerPoint</Application>
  <PresentationFormat>On-screen Show (4:3)</PresentationFormat>
  <Paragraphs>471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Generating Templates of Entity Summaries with an Entity-Aspect Model and Pattern Mining</vt:lpstr>
      <vt:lpstr>An Example Entity Summary</vt:lpstr>
      <vt:lpstr>An Example Entity Summary</vt:lpstr>
      <vt:lpstr>Entity Summaries in the Same Category</vt:lpstr>
      <vt:lpstr>Entity Summaries in the Same Category</vt:lpstr>
      <vt:lpstr>Why Is It Useful?</vt:lpstr>
      <vt:lpstr>Outline</vt:lpstr>
      <vt:lpstr>Related Work</vt:lpstr>
      <vt:lpstr>Outline</vt:lpstr>
      <vt:lpstr>Overview of Our Approach</vt:lpstr>
      <vt:lpstr>Outline</vt:lpstr>
      <vt:lpstr>Sentence Clustering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Motivating Example</vt:lpstr>
      <vt:lpstr>Entity-Aspect Model</vt:lpstr>
      <vt:lpstr>Entity-Aspect Model</vt:lpstr>
      <vt:lpstr>Model Inference</vt:lpstr>
      <vt:lpstr>Clustered Sentences</vt:lpstr>
      <vt:lpstr>Outline</vt:lpstr>
      <vt:lpstr>Pattern Mining</vt:lpstr>
      <vt:lpstr>A Labeled Dependency Parse Tree</vt:lpstr>
      <vt:lpstr>Sample Aspects and Patterns</vt:lpstr>
      <vt:lpstr>Outline</vt:lpstr>
      <vt:lpstr>Data Set</vt:lpstr>
      <vt:lpstr>Quantitative Evaluation</vt:lpstr>
      <vt:lpstr>Quality of Sentence Patterns</vt:lpstr>
      <vt:lpstr>Quality of Aspect Clusters</vt:lpstr>
      <vt:lpstr>Sample Aspects and Their Representative Words</vt:lpstr>
      <vt:lpstr>Conclusions</vt:lpstr>
      <vt:lpstr>Future Directions</vt:lpstr>
      <vt:lpstr>Thank You!</vt:lpstr>
    </vt:vector>
  </TitlesOfParts>
  <Company>SMU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Jing Jiang</dc:creator>
  <cp:lastModifiedBy>Your User Name</cp:lastModifiedBy>
  <cp:revision>132</cp:revision>
  <dcterms:created xsi:type="dcterms:W3CDTF">2009-06-17T04:58:00Z</dcterms:created>
  <dcterms:modified xsi:type="dcterms:W3CDTF">2010-07-13T07:36:45Z</dcterms:modified>
</cp:coreProperties>
</file>