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23" r:id="rId3"/>
    <p:sldId id="324" r:id="rId4"/>
    <p:sldId id="325" r:id="rId5"/>
    <p:sldId id="329" r:id="rId6"/>
    <p:sldId id="326" r:id="rId7"/>
    <p:sldId id="327" r:id="rId8"/>
    <p:sldId id="328" r:id="rId9"/>
  </p:sldIdLst>
  <p:sldSz cx="9144000" cy="6858000" type="screen4x3"/>
  <p:notesSz cx="7029450" cy="10160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66"/>
    <a:srgbClr val="663300"/>
    <a:srgbClr val="CC00CC"/>
    <a:srgbClr val="4501BF"/>
    <a:srgbClr val="C9F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5" autoAdjust="0"/>
    <p:restoredTop sz="99346" autoAdjust="0"/>
  </p:normalViewPr>
  <p:slideViewPr>
    <p:cSldViewPr>
      <p:cViewPr varScale="1">
        <p:scale>
          <a:sx n="117" d="100"/>
          <a:sy n="117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12" Type="http://schemas.openxmlformats.org/officeDocument/2006/relationships/image" Target="../media/image37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31.emf"/><Relationship Id="rId11" Type="http://schemas.openxmlformats.org/officeDocument/2006/relationships/image" Target="../media/image36.emf"/><Relationship Id="rId5" Type="http://schemas.openxmlformats.org/officeDocument/2006/relationships/image" Target="../media/image30.emf"/><Relationship Id="rId10" Type="http://schemas.openxmlformats.org/officeDocument/2006/relationships/image" Target="../media/image35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Relationship Id="rId14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4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6095" cy="508000"/>
          </a:xfrm>
          <a:prstGeom prst="rect">
            <a:avLst/>
          </a:prstGeom>
        </p:spPr>
        <p:txBody>
          <a:bodyPr vert="horz" lIns="98225" tIns="49112" rIns="98225" bIns="4911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1728" y="0"/>
            <a:ext cx="3046095" cy="508000"/>
          </a:xfrm>
          <a:prstGeom prst="rect">
            <a:avLst/>
          </a:prstGeom>
        </p:spPr>
        <p:txBody>
          <a:bodyPr vert="horz" lIns="98225" tIns="49112" rIns="98225" bIns="49112" rtlCol="0"/>
          <a:lstStyle>
            <a:lvl1pPr algn="r">
              <a:defRPr sz="1300"/>
            </a:lvl1pPr>
          </a:lstStyle>
          <a:p>
            <a:fld id="{A4BA86DD-F8AF-4BA6-866C-E61999A40906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4725" y="762000"/>
            <a:ext cx="5080000" cy="3810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225" tIns="49112" rIns="98225" bIns="491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5" y="4826000"/>
            <a:ext cx="5623560" cy="4572000"/>
          </a:xfrm>
          <a:prstGeom prst="rect">
            <a:avLst/>
          </a:prstGeom>
        </p:spPr>
        <p:txBody>
          <a:bodyPr vert="horz" lIns="98225" tIns="49112" rIns="98225" bIns="491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650237"/>
            <a:ext cx="3046095" cy="508000"/>
          </a:xfrm>
          <a:prstGeom prst="rect">
            <a:avLst/>
          </a:prstGeom>
        </p:spPr>
        <p:txBody>
          <a:bodyPr vert="horz" lIns="98225" tIns="49112" rIns="98225" bIns="4911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81728" y="9650237"/>
            <a:ext cx="3046095" cy="508000"/>
          </a:xfrm>
          <a:prstGeom prst="rect">
            <a:avLst/>
          </a:prstGeom>
        </p:spPr>
        <p:txBody>
          <a:bodyPr vert="horz" lIns="98225" tIns="49112" rIns="98225" bIns="49112" rtlCol="0" anchor="b"/>
          <a:lstStyle>
            <a:lvl1pPr algn="r">
              <a:defRPr sz="1300"/>
            </a:lvl1pPr>
          </a:lstStyle>
          <a:p>
            <a:fld id="{4FAF8FE8-D259-4709-A74E-DFA127870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32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680"/>
            <a:fld id="{01F9D143-34EF-4D98-96AB-85B9A5254A54}" type="slidenum">
              <a:rPr lang="en-US" smtClean="0"/>
              <a:pPr defTabSz="949680"/>
              <a:t>1</a:t>
            </a:fld>
            <a:endParaRPr lang="en-US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168"/>
            <a:fld id="{57AB75D9-32E5-4139-9246-46A48C2C3052}" type="slidenum">
              <a:rPr lang="en-US" smtClean="0"/>
              <a:pPr defTabSz="905168"/>
              <a:t>2</a:t>
            </a:fld>
            <a:endParaRPr lang="en-US" dirty="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168"/>
            <a:fld id="{57AB75D9-32E5-4139-9246-46A48C2C3052}" type="slidenum">
              <a:rPr lang="en-US" smtClean="0"/>
              <a:pPr defTabSz="905168"/>
              <a:t>3</a:t>
            </a:fld>
            <a:endParaRPr lang="en-US" dirty="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168"/>
            <a:fld id="{57AB75D9-32E5-4139-9246-46A48C2C3052}" type="slidenum">
              <a:rPr lang="en-US" smtClean="0"/>
              <a:pPr defTabSz="905168"/>
              <a:t>4</a:t>
            </a:fld>
            <a:endParaRPr lang="en-US" dirty="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168"/>
            <a:fld id="{57AB75D9-32E5-4139-9246-46A48C2C3052}" type="slidenum">
              <a:rPr lang="en-US" smtClean="0"/>
              <a:pPr defTabSz="905168"/>
              <a:t>5</a:t>
            </a:fld>
            <a:endParaRPr lang="en-US" dirty="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168"/>
            <a:fld id="{57AB75D9-32E5-4139-9246-46A48C2C3052}" type="slidenum">
              <a:rPr lang="en-US" smtClean="0"/>
              <a:pPr defTabSz="905168"/>
              <a:t>6</a:t>
            </a:fld>
            <a:endParaRPr lang="en-US" dirty="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168"/>
            <a:fld id="{57AB75D9-32E5-4139-9246-46A48C2C3052}" type="slidenum">
              <a:rPr lang="en-US" smtClean="0"/>
              <a:pPr defTabSz="905168"/>
              <a:t>7</a:t>
            </a:fld>
            <a:endParaRPr lang="en-US" dirty="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168"/>
            <a:fld id="{57AB75D9-32E5-4139-9246-46A48C2C3052}" type="slidenum">
              <a:rPr lang="en-US" smtClean="0"/>
              <a:pPr defTabSz="905168"/>
              <a:t>8</a:t>
            </a:fld>
            <a:endParaRPr lang="en-US" dirty="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A752-A46F-4B5C-B4B8-A515B9E139BC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0DA8-EC79-44D9-AFFE-5A34D436F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B21-BC7C-4E71-98D0-31EECA8734D0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0DA8-EC79-44D9-AFFE-5A34D436F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7CC0-C2E3-4F66-B79B-32283B629277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0DA8-EC79-44D9-AFFE-5A34D436F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DA07-B3D2-43A4-BC2D-9D91A70ED0DD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0DA8-EC79-44D9-AFFE-5A34D436F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DA7E-FA39-48FC-B165-7A5613C97A99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0DA8-EC79-44D9-AFFE-5A34D436F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A944-7002-4C12-9026-D6389C2E4EB9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0DA8-EC79-44D9-AFFE-5A34D436F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A2E3-615C-4AB6-9E58-008A4C1A43BA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0DA8-EC79-44D9-AFFE-5A34D436F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6077-280D-4104-9A00-CD71882B4095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0DA8-EC79-44D9-AFFE-5A34D436F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D95F-049F-4E33-A862-0C2D96E73135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0DA8-EC79-44D9-AFFE-5A34D436F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8A2D-2609-4F29-9B10-62E71983A009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0DA8-EC79-44D9-AFFE-5A34D436F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DFB3-8D58-43F7-99A0-47C076BE025F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0DA8-EC79-44D9-AFFE-5A34D436F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66494-A8B5-4A42-875A-77A293D8685B}" type="datetime1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40DA8-EC79-44D9-AFFE-5A34D436F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e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e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9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e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0.emf"/><Relationship Id="rId18" Type="http://schemas.openxmlformats.org/officeDocument/2006/relationships/oleObject" Target="../embeddings/oleObject23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24.emf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2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5" Type="http://schemas.openxmlformats.org/officeDocument/2006/relationships/image" Target="../media/image21.emf"/><Relationship Id="rId23" Type="http://schemas.openxmlformats.org/officeDocument/2006/relationships/image" Target="../media/image25.e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23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8.emf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0.emf"/><Relationship Id="rId18" Type="http://schemas.openxmlformats.org/officeDocument/2006/relationships/oleObject" Target="../embeddings/oleObject33.bin"/><Relationship Id="rId26" Type="http://schemas.openxmlformats.org/officeDocument/2006/relationships/oleObject" Target="../embeddings/oleObject37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34.emf"/><Relationship Id="rId34" Type="http://schemas.openxmlformats.org/officeDocument/2006/relationships/image" Target="../media/image39.emf"/><Relationship Id="rId7" Type="http://schemas.openxmlformats.org/officeDocument/2006/relationships/image" Target="../media/image27.e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32.emf"/><Relationship Id="rId25" Type="http://schemas.openxmlformats.org/officeDocument/2006/relationships/image" Target="../media/image36.emf"/><Relationship Id="rId33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29" Type="http://schemas.openxmlformats.org/officeDocument/2006/relationships/oleObject" Target="../embeddings/oleObject4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9.emf"/><Relationship Id="rId24" Type="http://schemas.openxmlformats.org/officeDocument/2006/relationships/oleObject" Target="../embeddings/oleObject36.bin"/><Relationship Id="rId32" Type="http://schemas.openxmlformats.org/officeDocument/2006/relationships/image" Target="../media/image38.emf"/><Relationship Id="rId5" Type="http://schemas.openxmlformats.org/officeDocument/2006/relationships/image" Target="../media/image26.emf"/><Relationship Id="rId15" Type="http://schemas.openxmlformats.org/officeDocument/2006/relationships/image" Target="../media/image31.emf"/><Relationship Id="rId23" Type="http://schemas.openxmlformats.org/officeDocument/2006/relationships/image" Target="../media/image35.emf"/><Relationship Id="rId28" Type="http://schemas.openxmlformats.org/officeDocument/2006/relationships/oleObject" Target="../embeddings/oleObject39.bin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33.emf"/><Relationship Id="rId31" Type="http://schemas.openxmlformats.org/officeDocument/2006/relationships/oleObject" Target="../embeddings/oleObject41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8.emf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35.bin"/><Relationship Id="rId27" Type="http://schemas.openxmlformats.org/officeDocument/2006/relationships/oleObject" Target="../embeddings/oleObject38.bin"/><Relationship Id="rId30" Type="http://schemas.openxmlformats.org/officeDocument/2006/relationships/image" Target="../media/image3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43.emf"/><Relationship Id="rId5" Type="http://schemas.openxmlformats.org/officeDocument/2006/relationships/image" Target="../media/image40.e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990600" y="1524000"/>
            <a:ext cx="7086600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/>
                </a:solidFill>
              </a:rPr>
              <a:t>Comments on </a:t>
            </a:r>
            <a:br>
              <a:rPr lang="en-US" sz="2400" b="1" dirty="0" smtClean="0">
                <a:solidFill>
                  <a:schemeClr val="accent2"/>
                </a:solidFill>
              </a:rPr>
            </a:br>
            <a:r>
              <a:rPr lang="en-US" sz="2400" b="1" dirty="0" smtClean="0">
                <a:solidFill>
                  <a:schemeClr val="accent2"/>
                </a:solidFill>
              </a:rPr>
              <a:t>“Optimal Capital Taxation with Idiosyncratic Investment Risk”</a:t>
            </a:r>
          </a:p>
          <a:p>
            <a:pPr algn="ctr">
              <a:spcBef>
                <a:spcPct val="50000"/>
              </a:spcBef>
            </a:pPr>
            <a:r>
              <a:rPr lang="de-DE" sz="2000" b="1" dirty="0" smtClean="0"/>
              <a:t>By Vasia Panousi and Catarina Reis</a:t>
            </a:r>
            <a:endParaRPr lang="en-US" sz="2000" b="1" dirty="0"/>
          </a:p>
          <a:p>
            <a:pPr algn="ctr">
              <a:spcBef>
                <a:spcPct val="50000"/>
              </a:spcBef>
            </a:pPr>
            <a:endParaRPr lang="en-US" sz="2400" b="1" dirty="0" smtClean="0"/>
          </a:p>
          <a:p>
            <a:pPr algn="ctr">
              <a:spcBef>
                <a:spcPct val="50000"/>
              </a:spcBef>
            </a:pPr>
            <a:endParaRPr lang="en-US" altLang="zh-CN" dirty="0" smtClean="0"/>
          </a:p>
          <a:p>
            <a:pPr algn="ctr">
              <a:spcBef>
                <a:spcPct val="50000"/>
              </a:spcBef>
            </a:pPr>
            <a:r>
              <a:rPr lang="en-US" altLang="zh-CN" dirty="0" smtClean="0"/>
              <a:t>Haiping </a:t>
            </a:r>
            <a:r>
              <a:rPr lang="en-US" altLang="zh-CN" dirty="0"/>
              <a:t>Zhang </a:t>
            </a:r>
          </a:p>
          <a:p>
            <a:pPr algn="ctr">
              <a:spcBef>
                <a:spcPct val="50000"/>
              </a:spcBef>
            </a:pPr>
            <a:r>
              <a:rPr lang="en-US" altLang="zh-CN" dirty="0"/>
              <a:t>Singapore Management University</a:t>
            </a:r>
          </a:p>
          <a:p>
            <a:pPr algn="ctr">
              <a:spcBef>
                <a:spcPct val="50000"/>
              </a:spcBef>
            </a:pPr>
            <a:r>
              <a:rPr lang="en-US" altLang="zh-CN" dirty="0" smtClean="0"/>
              <a:t>43. </a:t>
            </a:r>
            <a:r>
              <a:rPr lang="en-US" altLang="zh-CN" dirty="0"/>
              <a:t>Konstanz Seminar</a:t>
            </a:r>
          </a:p>
          <a:p>
            <a:pPr algn="ctr">
              <a:spcBef>
                <a:spcPct val="50000"/>
              </a:spcBef>
            </a:pPr>
            <a:r>
              <a:rPr lang="en-US" altLang="zh-CN" dirty="0" smtClean="0"/>
              <a:t>23 </a:t>
            </a:r>
            <a:r>
              <a:rPr lang="en-US" altLang="zh-CN"/>
              <a:t>May </a:t>
            </a:r>
            <a:r>
              <a:rPr lang="en-US" altLang="zh-CN" smtClean="0"/>
              <a:t>2012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57200" y="376535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/>
                </a:solidFill>
              </a:rPr>
              <a:t>Related Literature: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914400"/>
            <a:ext cx="6181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1.  Idiosyncratic income risk </a:t>
            </a:r>
            <a:r>
              <a:rPr lang="en-US" b="1" dirty="0">
                <a:solidFill>
                  <a:srgbClr val="002060"/>
                </a:solidFill>
              </a:rPr>
              <a:t>and </a:t>
            </a:r>
            <a:r>
              <a:rPr lang="en-US" b="1" dirty="0" smtClean="0">
                <a:solidFill>
                  <a:srgbClr val="002060"/>
                </a:solidFill>
              </a:rPr>
              <a:t>incomplete markets</a:t>
            </a:r>
            <a:endParaRPr lang="en-US" sz="1600" b="1" dirty="0">
              <a:solidFill>
                <a:srgbClr val="00206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7200" y="4330005"/>
            <a:ext cx="8001000" cy="2375595"/>
            <a:chOff x="457200" y="4330005"/>
            <a:chExt cx="8001000" cy="2375595"/>
          </a:xfrm>
        </p:grpSpPr>
        <p:sp>
          <p:nvSpPr>
            <p:cNvPr id="13" name="Rectangle 12"/>
            <p:cNvSpPr/>
            <p:nvPr/>
          </p:nvSpPr>
          <p:spPr>
            <a:xfrm>
              <a:off x="457200" y="4330005"/>
              <a:ext cx="61818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2060"/>
                  </a:solidFill>
                </a:rPr>
                <a:t>2. </a:t>
              </a:r>
              <a:r>
                <a:rPr lang="en-US" b="1" dirty="0" smtClean="0">
                  <a:solidFill>
                    <a:srgbClr val="002060"/>
                  </a:solidFill>
                </a:rPr>
                <a:t> Uninsured </a:t>
              </a:r>
              <a:r>
                <a:rPr lang="en-US" b="1" dirty="0">
                  <a:solidFill>
                    <a:srgbClr val="002060"/>
                  </a:solidFill>
                </a:rPr>
                <a:t>income risk and optimal taxation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43859" y="4775537"/>
              <a:ext cx="7714341" cy="1930063"/>
              <a:chOff x="743859" y="4775537"/>
              <a:chExt cx="7714341" cy="1930063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60756" y="4775537"/>
                <a:ext cx="3773144" cy="33855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/>
                  <a:t>Ramsey Approach (Insurance)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43859" y="5742801"/>
                <a:ext cx="3865619" cy="33855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/>
                  <a:t>Mirrlees </a:t>
                </a:r>
                <a:r>
                  <a:rPr lang="en-US" sz="1600" b="1" dirty="0" smtClean="0"/>
                  <a:t>Approach (insurance vs. Incentive)</a:t>
                </a:r>
                <a:endParaRPr lang="en-US" sz="1600" b="1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60756" y="5124271"/>
                <a:ext cx="600849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Aiyagari (</a:t>
                </a:r>
                <a:r>
                  <a:rPr lang="en-US" dirty="0" smtClean="0"/>
                  <a:t>1995), Chamley (2001)</a:t>
                </a:r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60756" y="6059269"/>
                <a:ext cx="76974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Golosov et. al (2003), Albanesi and Sleet (2006), </a:t>
                </a:r>
                <a:r>
                  <a:rPr lang="en-US" dirty="0"/>
                  <a:t>Golosov et. al. (2010), Golosov et. al. (</a:t>
                </a:r>
                <a:r>
                  <a:rPr lang="en-US" dirty="0" smtClean="0"/>
                  <a:t>2011), Fahri and Werning (2010)</a:t>
                </a:r>
                <a:endParaRPr lang="en-US" dirty="0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762000" y="1871246"/>
            <a:ext cx="7772400" cy="2319754"/>
            <a:chOff x="762000" y="1871246"/>
            <a:chExt cx="7772400" cy="2319754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773305" y="1871246"/>
              <a:ext cx="1874024" cy="3385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b="1" dirty="0" smtClean="0"/>
                <a:t>Labor income risk</a:t>
              </a:r>
              <a:endParaRPr lang="en-US" sz="1600" b="1" dirty="0"/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773305" y="2743200"/>
              <a:ext cx="1874023" cy="3385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b="1" dirty="0" smtClean="0"/>
                <a:t>Capital income risk</a:t>
              </a:r>
              <a:endParaRPr lang="en-US" sz="1600" b="1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773305" y="2209800"/>
              <a:ext cx="60084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Aiyagari (1994</a:t>
              </a:r>
              <a:r>
                <a:rPr lang="en-US" dirty="0" smtClean="0"/>
                <a:t>), Hugget (1993, 1997), Krusell and Smith (1998)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2000" y="3087469"/>
              <a:ext cx="7772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Angeletos</a:t>
              </a:r>
              <a:r>
                <a:rPr lang="en-US" dirty="0"/>
                <a:t> and Calvet (</a:t>
              </a:r>
              <a:r>
                <a:rPr lang="en-US" dirty="0" smtClean="0"/>
                <a:t>2005.2006), </a:t>
              </a:r>
              <a:r>
                <a:rPr lang="en-US" dirty="0"/>
                <a:t>Angeletos (2007</a:t>
              </a:r>
              <a:r>
                <a:rPr lang="en-US" dirty="0" smtClean="0"/>
                <a:t>), Buera and Shin (2007), Cagetti and De Nardi (2006), Meh and Quadrini (2006)  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3821668"/>
              <a:ext cx="33387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Benhabib, Bisin, Zhu (2011, ECTA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199649"/>
              </p:ext>
            </p:extLst>
          </p:nvPr>
        </p:nvGraphicFramePr>
        <p:xfrm>
          <a:off x="733425" y="1295400"/>
          <a:ext cx="39370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37" name="Equation" r:id="rId4" imgW="2159000" imgH="241300" progId="Equation.3">
                  <p:embed/>
                </p:oleObj>
              </mc:Choice>
              <mc:Fallback>
                <p:oleObj name="Equation" r:id="rId4" imgW="2159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1295400"/>
                        <a:ext cx="39370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365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57200" y="376535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/>
                </a:solidFill>
              </a:rPr>
              <a:t>Main Features: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9144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A continuous-time heterogeneous-agent model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dirty="0" smtClean="0"/>
              <a:t>idiosyncratic capital income risk and no aggregate uncertainty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1916668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2.   Homothetic </a:t>
            </a:r>
            <a:r>
              <a:rPr lang="en-US" b="1" dirty="0">
                <a:solidFill>
                  <a:srgbClr val="002060"/>
                </a:solidFill>
              </a:rPr>
              <a:t>preference and CRS production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671113"/>
              </p:ext>
            </p:extLst>
          </p:nvPr>
        </p:nvGraphicFramePr>
        <p:xfrm>
          <a:off x="2678113" y="5168900"/>
          <a:ext cx="4397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53" name="Equation" r:id="rId4" imgW="241300" imgH="215900" progId="Equation.3">
                  <p:embed/>
                </p:oleObj>
              </mc:Choice>
              <mc:Fallback>
                <p:oleObj name="Equation" r:id="rId4" imgW="241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5168900"/>
                        <a:ext cx="43973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57200" y="2760662"/>
            <a:ext cx="7924800" cy="3814763"/>
            <a:chOff x="457200" y="2760662"/>
            <a:chExt cx="7924800" cy="3814763"/>
          </a:xfrm>
        </p:grpSpPr>
        <p:grpSp>
          <p:nvGrpSpPr>
            <p:cNvPr id="47" name="Group 46"/>
            <p:cNvGrpSpPr/>
            <p:nvPr/>
          </p:nvGrpSpPr>
          <p:grpSpPr>
            <a:xfrm>
              <a:off x="457200" y="2760662"/>
              <a:ext cx="7924800" cy="803276"/>
              <a:chOff x="457200" y="2760662"/>
              <a:chExt cx="7924800" cy="803276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57200" y="2760662"/>
                <a:ext cx="7924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 smtClean="0">
                    <a:solidFill>
                      <a:srgbClr val="002060"/>
                    </a:solidFill>
                  </a:rPr>
                  <a:t>3.   Redefine the net wealth of household </a:t>
                </a:r>
                <a:r>
                  <a:rPr lang="en-US" b="1" i="1" dirty="0" err="1" smtClean="0">
                    <a:solidFill>
                      <a:srgbClr val="002060"/>
                    </a:solidFill>
                  </a:rPr>
                  <a:t>i</a:t>
                </a:r>
                <a:r>
                  <a:rPr lang="en-US" b="1" dirty="0" smtClean="0">
                    <a:solidFill>
                      <a:srgbClr val="002060"/>
                    </a:solidFill>
                  </a:rPr>
                  <a:t> from the lifetime perspective</a:t>
                </a:r>
              </a:p>
            </p:txBody>
          </p:sp>
          <p:graphicFrame>
            <p:nvGraphicFramePr>
              <p:cNvPr id="38" name="Object 3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27331333"/>
                  </p:ext>
                </p:extLst>
              </p:nvPr>
            </p:nvGraphicFramePr>
            <p:xfrm>
              <a:off x="860425" y="3124200"/>
              <a:ext cx="3681413" cy="439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9254" name="Equation" r:id="rId6" imgW="2019300" imgH="241300" progId="Equation.3">
                      <p:embed/>
                    </p:oleObj>
                  </mc:Choice>
                  <mc:Fallback>
                    <p:oleObj name="Equation" r:id="rId6" imgW="2019300" imgH="2413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0425" y="3124200"/>
                            <a:ext cx="3681413" cy="4397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1" name="Group 50"/>
            <p:cNvGrpSpPr/>
            <p:nvPr/>
          </p:nvGrpSpPr>
          <p:grpSpPr>
            <a:xfrm>
              <a:off x="762000" y="3886200"/>
              <a:ext cx="4800600" cy="2689225"/>
              <a:chOff x="609600" y="3810000"/>
              <a:chExt cx="4800600" cy="2689225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609600" y="5068669"/>
                <a:ext cx="2362200" cy="646331"/>
                <a:chOff x="609600" y="5068669"/>
                <a:chExt cx="2362200" cy="646331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609600" y="5068669"/>
                  <a:ext cx="2362200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 smtClean="0"/>
                    <a:t>Risk-free asset:</a:t>
                  </a:r>
                  <a:br>
                    <a:rPr lang="en-US" dirty="0" smtClean="0"/>
                  </a:br>
                  <a:r>
                    <a:rPr lang="en-US" dirty="0" smtClean="0"/>
                    <a:t>rate of return:     </a:t>
                  </a:r>
                  <a:r>
                    <a:rPr lang="en-US" dirty="0" err="1" smtClean="0"/>
                    <a:t>R</a:t>
                  </a:r>
                  <a:r>
                    <a:rPr lang="en-US" sz="1200" dirty="0" err="1" smtClean="0"/>
                    <a:t>t</a:t>
                  </a:r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graphicFrame>
              <p:nvGraphicFramePr>
                <p:cNvPr id="27" name="Object 2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45970835"/>
                    </p:ext>
                  </p:extLst>
                </p:nvPr>
              </p:nvGraphicFramePr>
              <p:xfrm>
                <a:off x="2251075" y="5092700"/>
                <a:ext cx="371475" cy="3937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99255" name="Equation" r:id="rId8" imgW="203200" imgH="215900" progId="Equation.3">
                        <p:embed/>
                      </p:oleObj>
                    </mc:Choice>
                    <mc:Fallback>
                      <p:oleObj name="Equation" r:id="rId8" imgW="203200" imgH="2159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51075" y="5092700"/>
                              <a:ext cx="371475" cy="3937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8" name="Group 47"/>
              <p:cNvGrpSpPr/>
              <p:nvPr/>
            </p:nvGrpSpPr>
            <p:grpSpPr>
              <a:xfrm>
                <a:off x="609600" y="3877270"/>
                <a:ext cx="2362200" cy="923330"/>
                <a:chOff x="609600" y="3877270"/>
                <a:chExt cx="2362200" cy="923330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609600" y="3877270"/>
                  <a:ext cx="2362200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 smtClean="0"/>
                    <a:t>Risky asset:</a:t>
                  </a:r>
                  <a:br>
                    <a:rPr lang="en-US" dirty="0" smtClean="0"/>
                  </a:br>
                  <a:r>
                    <a:rPr lang="en-US" dirty="0" smtClean="0"/>
                    <a:t>Riskiness: </a:t>
                  </a:r>
                  <a:br>
                    <a:rPr lang="en-US" dirty="0" smtClean="0"/>
                  </a:br>
                  <a:r>
                    <a:rPr lang="en-US" dirty="0" smtClean="0"/>
                    <a:t>Mean rate of return: r</a:t>
                  </a:r>
                  <a:r>
                    <a:rPr lang="en-US" sz="1200" dirty="0" smtClean="0"/>
                    <a:t>t</a:t>
                  </a:r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graphicFrame>
              <p:nvGraphicFramePr>
                <p:cNvPr id="28" name="Object 2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91842884"/>
                    </p:ext>
                  </p:extLst>
                </p:nvPr>
              </p:nvGraphicFramePr>
              <p:xfrm>
                <a:off x="2179638" y="3902075"/>
                <a:ext cx="393700" cy="3937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99256" name="Equation" r:id="rId10" imgW="215900" imgH="215900" progId="Equation.3">
                        <p:embed/>
                      </p:oleObj>
                    </mc:Choice>
                    <mc:Fallback>
                      <p:oleObj name="Equation" r:id="rId10" imgW="215900" imgH="2159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79638" y="3902075"/>
                              <a:ext cx="393700" cy="3937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1" name="Object 3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53588978"/>
                    </p:ext>
                  </p:extLst>
                </p:nvPr>
              </p:nvGraphicFramePr>
              <p:xfrm>
                <a:off x="2239963" y="4218801"/>
                <a:ext cx="274637" cy="2758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99257" name="Equation" r:id="rId12" imgW="203200" imgH="203200" progId="Equation.3">
                        <p:embed/>
                      </p:oleObj>
                    </mc:Choice>
                    <mc:Fallback>
                      <p:oleObj name="Equation" r:id="rId12" imgW="203200" imgH="2032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39963" y="4218801"/>
                              <a:ext cx="274637" cy="27581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9" name="Group 48"/>
              <p:cNvGrpSpPr/>
              <p:nvPr/>
            </p:nvGrpSpPr>
            <p:grpSpPr>
              <a:xfrm>
                <a:off x="3124200" y="3810000"/>
                <a:ext cx="2286000" cy="2689225"/>
                <a:chOff x="3124200" y="3810000"/>
                <a:chExt cx="2286000" cy="2689225"/>
              </a:xfrm>
            </p:grpSpPr>
            <p:cxnSp>
              <p:nvCxnSpPr>
                <p:cNvPr id="3" name="Straight Arrow Connector 2"/>
                <p:cNvCxnSpPr/>
                <p:nvPr/>
              </p:nvCxnSpPr>
              <p:spPr>
                <a:xfrm flipV="1">
                  <a:off x="3124200" y="5715000"/>
                  <a:ext cx="2286000" cy="8930"/>
                </a:xfrm>
                <a:prstGeom prst="straightConnector1">
                  <a:avLst/>
                </a:prstGeom>
                <a:ln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Arrow Connector 5"/>
                <p:cNvCxnSpPr/>
                <p:nvPr/>
              </p:nvCxnSpPr>
              <p:spPr>
                <a:xfrm flipV="1">
                  <a:off x="3124200" y="3818930"/>
                  <a:ext cx="0" cy="1905000"/>
                </a:xfrm>
                <a:prstGeom prst="straightConnector1">
                  <a:avLst/>
                </a:prstGeom>
                <a:ln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flipV="1">
                  <a:off x="3124200" y="4800600"/>
                  <a:ext cx="2286000" cy="8930"/>
                </a:xfrm>
                <a:prstGeom prst="straightConnector1">
                  <a:avLst/>
                </a:prstGeom>
                <a:ln>
                  <a:solidFill>
                    <a:srgbClr val="4F81BD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Rectangle 15"/>
                <p:cNvSpPr/>
                <p:nvPr/>
              </p:nvSpPr>
              <p:spPr>
                <a:xfrm>
                  <a:off x="3124200" y="5763399"/>
                  <a:ext cx="220980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 smtClean="0"/>
                    <a:t>Financial wealth</a:t>
                  </a:r>
                  <a:endParaRPr lang="en-US" dirty="0"/>
                </a:p>
              </p:txBody>
            </p: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5410200" y="4809530"/>
                  <a:ext cx="0" cy="914400"/>
                </a:xfrm>
                <a:prstGeom prst="straightConnector1">
                  <a:avLst/>
                </a:prstGeom>
                <a:ln>
                  <a:solidFill>
                    <a:srgbClr val="4F81BD"/>
                  </a:solidFill>
                  <a:prstDash val="solid"/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4191000" y="3818930"/>
                  <a:ext cx="0" cy="1905000"/>
                </a:xfrm>
                <a:prstGeom prst="straightConnector1">
                  <a:avLst/>
                </a:prstGeom>
                <a:ln>
                  <a:solidFill>
                    <a:srgbClr val="4F81BD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24" name="Object 2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97635457"/>
                    </p:ext>
                  </p:extLst>
                </p:nvPr>
              </p:nvGraphicFramePr>
              <p:xfrm>
                <a:off x="3459163" y="4102100"/>
                <a:ext cx="393700" cy="3937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99258" name="Equation" r:id="rId14" imgW="215900" imgH="215900" progId="Equation.3">
                        <p:embed/>
                      </p:oleObj>
                    </mc:Choice>
                    <mc:Fallback>
                      <p:oleObj name="Equation" r:id="rId14" imgW="215900" imgH="2159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59163" y="4102100"/>
                              <a:ext cx="393700" cy="3937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5" name="Object 2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51293024"/>
                    </p:ext>
                  </p:extLst>
                </p:nvPr>
              </p:nvGraphicFramePr>
              <p:xfrm>
                <a:off x="4613275" y="5038725"/>
                <a:ext cx="371475" cy="3937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99259" name="Equation" r:id="rId16" imgW="203200" imgH="215900" progId="Equation.3">
                        <p:embed/>
                      </p:oleObj>
                    </mc:Choice>
                    <mc:Fallback>
                      <p:oleObj name="Equation" r:id="rId16" imgW="203200" imgH="2159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13275" y="5038725"/>
                              <a:ext cx="371475" cy="3937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6" name="Object 2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55977878"/>
                    </p:ext>
                  </p:extLst>
                </p:nvPr>
              </p:nvGraphicFramePr>
              <p:xfrm>
                <a:off x="3622675" y="6105525"/>
                <a:ext cx="1320800" cy="3937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99260" name="Equation" r:id="rId18" imgW="723900" imgH="215900" progId="Equation.3">
                        <p:embed/>
                      </p:oleObj>
                    </mc:Choice>
                    <mc:Fallback>
                      <p:oleObj name="Equation" r:id="rId18" imgW="723900" imgH="2159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22675" y="6105525"/>
                              <a:ext cx="1320800" cy="3937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45" name="Straight Arrow Connector 44"/>
                <p:cNvCxnSpPr/>
                <p:nvPr/>
              </p:nvCxnSpPr>
              <p:spPr>
                <a:xfrm flipV="1">
                  <a:off x="3124200" y="3810000"/>
                  <a:ext cx="1066800" cy="8930"/>
                </a:xfrm>
                <a:prstGeom prst="straightConnector1">
                  <a:avLst/>
                </a:prstGeom>
                <a:ln>
                  <a:solidFill>
                    <a:srgbClr val="4F81BD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4" name="Group 53"/>
          <p:cNvGrpSpPr/>
          <p:nvPr/>
        </p:nvGrpSpPr>
        <p:grpSpPr>
          <a:xfrm>
            <a:off x="5410200" y="4876800"/>
            <a:ext cx="1600200" cy="1685330"/>
            <a:chOff x="5257800" y="4800600"/>
            <a:chExt cx="1600200" cy="1685330"/>
          </a:xfrm>
        </p:grpSpPr>
        <p:grpSp>
          <p:nvGrpSpPr>
            <p:cNvPr id="52" name="Group 51"/>
            <p:cNvGrpSpPr/>
            <p:nvPr/>
          </p:nvGrpSpPr>
          <p:grpSpPr>
            <a:xfrm>
              <a:off x="5257800" y="4800600"/>
              <a:ext cx="1600200" cy="1685330"/>
              <a:chOff x="5257800" y="4800600"/>
              <a:chExt cx="1600200" cy="168533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257800" y="5763399"/>
                <a:ext cx="1600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Human wealth</a:t>
                </a:r>
                <a:endParaRPr lang="en-US" dirty="0"/>
              </a:p>
            </p:txBody>
          </p:sp>
          <p:graphicFrame>
            <p:nvGraphicFramePr>
              <p:cNvPr id="23" name="Object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28085000"/>
                  </p:ext>
                </p:extLst>
              </p:nvPr>
            </p:nvGraphicFramePr>
            <p:xfrm>
              <a:off x="5867400" y="5060355"/>
              <a:ext cx="301625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9261" name="Equation" r:id="rId20" imgW="165100" imgH="215900" progId="Equation.3">
                      <p:embed/>
                    </p:oleObj>
                  </mc:Choice>
                  <mc:Fallback>
                    <p:oleObj name="Equation" r:id="rId20" imgW="165100" imgH="215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67400" y="5060355"/>
                            <a:ext cx="301625" cy="393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74681603"/>
                  </p:ext>
                </p:extLst>
              </p:nvPr>
            </p:nvGraphicFramePr>
            <p:xfrm>
              <a:off x="5856288" y="6092230"/>
              <a:ext cx="301625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9262" name="Equation" r:id="rId22" imgW="165100" imgH="215900" progId="Equation.3">
                      <p:embed/>
                    </p:oleObj>
                  </mc:Choice>
                  <mc:Fallback>
                    <p:oleObj name="Equation" r:id="rId22" imgW="165100" imgH="215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56288" y="6092230"/>
                            <a:ext cx="301625" cy="393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0" name="Straight Arrow Connector 39"/>
              <p:cNvCxnSpPr/>
              <p:nvPr/>
            </p:nvCxnSpPr>
            <p:spPr>
              <a:xfrm>
                <a:off x="5410200" y="5715000"/>
                <a:ext cx="1219200" cy="0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5410200" y="4800600"/>
                <a:ext cx="1219200" cy="0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Arrow Connector 52"/>
            <p:cNvCxnSpPr/>
            <p:nvPr/>
          </p:nvCxnSpPr>
          <p:spPr>
            <a:xfrm>
              <a:off x="6629400" y="4800600"/>
              <a:ext cx="0" cy="914400"/>
            </a:xfrm>
            <a:prstGeom prst="straightConnector1">
              <a:avLst/>
            </a:prstGeom>
            <a:ln>
              <a:solidFill>
                <a:srgbClr val="4F81BD"/>
              </a:solidFill>
              <a:prstDash val="solid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916852"/>
              </p:ext>
            </p:extLst>
          </p:nvPr>
        </p:nvGraphicFramePr>
        <p:xfrm>
          <a:off x="7107237" y="5029200"/>
          <a:ext cx="936459" cy="533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63" name="Equation" r:id="rId24" imgW="469900" imgH="266700" progId="Equation.3">
                  <p:embed/>
                </p:oleObj>
              </mc:Choice>
              <mc:Fallback>
                <p:oleObj name="Equation" r:id="rId24" imgW="4699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7237" y="5029200"/>
                        <a:ext cx="936459" cy="5334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27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57200" y="376535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/>
                </a:solidFill>
              </a:rPr>
              <a:t>Model Solution: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9144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1. Sameulson-Merton optimal portfolio choice (Angeletos, 2007)</a:t>
            </a:r>
            <a:endParaRPr lang="en-US" sz="16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4661"/>
              </p:ext>
            </p:extLst>
          </p:nvPr>
        </p:nvGraphicFramePr>
        <p:xfrm>
          <a:off x="3048000" y="1541462"/>
          <a:ext cx="11588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267" name="Equation" r:id="rId4" imgW="635000" imgH="215900" progId="Equation.3">
                  <p:embed/>
                </p:oleObj>
              </mc:Choice>
              <mc:Fallback>
                <p:oleObj name="Equation" r:id="rId4" imgW="635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541462"/>
                        <a:ext cx="11588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800519"/>
              </p:ext>
            </p:extLst>
          </p:nvPr>
        </p:nvGraphicFramePr>
        <p:xfrm>
          <a:off x="2590800" y="2214562"/>
          <a:ext cx="21780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268" name="Equation" r:id="rId6" imgW="1193800" imgH="215900" progId="Equation.3">
                  <p:embed/>
                </p:oleObj>
              </mc:Choice>
              <mc:Fallback>
                <p:oleObj name="Equation" r:id="rId6" imgW="1193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14562"/>
                        <a:ext cx="21780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29097"/>
              </p:ext>
            </p:extLst>
          </p:nvPr>
        </p:nvGraphicFramePr>
        <p:xfrm>
          <a:off x="3200400" y="2810664"/>
          <a:ext cx="914400" cy="46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269" name="Equation" r:id="rId8" imgW="545760" imgH="279360" progId="Equation.3">
                  <p:embed/>
                </p:oleObj>
              </mc:Choice>
              <mc:Fallback>
                <p:oleObj name="Equation" r:id="rId8" imgW="545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810664"/>
                        <a:ext cx="914400" cy="465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685800" y="1541462"/>
            <a:ext cx="198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Risky investment: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685800" y="2193508"/>
            <a:ext cx="213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Risk-free investment:</a:t>
            </a:r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>
            <a:off x="685800" y="2879308"/>
            <a:ext cx="213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Portfolio share: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626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57200" y="376535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/>
                </a:solidFill>
              </a:rPr>
              <a:t>Model Solution: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1175" y="5862638"/>
            <a:ext cx="8023225" cy="461962"/>
            <a:chOff x="511175" y="5943600"/>
            <a:chExt cx="8023225" cy="461962"/>
          </a:xfrm>
        </p:grpSpPr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1914257"/>
                </p:ext>
              </p:extLst>
            </p:nvPr>
          </p:nvGraphicFramePr>
          <p:xfrm>
            <a:off x="2498725" y="6007100"/>
            <a:ext cx="1158875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9771" name="Equation" r:id="rId4" imgW="635000" imgH="215900" progId="Equation.3">
                    <p:embed/>
                  </p:oleObj>
                </mc:Choice>
                <mc:Fallback>
                  <p:oleObj name="Equation" r:id="rId4" imgW="6350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8725" y="6007100"/>
                          <a:ext cx="1158875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Rectangle 26"/>
            <p:cNvSpPr/>
            <p:nvPr/>
          </p:nvSpPr>
          <p:spPr>
            <a:xfrm>
              <a:off x="3657600" y="5955268"/>
              <a:ext cx="48768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Angeletos and Panousi (2009)</a:t>
              </a:r>
              <a:endParaRPr lang="en-US" sz="1600" dirty="0"/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5927035"/>
                </p:ext>
              </p:extLst>
            </p:nvPr>
          </p:nvGraphicFramePr>
          <p:xfrm>
            <a:off x="511175" y="5943600"/>
            <a:ext cx="1504950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9772" name="Equation" r:id="rId6" imgW="825500" imgH="254000" progId="Equation.3">
                    <p:embed/>
                  </p:oleObj>
                </mc:Choice>
                <mc:Fallback>
                  <p:oleObj name="Equation" r:id="rId6" imgW="8255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175" y="5943600"/>
                          <a:ext cx="1504950" cy="461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2555875" y="4191000"/>
            <a:ext cx="6415087" cy="838200"/>
            <a:chOff x="2555875" y="4876800"/>
            <a:chExt cx="6415087" cy="838200"/>
          </a:xfrm>
        </p:grpSpPr>
        <p:grpSp>
          <p:nvGrpSpPr>
            <p:cNvPr id="6" name="Group 5"/>
            <p:cNvGrpSpPr/>
            <p:nvPr/>
          </p:nvGrpSpPr>
          <p:grpSpPr>
            <a:xfrm>
              <a:off x="2555875" y="4876800"/>
              <a:ext cx="5216525" cy="838200"/>
              <a:chOff x="2555875" y="5029200"/>
              <a:chExt cx="5216525" cy="838200"/>
            </a:xfrm>
          </p:grpSpPr>
          <p:graphicFrame>
            <p:nvGraphicFramePr>
              <p:cNvPr id="20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97222502"/>
                  </p:ext>
                </p:extLst>
              </p:nvPr>
            </p:nvGraphicFramePr>
            <p:xfrm>
              <a:off x="2757487" y="5029200"/>
              <a:ext cx="671513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9773" name="Equation" r:id="rId8" imgW="368300" imgH="215900" progId="Equation.3">
                      <p:embed/>
                    </p:oleObj>
                  </mc:Choice>
                  <mc:Fallback>
                    <p:oleObj name="Equation" r:id="rId8" imgW="368300" imgH="215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57487" y="5029200"/>
                            <a:ext cx="671513" cy="393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70905857"/>
                  </p:ext>
                </p:extLst>
              </p:nvPr>
            </p:nvGraphicFramePr>
            <p:xfrm>
              <a:off x="2555875" y="5473700"/>
              <a:ext cx="765175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9774" name="Equation" r:id="rId10" imgW="419100" imgH="215900" progId="Equation.3">
                      <p:embed/>
                    </p:oleObj>
                  </mc:Choice>
                  <mc:Fallback>
                    <p:oleObj name="Equation" r:id="rId10" imgW="419100" imgH="215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55875" y="5473700"/>
                            <a:ext cx="765175" cy="393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" name="Rectangle 21"/>
              <p:cNvSpPr/>
              <p:nvPr/>
            </p:nvSpPr>
            <p:spPr>
              <a:xfrm>
                <a:off x="3657600" y="5029200"/>
                <a:ext cx="41148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/>
                  <a:t>Risk premium required</a:t>
                </a:r>
                <a:endParaRPr lang="en-US" sz="1600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657600" y="5410200"/>
                <a:ext cx="41148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/>
                  <a:t>Precautionary saving</a:t>
                </a:r>
                <a:endParaRPr lang="en-US" sz="1600" dirty="0"/>
              </a:p>
            </p:txBody>
          </p:sp>
        </p:grpSp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6906145"/>
                </p:ext>
              </p:extLst>
            </p:nvPr>
          </p:nvGraphicFramePr>
          <p:xfrm>
            <a:off x="5867400" y="5081588"/>
            <a:ext cx="3103562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9775" name="Equation" r:id="rId12" imgW="1701800" imgH="241300" progId="Equation.3">
                    <p:embed/>
                  </p:oleObj>
                </mc:Choice>
                <mc:Fallback>
                  <p:oleObj name="Equation" r:id="rId12" imgW="17018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7400" y="5081588"/>
                          <a:ext cx="3103562" cy="441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2590800" y="1752600"/>
            <a:ext cx="5181600" cy="874713"/>
            <a:chOff x="2590800" y="3429000"/>
            <a:chExt cx="5181600" cy="874713"/>
          </a:xfrm>
        </p:grpSpPr>
        <p:grpSp>
          <p:nvGrpSpPr>
            <p:cNvPr id="5" name="Group 4"/>
            <p:cNvGrpSpPr/>
            <p:nvPr/>
          </p:nvGrpSpPr>
          <p:grpSpPr>
            <a:xfrm>
              <a:off x="2590800" y="3429000"/>
              <a:ext cx="5181600" cy="838200"/>
              <a:chOff x="2590800" y="3429000"/>
              <a:chExt cx="5181600" cy="838200"/>
            </a:xfrm>
          </p:grpSpPr>
          <p:graphicFrame>
            <p:nvGraphicFramePr>
              <p:cNvPr id="13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54928558"/>
                  </p:ext>
                </p:extLst>
              </p:nvPr>
            </p:nvGraphicFramePr>
            <p:xfrm>
              <a:off x="2720975" y="3429000"/>
              <a:ext cx="671513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9776" name="Equation" r:id="rId14" imgW="368300" imgH="215900" progId="Equation.3">
                      <p:embed/>
                    </p:oleObj>
                  </mc:Choice>
                  <mc:Fallback>
                    <p:oleObj name="Equation" r:id="rId14" imgW="368300" imgH="215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20975" y="3429000"/>
                            <a:ext cx="671513" cy="393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21681182"/>
                  </p:ext>
                </p:extLst>
              </p:nvPr>
            </p:nvGraphicFramePr>
            <p:xfrm>
              <a:off x="2590800" y="3873500"/>
              <a:ext cx="695325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9777" name="Equation" r:id="rId16" imgW="381000" imgH="215900" progId="Equation.3">
                      <p:embed/>
                    </p:oleObj>
                  </mc:Choice>
                  <mc:Fallback>
                    <p:oleObj name="Equation" r:id="rId16" imgW="381000" imgH="215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90800" y="3873500"/>
                            <a:ext cx="695325" cy="393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" name="Rectangle 14"/>
              <p:cNvSpPr/>
              <p:nvPr/>
            </p:nvSpPr>
            <p:spPr>
              <a:xfrm>
                <a:off x="3657600" y="3429000"/>
                <a:ext cx="41148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/>
                  <a:t>Capital and bonds are perfect substitutes</a:t>
                </a:r>
                <a:endParaRPr lang="en-US" sz="16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657600" y="3886200"/>
                <a:ext cx="41148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/>
                  <a:t>In the steady state</a:t>
                </a:r>
                <a:endParaRPr lang="en-US" sz="1600" dirty="0"/>
              </a:p>
            </p:txBody>
          </p:sp>
        </p:grp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0341430"/>
                </p:ext>
              </p:extLst>
            </p:nvPr>
          </p:nvGraphicFramePr>
          <p:xfrm>
            <a:off x="6019800" y="3908425"/>
            <a:ext cx="995363" cy="39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9778" name="Equation" r:id="rId18" imgW="546100" imgH="215900" progId="Equation.3">
                    <p:embed/>
                  </p:oleObj>
                </mc:Choice>
                <mc:Fallback>
                  <p:oleObj name="Equation" r:id="rId18" imgW="5461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3908425"/>
                          <a:ext cx="995363" cy="395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Rectangle 17"/>
          <p:cNvSpPr/>
          <p:nvPr/>
        </p:nvSpPr>
        <p:spPr>
          <a:xfrm>
            <a:off x="457200" y="10668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Complete markets: </a:t>
            </a:r>
            <a:endParaRPr lang="en-US" sz="1600" b="1" dirty="0">
              <a:solidFill>
                <a:srgbClr val="002060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688902"/>
              </p:ext>
            </p:extLst>
          </p:nvPr>
        </p:nvGraphicFramePr>
        <p:xfrm>
          <a:off x="2514600" y="1066800"/>
          <a:ext cx="8112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79" name="Equation" r:id="rId20" imgW="444500" imgH="203200" progId="Equation.3">
                  <p:embed/>
                </p:oleObj>
              </mc:Choice>
              <mc:Fallback>
                <p:oleObj name="Equation" r:id="rId20" imgW="444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066800"/>
                        <a:ext cx="811213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3657600" y="1066800"/>
            <a:ext cx="48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Deterministic at the aggregate and the individual levels</a:t>
            </a:r>
            <a:endParaRPr lang="en-US" sz="16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457200" y="3429000"/>
            <a:ext cx="8229600" cy="584776"/>
            <a:chOff x="457200" y="3429000"/>
            <a:chExt cx="8229600" cy="584776"/>
          </a:xfrm>
        </p:grpSpPr>
        <p:sp>
          <p:nvSpPr>
            <p:cNvPr id="19" name="Rectangle 18"/>
            <p:cNvSpPr/>
            <p:nvPr/>
          </p:nvSpPr>
          <p:spPr>
            <a:xfrm>
              <a:off x="457200" y="3480376"/>
              <a:ext cx="2209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>
                  <a:solidFill>
                    <a:srgbClr val="002060"/>
                  </a:solidFill>
                </a:rPr>
                <a:t>Incomplete markets: 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602266"/>
                </p:ext>
              </p:extLst>
            </p:nvPr>
          </p:nvGraphicFramePr>
          <p:xfrm>
            <a:off x="2541587" y="3480376"/>
            <a:ext cx="811213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9780" name="Equation" r:id="rId22" imgW="444500" imgH="203200" progId="Equation.3">
                    <p:embed/>
                  </p:oleObj>
                </mc:Choice>
                <mc:Fallback>
                  <p:oleObj name="Equation" r:id="rId22" imgW="4445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1587" y="3480376"/>
                          <a:ext cx="811213" cy="369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Rectangle 35"/>
            <p:cNvSpPr/>
            <p:nvPr/>
          </p:nvSpPr>
          <p:spPr>
            <a:xfrm>
              <a:off x="3657600" y="3429000"/>
              <a:ext cx="502920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Deterministic at the aggregate level and stochastic at the individual level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4719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609600" y="5537200"/>
            <a:ext cx="8305800" cy="1016000"/>
            <a:chOff x="609600" y="5830669"/>
            <a:chExt cx="8305800" cy="1016000"/>
          </a:xfrm>
        </p:grpSpPr>
        <p:sp>
          <p:nvSpPr>
            <p:cNvPr id="35" name="Rectangle 34"/>
            <p:cNvSpPr/>
            <p:nvPr/>
          </p:nvSpPr>
          <p:spPr>
            <a:xfrm>
              <a:off x="609600" y="5830669"/>
              <a:ext cx="8305800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dirty="0" smtClean="0"/>
                <a:t>If markets cannot provide sufficient private risk-sharing, the government may step in to provide additional public risk sharing in the form of proportional capital income tax.</a:t>
              </a:r>
              <a:endParaRPr lang="en-US" dirty="0"/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9857415"/>
                </p:ext>
              </p:extLst>
            </p:nvPr>
          </p:nvGraphicFramePr>
          <p:xfrm>
            <a:off x="657871" y="6524407"/>
            <a:ext cx="2237729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618" name="Equation" r:id="rId4" imgW="1244600" imgH="177800" progId="Equation.3">
                    <p:embed/>
                  </p:oleObj>
                </mc:Choice>
                <mc:Fallback>
                  <p:oleObj name="Equation" r:id="rId4" imgW="12446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871" y="6524407"/>
                          <a:ext cx="2237729" cy="322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57200" y="376535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/>
                </a:solidFill>
              </a:rPr>
              <a:t>Impacts of Proportional Capital Income Tax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416916"/>
              </p:ext>
            </p:extLst>
          </p:nvPr>
        </p:nvGraphicFramePr>
        <p:xfrm>
          <a:off x="642938" y="1728569"/>
          <a:ext cx="17827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19" name="Equation" r:id="rId6" imgW="977900" imgH="215900" progId="Equation.3">
                  <p:embed/>
                </p:oleObj>
              </mc:Choice>
              <mc:Fallback>
                <p:oleObj name="Equation" r:id="rId6" imgW="977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728569"/>
                        <a:ext cx="17827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99954"/>
              </p:ext>
            </p:extLst>
          </p:nvPr>
        </p:nvGraphicFramePr>
        <p:xfrm>
          <a:off x="3144838" y="1118969"/>
          <a:ext cx="3698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20" name="Equation" r:id="rId8" imgW="203200" imgH="215900" progId="Equation.3">
                  <p:embed/>
                </p:oleObj>
              </mc:Choice>
              <mc:Fallback>
                <p:oleObj name="Equation" r:id="rId8" imgW="2032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838" y="1118969"/>
                        <a:ext cx="36988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511157"/>
              </p:ext>
            </p:extLst>
          </p:nvPr>
        </p:nvGraphicFramePr>
        <p:xfrm>
          <a:off x="3962400" y="1118969"/>
          <a:ext cx="393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21" name="Equation" r:id="rId10" imgW="215900" imgH="215900" progId="Equation.3">
                  <p:embed/>
                </p:oleObj>
              </mc:Choice>
              <mc:Fallback>
                <p:oleObj name="Equation" r:id="rId10" imgW="21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118969"/>
                        <a:ext cx="393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523083"/>
              </p:ext>
            </p:extLst>
          </p:nvPr>
        </p:nvGraphicFramePr>
        <p:xfrm>
          <a:off x="4875213" y="1118969"/>
          <a:ext cx="3698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22" name="Equation" r:id="rId12" imgW="203200" imgH="215900" progId="Equation.3">
                  <p:embed/>
                </p:oleObj>
              </mc:Choice>
              <mc:Fallback>
                <p:oleObj name="Equation" r:id="rId12" imgW="2032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3" y="1118969"/>
                        <a:ext cx="36988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198812" y="1825407"/>
            <a:ext cx="1068388" cy="231775"/>
            <a:chOff x="3198812" y="2243138"/>
            <a:chExt cx="1068388" cy="231775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864963"/>
                </p:ext>
              </p:extLst>
            </p:nvPr>
          </p:nvGraphicFramePr>
          <p:xfrm>
            <a:off x="3198812" y="2265363"/>
            <a:ext cx="230188" cy="185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623" name="Equation" r:id="rId14" imgW="127000" imgH="101600" progId="Equation.3">
                    <p:embed/>
                  </p:oleObj>
                </mc:Choice>
                <mc:Fallback>
                  <p:oleObj name="Equation" r:id="rId14" imgW="127000" imgH="101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8812" y="2265363"/>
                          <a:ext cx="230188" cy="185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6954766"/>
                </p:ext>
              </p:extLst>
            </p:nvPr>
          </p:nvGraphicFramePr>
          <p:xfrm>
            <a:off x="4037013" y="2243138"/>
            <a:ext cx="230187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624" name="Equation" r:id="rId16" imgW="127000" imgH="127000" progId="Equation.3">
                    <p:embed/>
                  </p:oleObj>
                </mc:Choice>
                <mc:Fallback>
                  <p:oleObj name="Equation" r:id="rId16" imgW="127000" imgH="127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7013" y="2243138"/>
                          <a:ext cx="230187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642938" y="2477869"/>
            <a:ext cx="3625850" cy="393700"/>
            <a:chOff x="642938" y="2895600"/>
            <a:chExt cx="3625850" cy="393700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3435014"/>
                </p:ext>
              </p:extLst>
            </p:nvPr>
          </p:nvGraphicFramePr>
          <p:xfrm>
            <a:off x="642938" y="2895600"/>
            <a:ext cx="1643062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625" name="Equation" r:id="rId18" imgW="901700" imgH="215900" progId="Equation.3">
                    <p:embed/>
                  </p:oleObj>
                </mc:Choice>
                <mc:Fallback>
                  <p:oleObj name="Equation" r:id="rId18" imgW="9017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938" y="2895600"/>
                          <a:ext cx="1643062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1622499"/>
                </p:ext>
              </p:extLst>
            </p:nvPr>
          </p:nvGraphicFramePr>
          <p:xfrm>
            <a:off x="3200400" y="3057525"/>
            <a:ext cx="230188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626" name="Equation" r:id="rId20" imgW="127000" imgH="127000" progId="Equation.3">
                    <p:embed/>
                  </p:oleObj>
                </mc:Choice>
                <mc:Fallback>
                  <p:oleObj name="Equation" r:id="rId20" imgW="127000" imgH="127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3057525"/>
                          <a:ext cx="230188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2706028"/>
                </p:ext>
              </p:extLst>
            </p:nvPr>
          </p:nvGraphicFramePr>
          <p:xfrm>
            <a:off x="4038600" y="3079750"/>
            <a:ext cx="230188" cy="185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627" name="Equation" r:id="rId22" imgW="127000" imgH="101600" progId="Equation.3">
                    <p:embed/>
                  </p:oleObj>
                </mc:Choice>
                <mc:Fallback>
                  <p:oleObj name="Equation" r:id="rId22" imgW="127000" imgH="101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3079750"/>
                          <a:ext cx="230188" cy="185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Group 32"/>
          <p:cNvGrpSpPr/>
          <p:nvPr/>
        </p:nvGrpSpPr>
        <p:grpSpPr>
          <a:xfrm>
            <a:off x="609600" y="3250982"/>
            <a:ext cx="4572000" cy="750887"/>
            <a:chOff x="609600" y="3668713"/>
            <a:chExt cx="4572000" cy="750887"/>
          </a:xfrm>
        </p:grpSpPr>
        <p:grpSp>
          <p:nvGrpSpPr>
            <p:cNvPr id="27" name="Group 26"/>
            <p:cNvGrpSpPr/>
            <p:nvPr/>
          </p:nvGrpSpPr>
          <p:grpSpPr>
            <a:xfrm>
              <a:off x="609600" y="3668713"/>
              <a:ext cx="4572000" cy="369887"/>
              <a:chOff x="609600" y="3668713"/>
              <a:chExt cx="4572000" cy="369887"/>
            </a:xfrm>
          </p:grpSpPr>
          <p:graphicFrame>
            <p:nvGraphicFramePr>
              <p:cNvPr id="19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79156103"/>
                  </p:ext>
                </p:extLst>
              </p:nvPr>
            </p:nvGraphicFramePr>
            <p:xfrm>
              <a:off x="609600" y="3668713"/>
              <a:ext cx="1712912" cy="3698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7628" name="Equation" r:id="rId24" imgW="939800" imgH="203200" progId="Equation.3">
                      <p:embed/>
                    </p:oleObj>
                  </mc:Choice>
                  <mc:Fallback>
                    <p:oleObj name="Equation" r:id="rId24" imgW="9398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9600" y="3668713"/>
                            <a:ext cx="1712912" cy="3698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0698090"/>
                  </p:ext>
                </p:extLst>
              </p:nvPr>
            </p:nvGraphicFramePr>
            <p:xfrm>
              <a:off x="3200400" y="3768725"/>
              <a:ext cx="230188" cy="1857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7629" name="Equation" r:id="rId26" imgW="127000" imgH="101600" progId="Equation.3">
                      <p:embed/>
                    </p:oleObj>
                  </mc:Choice>
                  <mc:Fallback>
                    <p:oleObj name="Equation" r:id="rId26" imgW="127000" imgH="101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0400" y="3768725"/>
                            <a:ext cx="230188" cy="1857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Object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90251312"/>
                  </p:ext>
                </p:extLst>
              </p:nvPr>
            </p:nvGraphicFramePr>
            <p:xfrm>
              <a:off x="4038601" y="3746500"/>
              <a:ext cx="230187" cy="231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7630" name="Equation" r:id="rId27" imgW="127000" imgH="127000" progId="Equation.3">
                      <p:embed/>
                    </p:oleObj>
                  </mc:Choice>
                  <mc:Fallback>
                    <p:oleObj name="Equation" r:id="rId27" imgW="127000" imgH="127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38601" y="3746500"/>
                            <a:ext cx="230187" cy="2317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0785584"/>
                  </p:ext>
                </p:extLst>
              </p:nvPr>
            </p:nvGraphicFramePr>
            <p:xfrm>
              <a:off x="4951412" y="3789363"/>
              <a:ext cx="230188" cy="1857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7631" name="Equation" r:id="rId28" imgW="127000" imgH="101600" progId="Equation.3">
                      <p:embed/>
                    </p:oleObj>
                  </mc:Choice>
                  <mc:Fallback>
                    <p:oleObj name="Equation" r:id="rId28" imgW="127000" imgH="101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51412" y="3789363"/>
                            <a:ext cx="230188" cy="1857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8" name="Rectangle 27"/>
            <p:cNvSpPr/>
            <p:nvPr/>
          </p:nvSpPr>
          <p:spPr>
            <a:xfrm>
              <a:off x="3048000" y="4111823"/>
              <a:ext cx="1371600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Insurance </a:t>
              </a:r>
              <a:r>
                <a:rPr lang="en-US" sz="1400" dirty="0"/>
                <a:t>effect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09600" y="4191000"/>
            <a:ext cx="6848475" cy="1041400"/>
            <a:chOff x="609600" y="4749800"/>
            <a:chExt cx="6848475" cy="1041400"/>
          </a:xfrm>
        </p:grpSpPr>
        <p:sp>
          <p:nvSpPr>
            <p:cNvPr id="29" name="Rectangle 28"/>
            <p:cNvSpPr/>
            <p:nvPr/>
          </p:nvSpPr>
          <p:spPr>
            <a:xfrm>
              <a:off x="609600" y="5040868"/>
              <a:ext cx="3200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The general equilibrium effect:</a:t>
              </a:r>
              <a:endParaRPr lang="en-US" dirty="0"/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3711578"/>
                </p:ext>
              </p:extLst>
            </p:nvPr>
          </p:nvGraphicFramePr>
          <p:xfrm>
            <a:off x="3733800" y="4749800"/>
            <a:ext cx="3724275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704" name="Equation" r:id="rId29" imgW="2044700" imgH="571500" progId="Equation.3">
                    <p:embed/>
                  </p:oleObj>
                </mc:Choice>
                <mc:Fallback>
                  <p:oleObj name="Equation" r:id="rId29" imgW="2044700" imgH="571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800" y="4749800"/>
                          <a:ext cx="3724275" cy="1041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Rectangle 31"/>
          <p:cNvSpPr/>
          <p:nvPr/>
        </p:nvSpPr>
        <p:spPr>
          <a:xfrm>
            <a:off x="2895600" y="2209800"/>
            <a:ext cx="1752600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/>
              <a:t>Intertemporal</a:t>
            </a:r>
            <a:r>
              <a:rPr lang="en-US" sz="1400" dirty="0" smtClean="0"/>
              <a:t> wedge</a:t>
            </a:r>
            <a:endParaRPr lang="en-US" sz="1400" dirty="0"/>
          </a:p>
        </p:txBody>
      </p:sp>
      <p:grpSp>
        <p:nvGrpSpPr>
          <p:cNvPr id="4" name="Group 3"/>
          <p:cNvGrpSpPr/>
          <p:nvPr/>
        </p:nvGrpSpPr>
        <p:grpSpPr>
          <a:xfrm>
            <a:off x="7543800" y="4394200"/>
            <a:ext cx="762001" cy="685800"/>
            <a:chOff x="7543800" y="4495800"/>
            <a:chExt cx="762001" cy="685800"/>
          </a:xfrm>
        </p:grpSpPr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0626516"/>
                </p:ext>
              </p:extLst>
            </p:nvPr>
          </p:nvGraphicFramePr>
          <p:xfrm>
            <a:off x="7543801" y="4495800"/>
            <a:ext cx="762000" cy="30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705" name="Equation" r:id="rId31" imgW="584200" imgH="165100" progId="Equation.3">
                    <p:embed/>
                  </p:oleObj>
                </mc:Choice>
                <mc:Fallback>
                  <p:oleObj name="Equation" r:id="rId31" imgW="5842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3801" y="4495800"/>
                          <a:ext cx="762000" cy="300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5690937"/>
                </p:ext>
              </p:extLst>
            </p:nvPr>
          </p:nvGraphicFramePr>
          <p:xfrm>
            <a:off x="7543800" y="4881562"/>
            <a:ext cx="762000" cy="30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706" name="Equation" r:id="rId33" imgW="584200" imgH="165100" progId="Equation.3">
                    <p:embed/>
                  </p:oleObj>
                </mc:Choice>
                <mc:Fallback>
                  <p:oleObj name="Equation" r:id="rId33" imgW="5842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3800" y="4881562"/>
                          <a:ext cx="762000" cy="300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7112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57200" y="376535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 smtClean="0">
                <a:solidFill>
                  <a:schemeClr val="accent2"/>
                </a:solidFill>
              </a:rPr>
              <a:t>Comments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9144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b="1" dirty="0">
                <a:solidFill>
                  <a:srgbClr val="002060"/>
                </a:solidFill>
              </a:rPr>
              <a:t>How do macro aggregates and the welfare of an “average” household respond to capital income tax during the transitional process?</a:t>
            </a:r>
          </a:p>
          <a:p>
            <a:pPr marL="742950" lvl="1" indent="-285750">
              <a:spcBef>
                <a:spcPct val="50000"/>
              </a:spcBef>
              <a:buFont typeface="Arial"/>
              <a:buChar char="•"/>
            </a:pPr>
            <a:r>
              <a:rPr lang="en-US" dirty="0" smtClean="0"/>
              <a:t>upon the policy announcement</a:t>
            </a:r>
          </a:p>
          <a:p>
            <a:pPr marL="742950" lvl="1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the medium-run adjustment</a:t>
            </a:r>
          </a:p>
          <a:p>
            <a:pPr marL="742950" lvl="1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the long-run level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The </a:t>
            </a:r>
            <a:r>
              <a:rPr lang="en-US" dirty="0"/>
              <a:t>optimal implementation </a:t>
            </a:r>
            <a:r>
              <a:rPr lang="en-US" dirty="0" smtClean="0"/>
              <a:t>schedule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734461"/>
              </p:ext>
            </p:extLst>
          </p:nvPr>
        </p:nvGraphicFramePr>
        <p:xfrm>
          <a:off x="5867400" y="4800600"/>
          <a:ext cx="12223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" name="Equation" r:id="rId4" imgW="774700" imgH="266700" progId="Equation.3">
                  <p:embed/>
                </p:oleObj>
              </mc:Choice>
              <mc:Fallback>
                <p:oleObj name="Equation" r:id="rId4" imgW="7747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800600"/>
                        <a:ext cx="12223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457200" y="3631555"/>
            <a:ext cx="7772400" cy="1584440"/>
            <a:chOff x="381000" y="3631555"/>
            <a:chExt cx="7772400" cy="158444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3585085"/>
                </p:ext>
              </p:extLst>
            </p:nvPr>
          </p:nvGraphicFramePr>
          <p:xfrm>
            <a:off x="1219200" y="4635500"/>
            <a:ext cx="19685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3" name="Equation" r:id="rId6" imgW="1079500" imgH="215900" progId="Equation.3">
                    <p:embed/>
                  </p:oleObj>
                </mc:Choice>
                <mc:Fallback>
                  <p:oleObj name="Equation" r:id="rId6" imgW="10795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4635500"/>
                          <a:ext cx="19685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6230557"/>
                </p:ext>
              </p:extLst>
            </p:nvPr>
          </p:nvGraphicFramePr>
          <p:xfrm>
            <a:off x="3200400" y="4495800"/>
            <a:ext cx="2498725" cy="720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" name="Equation" r:id="rId8" imgW="1981200" imgH="571500" progId="Equation.3">
                    <p:embed/>
                  </p:oleObj>
                </mc:Choice>
                <mc:Fallback>
                  <p:oleObj name="Equation" r:id="rId8" imgW="1981200" imgH="571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4495800"/>
                          <a:ext cx="2498725" cy="720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Rectangle 2"/>
            <p:cNvSpPr/>
            <p:nvPr/>
          </p:nvSpPr>
          <p:spPr>
            <a:xfrm>
              <a:off x="381000" y="3631555"/>
              <a:ext cx="7772400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  <a:buAutoNum type="arabicPeriod" startAt="2"/>
              </a:pPr>
              <a:r>
                <a:rPr lang="en-US" b="1" dirty="0">
                  <a:solidFill>
                    <a:srgbClr val="002060"/>
                  </a:solidFill>
                </a:rPr>
                <a:t>Endogenous incomplete </a:t>
              </a:r>
              <a:r>
                <a:rPr lang="en-US" b="1" dirty="0" smtClean="0">
                  <a:solidFill>
                    <a:srgbClr val="002060"/>
                  </a:solidFill>
                </a:rPr>
                <a:t>markets</a:t>
              </a:r>
              <a:endParaRPr lang="en-US" b="1" dirty="0">
                <a:solidFill>
                  <a:srgbClr val="002060"/>
                </a:solidFill>
              </a:endParaRPr>
            </a:p>
            <a:p>
              <a:pPr marL="742950" lvl="1" indent="-285750">
                <a:spcBef>
                  <a:spcPct val="50000"/>
                </a:spcBef>
                <a:buFont typeface="Arial"/>
                <a:buChar char="•"/>
              </a:pPr>
              <a:r>
                <a:rPr lang="en-US" dirty="0" smtClean="0"/>
                <a:t>Strategic default on risk-free bond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" y="5785247"/>
            <a:ext cx="7696200" cy="615553"/>
            <a:chOff x="381000" y="5785247"/>
            <a:chExt cx="7696200" cy="615553"/>
          </a:xfrm>
        </p:grpSpPr>
        <p:sp>
          <p:nvSpPr>
            <p:cNvPr id="9" name="Rectangle 8"/>
            <p:cNvSpPr/>
            <p:nvPr/>
          </p:nvSpPr>
          <p:spPr>
            <a:xfrm>
              <a:off x="381000" y="5785247"/>
              <a:ext cx="769620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>
                <a:spcBef>
                  <a:spcPct val="50000"/>
                </a:spcBef>
                <a:buFont typeface="Arial"/>
                <a:buChar char="•"/>
              </a:pPr>
              <a:r>
                <a:rPr lang="en-US" dirty="0" smtClean="0"/>
                <a:t>Interactions </a:t>
              </a:r>
              <a:r>
                <a:rPr lang="en-US" dirty="0"/>
                <a:t>between public and private risk sharing</a:t>
              </a:r>
              <a:br>
                <a:rPr lang="en-US" dirty="0"/>
              </a:br>
              <a:r>
                <a:rPr lang="en-US" sz="1600" dirty="0" smtClean="0"/>
                <a:t>Crowd-in or crowd-out private risk-sharing (</a:t>
              </a:r>
              <a:r>
                <a:rPr lang="en-US" sz="1600" dirty="0"/>
                <a:t>Krueger, et. al. 2011)</a:t>
              </a:r>
              <a:endParaRPr lang="en-US" b="1" dirty="0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6636343"/>
                </p:ext>
              </p:extLst>
            </p:nvPr>
          </p:nvGraphicFramePr>
          <p:xfrm>
            <a:off x="6610350" y="5867400"/>
            <a:ext cx="1162050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5" name="Equation" r:id="rId10" imgW="736600" imgH="203200" progId="Equation.3">
                    <p:embed/>
                  </p:oleObj>
                </mc:Choice>
                <mc:Fallback>
                  <p:oleObj name="Equation" r:id="rId10" imgW="7366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0350" y="5867400"/>
                          <a:ext cx="1162050" cy="322263"/>
                        </a:xfrm>
                        <a:prstGeom prst="rect">
                          <a:avLst/>
                        </a:prstGeom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Rectangle 1"/>
          <p:cNvSpPr/>
          <p:nvPr/>
        </p:nvSpPr>
        <p:spPr>
          <a:xfrm>
            <a:off x="457200" y="538737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50000"/>
              </a:spcBef>
              <a:buFont typeface="Arial"/>
              <a:buChar char="•"/>
            </a:pPr>
            <a:r>
              <a:rPr lang="en-US" dirty="0"/>
              <a:t>Fundamental causes of limited risk sharing in the private </a:t>
            </a:r>
            <a:r>
              <a:rPr lang="en-US" dirty="0" smtClean="0"/>
              <a:t>markets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2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57200" y="376535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 smtClean="0">
                <a:solidFill>
                  <a:schemeClr val="accent2"/>
                </a:solidFill>
              </a:rPr>
              <a:t>Conclusion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914400"/>
            <a:ext cx="8534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b="1" dirty="0">
                <a:solidFill>
                  <a:srgbClr val="002060"/>
                </a:solidFill>
              </a:rPr>
              <a:t>Very elegantly written and intuitively inspiring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endParaRPr lang="en-US" b="1" dirty="0">
              <a:solidFill>
                <a:srgbClr val="002060"/>
              </a:solidFill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b="1" dirty="0">
                <a:solidFill>
                  <a:srgbClr val="002060"/>
                </a:solidFill>
              </a:rPr>
              <a:t>Serves as a benchmark for further quantitative analysis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endParaRPr lang="en-US" b="1" dirty="0">
              <a:solidFill>
                <a:srgbClr val="002060"/>
              </a:solidFill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b="1" dirty="0">
                <a:solidFill>
                  <a:srgbClr val="002060"/>
                </a:solidFill>
              </a:rPr>
              <a:t>Opens a door for the research on a variety of topics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32004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optimal </a:t>
            </a:r>
            <a:r>
              <a:rPr lang="en-US" b="1" dirty="0"/>
              <a:t>taxation in the presence of cross-sector differences in uninsured risk</a:t>
            </a:r>
            <a:br>
              <a:rPr lang="en-US" b="1" dirty="0"/>
            </a:br>
            <a:r>
              <a:rPr lang="en-US" b="1" dirty="0"/>
              <a:t>“</a:t>
            </a:r>
            <a:r>
              <a:rPr lang="en-US" dirty="0"/>
              <a:t>Plants in the most volatile sector are subject to at least three times as much uncertainty as plants in the least volatile.” – Castro, </a:t>
            </a:r>
            <a:r>
              <a:rPr lang="en-US" dirty="0" err="1"/>
              <a:t>Clementi</a:t>
            </a:r>
            <a:r>
              <a:rPr lang="en-US" dirty="0"/>
              <a:t>, and Lee (2011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4427518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Endogenous </a:t>
            </a:r>
            <a:r>
              <a:rPr lang="en-US" b="1" dirty="0"/>
              <a:t>project adoption</a:t>
            </a:r>
            <a:br>
              <a:rPr lang="en-US" b="1" dirty="0"/>
            </a:br>
            <a:r>
              <a:rPr lang="en-US" dirty="0"/>
              <a:t>will the public Insurance encourage the adoption of the inherently riskier but more productive projects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5611714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The </a:t>
            </a:r>
            <a:r>
              <a:rPr lang="en-US" b="1" dirty="0"/>
              <a:t>extensive margin of investment: entrepreneurial entry and exit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8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411</Words>
  <Application>Microsoft Office PowerPoint</Application>
  <PresentationFormat>On-screen Show (4:3)</PresentationFormat>
  <Paragraphs>75</Paragraphs>
  <Slides>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SMU</dc:creator>
  <cp:lastModifiedBy>SMU</cp:lastModifiedBy>
  <cp:revision>671</cp:revision>
  <cp:lastPrinted>2012-05-22T13:14:13Z</cp:lastPrinted>
  <dcterms:created xsi:type="dcterms:W3CDTF">2012-02-08T10:56:33Z</dcterms:created>
  <dcterms:modified xsi:type="dcterms:W3CDTF">2013-09-03T04:35:22Z</dcterms:modified>
</cp:coreProperties>
</file>