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23" r:id="rId3"/>
    <p:sldId id="330" r:id="rId4"/>
    <p:sldId id="331" r:id="rId5"/>
    <p:sldId id="327" r:id="rId6"/>
    <p:sldId id="332" r:id="rId7"/>
  </p:sldIdLst>
  <p:sldSz cx="9144000" cy="6858000" type="screen4x3"/>
  <p:notesSz cx="7029450" cy="10160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66"/>
    <a:srgbClr val="663300"/>
    <a:srgbClr val="CC00CC"/>
    <a:srgbClr val="4501BF"/>
    <a:srgbClr val="C9F2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5" autoAdjust="0"/>
    <p:restoredTop sz="99346" autoAdjust="0"/>
  </p:normalViewPr>
  <p:slideViewPr>
    <p:cSldViewPr>
      <p:cViewPr varScale="1">
        <p:scale>
          <a:sx n="117" d="100"/>
          <a:sy n="117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6095" cy="508000"/>
          </a:xfrm>
          <a:prstGeom prst="rect">
            <a:avLst/>
          </a:prstGeom>
        </p:spPr>
        <p:txBody>
          <a:bodyPr vert="horz" lIns="98225" tIns="49112" rIns="98225" bIns="4911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81728" y="0"/>
            <a:ext cx="3046095" cy="508000"/>
          </a:xfrm>
          <a:prstGeom prst="rect">
            <a:avLst/>
          </a:prstGeom>
        </p:spPr>
        <p:txBody>
          <a:bodyPr vert="horz" lIns="98225" tIns="49112" rIns="98225" bIns="49112" rtlCol="0"/>
          <a:lstStyle>
            <a:lvl1pPr algn="r">
              <a:defRPr sz="1300"/>
            </a:lvl1pPr>
          </a:lstStyle>
          <a:p>
            <a:fld id="{A4BA86DD-F8AF-4BA6-866C-E61999A40906}" type="datetimeFigureOut">
              <a:rPr lang="en-US" smtClean="0"/>
              <a:pPr/>
              <a:t>9/7/2013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4725" y="762000"/>
            <a:ext cx="5080000" cy="3810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225" tIns="49112" rIns="98225" bIns="4911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945" y="4826000"/>
            <a:ext cx="5623560" cy="4572000"/>
          </a:xfrm>
          <a:prstGeom prst="rect">
            <a:avLst/>
          </a:prstGeom>
        </p:spPr>
        <p:txBody>
          <a:bodyPr vert="horz" lIns="98225" tIns="49112" rIns="98225" bIns="4911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50237"/>
            <a:ext cx="3046095" cy="508000"/>
          </a:xfrm>
          <a:prstGeom prst="rect">
            <a:avLst/>
          </a:prstGeom>
        </p:spPr>
        <p:txBody>
          <a:bodyPr vert="horz" lIns="98225" tIns="49112" rIns="98225" bIns="4911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81728" y="9650237"/>
            <a:ext cx="3046095" cy="508000"/>
          </a:xfrm>
          <a:prstGeom prst="rect">
            <a:avLst/>
          </a:prstGeom>
        </p:spPr>
        <p:txBody>
          <a:bodyPr vert="horz" lIns="98225" tIns="49112" rIns="98225" bIns="49112" rtlCol="0" anchor="b"/>
          <a:lstStyle>
            <a:lvl1pPr algn="r">
              <a:defRPr sz="1300"/>
            </a:lvl1pPr>
          </a:lstStyle>
          <a:p>
            <a:fld id="{4FAF8FE8-D259-4709-A74E-DFA1278706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32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49680"/>
            <a:fld id="{01F9D143-34EF-4D98-96AB-85B9A5254A54}" type="slidenum">
              <a:rPr lang="en-US" smtClean="0"/>
              <a:pPr defTabSz="949680"/>
              <a:t>1</a:t>
            </a:fld>
            <a:endParaRPr lang="en-US" dirty="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5168"/>
            <a:fld id="{57AB75D9-32E5-4139-9246-46A48C2C3052}" type="slidenum">
              <a:rPr lang="en-US" smtClean="0"/>
              <a:pPr defTabSz="905168"/>
              <a:t>2</a:t>
            </a:fld>
            <a:endParaRPr lang="en-US" dirty="0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5168"/>
            <a:fld id="{57AB75D9-32E5-4139-9246-46A48C2C3052}" type="slidenum">
              <a:rPr lang="en-US" smtClean="0"/>
              <a:pPr defTabSz="905168"/>
              <a:t>3</a:t>
            </a:fld>
            <a:endParaRPr lang="en-US" dirty="0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5168"/>
            <a:fld id="{57AB75D9-32E5-4139-9246-46A48C2C3052}" type="slidenum">
              <a:rPr lang="en-US" smtClean="0"/>
              <a:pPr defTabSz="905168"/>
              <a:t>4</a:t>
            </a:fld>
            <a:endParaRPr lang="en-US" dirty="0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5168"/>
            <a:fld id="{57AB75D9-32E5-4139-9246-46A48C2C3052}" type="slidenum">
              <a:rPr lang="en-US" smtClean="0"/>
              <a:pPr defTabSz="905168"/>
              <a:t>5</a:t>
            </a:fld>
            <a:endParaRPr lang="en-US" dirty="0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5168"/>
            <a:fld id="{57AB75D9-32E5-4139-9246-46A48C2C3052}" type="slidenum">
              <a:rPr lang="en-US" smtClean="0"/>
              <a:pPr defTabSz="905168"/>
              <a:t>6</a:t>
            </a:fld>
            <a:endParaRPr lang="en-US" dirty="0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0A752-A46F-4B5C-B4B8-A515B9E139BC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AB21-BC7C-4E71-98D0-31EECA8734D0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07CC0-C2E3-4F66-B79B-32283B629277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ADA07-B3D2-43A4-BC2D-9D91A70ED0DD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DA7E-FA39-48FC-B165-7A5613C97A99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2A944-7002-4C12-9026-D6389C2E4EB9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8A2E3-615C-4AB6-9E58-008A4C1A43BA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36077-280D-4104-9A00-CD71882B4095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DD95F-049F-4E33-A862-0C2D96E73135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8A2D-2609-4F29-9B10-62E71983A009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7DFB3-8D58-43F7-99A0-47C076BE025F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66494-A8B5-4A42-875A-77A293D8685B}" type="datetime1">
              <a:rPr lang="en-US" smtClean="0"/>
              <a:pPr/>
              <a:t>9/7/2013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40DA8-EC79-44D9-AFFE-5A34D436F1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7.wmf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.wmf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.wmf"/><Relationship Id="rId20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4.bin"/><Relationship Id="rId5" Type="http://schemas.openxmlformats.org/officeDocument/2006/relationships/image" Target="../media/image1.wmf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9.jpg"/><Relationship Id="rId19" Type="http://schemas.openxmlformats.org/officeDocument/2006/relationships/oleObject" Target="../embeddings/oleObject8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990600" y="1524000"/>
            <a:ext cx="7086600" cy="3924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chemeClr val="accent2"/>
                </a:solidFill>
              </a:rPr>
              <a:t>Comments on </a:t>
            </a:r>
            <a:br>
              <a:rPr lang="en-US" sz="2400" b="1" dirty="0" smtClean="0">
                <a:solidFill>
                  <a:schemeClr val="accent2"/>
                </a:solidFill>
              </a:rPr>
            </a:br>
            <a:r>
              <a:rPr lang="en-US" sz="2400" b="1" dirty="0" smtClean="0">
                <a:solidFill>
                  <a:schemeClr val="accent2"/>
                </a:solidFill>
              </a:rPr>
              <a:t>“Asset Bubbles and Bailouts”</a:t>
            </a:r>
          </a:p>
          <a:p>
            <a:pPr algn="ctr">
              <a:spcBef>
                <a:spcPct val="50000"/>
              </a:spcBef>
            </a:pPr>
            <a:r>
              <a:rPr lang="de-DE" sz="2000" b="1" dirty="0" smtClean="0"/>
              <a:t>By </a:t>
            </a:r>
            <a:r>
              <a:rPr lang="en-US" sz="2000" b="1" dirty="0" smtClean="0"/>
              <a:t>Tomohiro Hirano, Masaru </a:t>
            </a:r>
            <a:r>
              <a:rPr lang="en-US" sz="2000" b="1" dirty="0" err="1" smtClean="0"/>
              <a:t>Inaba</a:t>
            </a:r>
            <a:r>
              <a:rPr lang="en-US" sz="2000" b="1" dirty="0" smtClean="0"/>
              <a:t>, and Noriyuki </a:t>
            </a:r>
            <a:r>
              <a:rPr lang="en-US" sz="2000" b="1" dirty="0" err="1" smtClean="0"/>
              <a:t>Yanagawa</a:t>
            </a:r>
            <a:endParaRPr lang="en-US" sz="2000" b="1" dirty="0"/>
          </a:p>
          <a:p>
            <a:pPr algn="ctr">
              <a:spcBef>
                <a:spcPct val="50000"/>
              </a:spcBef>
            </a:pPr>
            <a:endParaRPr lang="en-US" sz="2400" b="1" dirty="0" smtClean="0"/>
          </a:p>
          <a:p>
            <a:pPr algn="ctr">
              <a:spcBef>
                <a:spcPct val="50000"/>
              </a:spcBef>
            </a:pPr>
            <a:endParaRPr lang="en-US" altLang="zh-CN" dirty="0" smtClean="0"/>
          </a:p>
          <a:p>
            <a:pPr algn="ctr">
              <a:spcBef>
                <a:spcPct val="50000"/>
              </a:spcBef>
            </a:pPr>
            <a:r>
              <a:rPr lang="en-US" altLang="zh-CN" dirty="0" smtClean="0"/>
              <a:t>Haiping </a:t>
            </a:r>
            <a:r>
              <a:rPr lang="en-US" altLang="zh-CN" dirty="0"/>
              <a:t>Zhang </a:t>
            </a:r>
          </a:p>
          <a:p>
            <a:pPr algn="ctr">
              <a:spcBef>
                <a:spcPct val="50000"/>
              </a:spcBef>
            </a:pPr>
            <a:r>
              <a:rPr lang="en-US" altLang="zh-CN" dirty="0"/>
              <a:t>Singapore Management University</a:t>
            </a:r>
          </a:p>
          <a:p>
            <a:pPr algn="ctr">
              <a:spcBef>
                <a:spcPct val="50000"/>
              </a:spcBef>
            </a:pPr>
            <a:r>
              <a:rPr lang="en-US" dirty="0"/>
              <a:t>Young Researchers </a:t>
            </a:r>
            <a:r>
              <a:rPr lang="en-US" dirty="0" smtClean="0"/>
              <a:t>Seminar, </a:t>
            </a:r>
            <a:r>
              <a:rPr lang="en-US" altLang="zh-CN" dirty="0" smtClean="0"/>
              <a:t>ADBI, Tokyo</a:t>
            </a:r>
            <a:endParaRPr lang="en-US" altLang="zh-CN" dirty="0"/>
          </a:p>
          <a:p>
            <a:pPr algn="ctr">
              <a:spcBef>
                <a:spcPct val="50000"/>
              </a:spcBef>
            </a:pPr>
            <a:r>
              <a:rPr lang="en-US" altLang="zh-CN" dirty="0" smtClean="0"/>
              <a:t>28 August 2013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57200" y="376535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accent2"/>
                </a:solidFill>
              </a:rPr>
              <a:t>Related Literature</a:t>
            </a: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914400"/>
            <a:ext cx="83820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AutoNum type="arabicPeriod"/>
            </a:pPr>
            <a:r>
              <a:rPr lang="en-US" b="1" dirty="0" smtClean="0">
                <a:solidFill>
                  <a:srgbClr val="002060"/>
                </a:solidFill>
              </a:rPr>
              <a:t>Rational bubbles and investment</a:t>
            </a:r>
          </a:p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2060"/>
                </a:solidFill>
              </a:rPr>
              <a:t>The crowd-out effect and dynamic inefficiency</a:t>
            </a: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73305" y="1676400"/>
            <a:ext cx="60084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Tirole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1985), </a:t>
            </a:r>
            <a:r>
              <a:rPr lang="en-US" dirty="0"/>
              <a:t>Abel et al. (1989</a:t>
            </a:r>
            <a:r>
              <a:rPr lang="en-US" dirty="0" smtClean="0"/>
              <a:t>), Santos and Woodford (1997)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57200" y="2221468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2060"/>
                </a:solidFill>
              </a:rPr>
              <a:t>The crowd-in effect in the presence of financial frictions</a:t>
            </a: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62000" y="2602468"/>
            <a:ext cx="6781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Woodford (1990), Martin and Ventura (2012), </a:t>
            </a:r>
            <a:r>
              <a:rPr lang="en-US" dirty="0" err="1" smtClean="0"/>
              <a:t>Farhi</a:t>
            </a:r>
            <a:r>
              <a:rPr lang="en-US" dirty="0" smtClean="0"/>
              <a:t> and </a:t>
            </a:r>
            <a:r>
              <a:rPr lang="en-US" dirty="0" err="1" smtClean="0"/>
              <a:t>Tirole</a:t>
            </a:r>
            <a:r>
              <a:rPr lang="en-US" dirty="0" smtClean="0"/>
              <a:t> (2012), Wang and Wen (2012)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457200" y="3692604"/>
            <a:ext cx="8382000" cy="1534418"/>
            <a:chOff x="457200" y="3692604"/>
            <a:chExt cx="8382000" cy="1534418"/>
          </a:xfrm>
        </p:grpSpPr>
        <p:sp>
          <p:nvSpPr>
            <p:cNvPr id="13" name="Rectangle 12"/>
            <p:cNvSpPr/>
            <p:nvPr/>
          </p:nvSpPr>
          <p:spPr>
            <a:xfrm>
              <a:off x="457200" y="3692604"/>
              <a:ext cx="618182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rgbClr val="002060"/>
                  </a:solidFill>
                </a:rPr>
                <a:t>2. </a:t>
              </a:r>
              <a:r>
                <a:rPr lang="en-US" b="1" dirty="0" smtClean="0">
                  <a:solidFill>
                    <a:srgbClr val="002060"/>
                  </a:solidFill>
                </a:rPr>
                <a:t> Key contributions of this paper</a:t>
              </a:r>
              <a:endParaRPr lang="en-US" b="1" dirty="0">
                <a:solidFill>
                  <a:srgbClr val="002060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57200" y="4149804"/>
              <a:ext cx="8382000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spcBef>
                  <a:spcPct val="50000"/>
                </a:spcBef>
                <a:buFont typeface="Arial" pitchFamily="34" charset="0"/>
                <a:buChar char="•"/>
              </a:pPr>
              <a:r>
                <a:rPr lang="en-US" sz="1600" b="1" dirty="0" smtClean="0"/>
                <a:t>A DSGE model with the </a:t>
              </a:r>
              <a:r>
                <a:rPr lang="en-US" sz="1600" b="1" dirty="0"/>
                <a:t>crowd-in and </a:t>
              </a:r>
              <a:r>
                <a:rPr lang="en-US" sz="1600" b="1" dirty="0" smtClean="0"/>
                <a:t>crowd-outs </a:t>
              </a:r>
              <a:r>
                <a:rPr lang="en-US" sz="1600" b="1" dirty="0"/>
                <a:t>effect of </a:t>
              </a:r>
              <a:r>
                <a:rPr lang="en-US" sz="1600" b="1" dirty="0" smtClean="0"/>
                <a:t>bubbles</a:t>
              </a:r>
              <a:endParaRPr lang="en-US" sz="1600" b="1" dirty="0"/>
            </a:p>
            <a:p>
              <a:pPr marL="342900" indent="-342900">
                <a:spcBef>
                  <a:spcPct val="50000"/>
                </a:spcBef>
                <a:buFont typeface="Arial" pitchFamily="34" charset="0"/>
                <a:buChar char="•"/>
              </a:pPr>
              <a:r>
                <a:rPr lang="en-US" sz="1600" b="1" dirty="0"/>
                <a:t>Non-stochastic vs. stochastic bubbles</a:t>
              </a:r>
            </a:p>
            <a:p>
              <a:pPr marL="342900" indent="-342900">
                <a:spcBef>
                  <a:spcPct val="50000"/>
                </a:spcBef>
                <a:buFont typeface="Arial" pitchFamily="34" charset="0"/>
                <a:buChar char="•"/>
              </a:pPr>
              <a:r>
                <a:rPr lang="en-US" sz="1600" b="1" dirty="0" smtClean="0"/>
                <a:t>Full </a:t>
              </a:r>
              <a:r>
                <a:rPr lang="en-US" sz="1600" b="1" dirty="0"/>
                <a:t>versus partial </a:t>
              </a:r>
              <a:r>
                <a:rPr lang="en-US" sz="1600" b="1" dirty="0" smtClean="0"/>
                <a:t>bailouts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7365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57200" y="376535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accent2"/>
                </a:solidFill>
              </a:rPr>
              <a:t>Intuitions</a:t>
            </a: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9144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AutoNum type="arabicPeriod"/>
            </a:pPr>
            <a:r>
              <a:rPr lang="en-US" b="1" dirty="0" smtClean="0">
                <a:solidFill>
                  <a:srgbClr val="002060"/>
                </a:solidFill>
              </a:rPr>
              <a:t>What creates the possibility for bubbles in the first place?</a:t>
            </a: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73305" y="1258669"/>
            <a:ext cx="79896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Financial frictions create a wedge between the private and the social rates of return to investment, leading to production inefficiency. It creates the space for bubbles. 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457200" y="2069068"/>
            <a:ext cx="8458200" cy="2952929"/>
            <a:chOff x="457200" y="2069068"/>
            <a:chExt cx="8458200" cy="2952929"/>
          </a:xfrm>
        </p:grpSpPr>
        <p:sp>
          <p:nvSpPr>
            <p:cNvPr id="19" name="Rectangle 18"/>
            <p:cNvSpPr/>
            <p:nvPr/>
          </p:nvSpPr>
          <p:spPr>
            <a:xfrm>
              <a:off x="457200" y="2069068"/>
              <a:ext cx="83820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solidFill>
                    <a:srgbClr val="002060"/>
                  </a:solidFill>
                </a:rPr>
                <a:t>2.   Liquidity shortage and the investment effects of bubbles</a:t>
              </a:r>
              <a:endParaRPr lang="en-US" b="1" dirty="0">
                <a:solidFill>
                  <a:srgbClr val="00206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533400" y="2436674"/>
              <a:ext cx="8382000" cy="25853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en-US" dirty="0" smtClean="0"/>
                <a:t>Financial market imperfections lead to the shortage of asset supply (</a:t>
              </a:r>
              <a:r>
                <a:rPr lang="en-US" dirty="0" err="1" smtClean="0"/>
                <a:t>Holmstrom</a:t>
              </a:r>
              <a:r>
                <a:rPr lang="en-US" dirty="0" smtClean="0"/>
                <a:t> and </a:t>
              </a:r>
              <a:r>
                <a:rPr lang="en-US" dirty="0" err="1" smtClean="0"/>
                <a:t>Tirole</a:t>
              </a:r>
              <a:r>
                <a:rPr lang="en-US" dirty="0" smtClean="0"/>
                <a:t>, 1998, Caballero, 2006). Bubbles arise and serve as a vehicle for consumption smoothing over time.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US" b="1" dirty="0" smtClean="0"/>
                <a:t>Aggregate Investment Crowd-in effect</a:t>
              </a:r>
              <a:r>
                <a:rPr lang="en-US" dirty="0" smtClean="0"/>
                <a:t>: In the presence of inefficient aggregate investment, </a:t>
              </a:r>
              <a:r>
                <a:rPr lang="en-US" dirty="0"/>
                <a:t>bubbles improve production </a:t>
              </a:r>
              <a:r>
                <a:rPr lang="en-US" dirty="0" smtClean="0"/>
                <a:t>efficiency by crowding out (in) the investment in less (more) productive projects. 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US" b="1" dirty="0" smtClean="0"/>
                <a:t>Aggregate Investment Crowd-out </a:t>
              </a:r>
              <a:r>
                <a:rPr lang="en-US" b="1" dirty="0"/>
                <a:t>effect</a:t>
              </a:r>
              <a:r>
                <a:rPr lang="en-US" dirty="0" smtClean="0"/>
                <a:t>: In the absence of inefficient aggregate investment, </a:t>
              </a:r>
              <a:r>
                <a:rPr lang="en-US" dirty="0"/>
                <a:t>bubbles </a:t>
              </a:r>
              <a:r>
                <a:rPr lang="en-US" dirty="0" smtClean="0"/>
                <a:t>worsen </a:t>
              </a:r>
              <a:r>
                <a:rPr lang="en-US" dirty="0"/>
                <a:t>production </a:t>
              </a:r>
              <a:r>
                <a:rPr lang="en-US" dirty="0" smtClean="0"/>
                <a:t>efficiency by crowding out investment in productive projects.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57200" y="5260538"/>
            <a:ext cx="8382000" cy="1216462"/>
            <a:chOff x="457200" y="4736068"/>
            <a:chExt cx="8382000" cy="1216462"/>
          </a:xfrm>
        </p:grpSpPr>
        <p:sp>
          <p:nvSpPr>
            <p:cNvPr id="14" name="Rectangle 13"/>
            <p:cNvSpPr/>
            <p:nvPr/>
          </p:nvSpPr>
          <p:spPr>
            <a:xfrm>
              <a:off x="457200" y="4736068"/>
              <a:ext cx="83820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 smtClean="0">
                  <a:solidFill>
                    <a:srgbClr val="002060"/>
                  </a:solidFill>
                </a:rPr>
                <a:t>3.   “To bailout” or “not to bailout</a:t>
              </a:r>
              <a:r>
                <a:rPr lang="en-US" b="1" dirty="0" smtClean="0">
                  <a:solidFill>
                    <a:srgbClr val="002060"/>
                  </a:solidFill>
                </a:rPr>
                <a:t>”, </a:t>
              </a:r>
              <a:r>
                <a:rPr lang="en-US" b="1" dirty="0" smtClean="0">
                  <a:solidFill>
                    <a:srgbClr val="002060"/>
                  </a:solidFill>
                </a:rPr>
                <a:t>that is a quantitative question. </a:t>
              </a:r>
              <a:endParaRPr lang="en-US" b="1" dirty="0">
                <a:solidFill>
                  <a:srgbClr val="00206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33400" y="5029200"/>
              <a:ext cx="800100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r>
                <a:rPr lang="en-US" dirty="0" smtClean="0"/>
                <a:t>A higher degree of ex-post bailouts raises the size of bubbles ex ante. </a:t>
              </a:r>
            </a:p>
            <a:p>
              <a:pPr marL="285750" indent="-285750">
                <a:buFont typeface="Arial" pitchFamily="34" charset="0"/>
                <a:buChar char="•"/>
              </a:pPr>
              <a:r>
                <a:rPr lang="en-US" dirty="0" smtClean="0"/>
                <a:t>Since the aggregate production efficiency is a </a:t>
              </a:r>
              <a:r>
                <a:rPr lang="en-US" b="1" dirty="0" smtClean="0"/>
                <a:t>hump-shaped</a:t>
              </a:r>
              <a:r>
                <a:rPr lang="en-US" dirty="0" smtClean="0"/>
                <a:t> function of the size of bubbles, the optimal degree of bailouts should be partial instead of full.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124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57200" y="376535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accent2"/>
                </a:solidFill>
              </a:rPr>
              <a:t>Core Mechanism</a:t>
            </a: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407994"/>
              </p:ext>
            </p:extLst>
          </p:nvPr>
        </p:nvGraphicFramePr>
        <p:xfrm>
          <a:off x="530225" y="1219200"/>
          <a:ext cx="3703638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36" name="Equation" r:id="rId4" imgW="2031840" imgH="558720" progId="Equation.3">
                  <p:embed/>
                </p:oleObj>
              </mc:Choice>
              <mc:Fallback>
                <p:oleObj name="Equation" r:id="rId4" imgW="203184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219200"/>
                        <a:ext cx="3703638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177575"/>
              </p:ext>
            </p:extLst>
          </p:nvPr>
        </p:nvGraphicFramePr>
        <p:xfrm>
          <a:off x="5410200" y="1377950"/>
          <a:ext cx="3382963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37" name="Equation" r:id="rId6" imgW="1854000" imgH="457200" progId="Equation.3">
                  <p:embed/>
                </p:oleObj>
              </mc:Choice>
              <mc:Fallback>
                <p:oleObj name="Equation" r:id="rId6" imgW="18540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377950"/>
                        <a:ext cx="3382963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405728"/>
              </p:ext>
            </p:extLst>
          </p:nvPr>
        </p:nvGraphicFramePr>
        <p:xfrm>
          <a:off x="4497388" y="1543050"/>
          <a:ext cx="531812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938" name="Equation" r:id="rId8" imgW="291960" imgH="203040" progId="Equation.3">
                  <p:embed/>
                </p:oleObj>
              </mc:Choice>
              <mc:Fallback>
                <p:oleObj name="Equation" r:id="rId8" imgW="29196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7388" y="1543050"/>
                        <a:ext cx="531812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8542" y="2436436"/>
            <a:ext cx="4444658" cy="4269164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2514600" y="4114800"/>
            <a:ext cx="2209800" cy="838200"/>
            <a:chOff x="2514600" y="4038600"/>
            <a:chExt cx="2209800" cy="838200"/>
          </a:xfrm>
        </p:grpSpPr>
        <p:sp>
          <p:nvSpPr>
            <p:cNvPr id="42" name="Rectangle 41"/>
            <p:cNvSpPr/>
            <p:nvPr/>
          </p:nvSpPr>
          <p:spPr>
            <a:xfrm>
              <a:off x="2514600" y="4038600"/>
              <a:ext cx="220980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 dirty="0" smtClean="0">
                  <a:solidFill>
                    <a:srgbClr val="002060"/>
                  </a:solidFill>
                </a:rPr>
                <a:t>Bubbles with only crowd-out effects</a:t>
              </a:r>
              <a:endParaRPr lang="en-US" sz="1600" b="1" dirty="0">
                <a:solidFill>
                  <a:srgbClr val="002060"/>
                </a:solidFill>
              </a:endParaRPr>
            </a:p>
          </p:txBody>
        </p:sp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36102110"/>
                </p:ext>
              </p:extLst>
            </p:nvPr>
          </p:nvGraphicFramePr>
          <p:xfrm>
            <a:off x="2590800" y="4494948"/>
            <a:ext cx="1246187" cy="3818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939" name="Equation" r:id="rId11" imgW="787320" imgH="241200" progId="Equation.3">
                    <p:embed/>
                  </p:oleObj>
                </mc:Choice>
                <mc:Fallback>
                  <p:oleObj name="Equation" r:id="rId11" imgW="78732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0800" y="4494948"/>
                          <a:ext cx="1246187" cy="3818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2514600" y="5562600"/>
            <a:ext cx="2362200" cy="864750"/>
            <a:chOff x="2514600" y="5511225"/>
            <a:chExt cx="2362200" cy="864750"/>
          </a:xfrm>
        </p:grpSpPr>
        <p:sp>
          <p:nvSpPr>
            <p:cNvPr id="43" name="Rectangle 42"/>
            <p:cNvSpPr/>
            <p:nvPr/>
          </p:nvSpPr>
          <p:spPr>
            <a:xfrm>
              <a:off x="2514600" y="5511225"/>
              <a:ext cx="236220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 dirty="0" smtClean="0">
                  <a:solidFill>
                    <a:srgbClr val="002060"/>
                  </a:solidFill>
                </a:rPr>
                <a:t>Bubbles with crowd-in and crowd-out effects</a:t>
              </a:r>
              <a:endParaRPr lang="en-US" sz="1600" b="1" dirty="0">
                <a:solidFill>
                  <a:srgbClr val="002060"/>
                </a:solidFill>
              </a:endParaRPr>
            </a:p>
          </p:txBody>
        </p: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8943284"/>
                </p:ext>
              </p:extLst>
            </p:nvPr>
          </p:nvGraphicFramePr>
          <p:xfrm>
            <a:off x="2590800" y="5993388"/>
            <a:ext cx="1004888" cy="382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940" name="Equation" r:id="rId13" imgW="634680" imgH="241200" progId="Equation.3">
                    <p:embed/>
                  </p:oleObj>
                </mc:Choice>
                <mc:Fallback>
                  <p:oleObj name="Equation" r:id="rId13" imgW="634680" imgH="241200" progId="Equation.3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0800" y="5993388"/>
                          <a:ext cx="1004888" cy="3825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2"/>
          <p:cNvGrpSpPr/>
          <p:nvPr/>
        </p:nvGrpSpPr>
        <p:grpSpPr>
          <a:xfrm>
            <a:off x="4267201" y="2819400"/>
            <a:ext cx="2125288" cy="609600"/>
            <a:chOff x="4267201" y="2819400"/>
            <a:chExt cx="2125288" cy="609600"/>
          </a:xfrm>
        </p:grpSpPr>
        <p:sp>
          <p:nvSpPr>
            <p:cNvPr id="41" name="Rectangle 40"/>
            <p:cNvSpPr/>
            <p:nvPr/>
          </p:nvSpPr>
          <p:spPr>
            <a:xfrm>
              <a:off x="4267201" y="2819400"/>
              <a:ext cx="212528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b="1" dirty="0" smtClean="0">
                  <a:solidFill>
                    <a:srgbClr val="002060"/>
                  </a:solidFill>
                </a:rPr>
                <a:t>BC Slack</a:t>
              </a:r>
              <a:endParaRPr lang="en-US" sz="1600" b="1" dirty="0">
                <a:solidFill>
                  <a:srgbClr val="002060"/>
                </a:solidFill>
              </a:endParaRPr>
            </a:p>
          </p:txBody>
        </p:sp>
        <p:graphicFrame>
          <p:nvGraphicFramePr>
            <p:cNvPr id="15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39129331"/>
                </p:ext>
              </p:extLst>
            </p:nvPr>
          </p:nvGraphicFramePr>
          <p:xfrm>
            <a:off x="4953000" y="3074087"/>
            <a:ext cx="974725" cy="3549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941" name="Equation" r:id="rId15" imgW="660240" imgH="241200" progId="Equation.3">
                    <p:embed/>
                  </p:oleObj>
                </mc:Choice>
                <mc:Fallback>
                  <p:oleObj name="Equation" r:id="rId15" imgW="66024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53000" y="3074087"/>
                          <a:ext cx="974725" cy="3549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3"/>
          <p:cNvGrpSpPr/>
          <p:nvPr/>
        </p:nvGrpSpPr>
        <p:grpSpPr>
          <a:xfrm>
            <a:off x="4343400" y="3429000"/>
            <a:ext cx="2125288" cy="685799"/>
            <a:chOff x="4343400" y="3429000"/>
            <a:chExt cx="2125288" cy="685799"/>
          </a:xfrm>
        </p:grpSpPr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6268572"/>
                </p:ext>
              </p:extLst>
            </p:nvPr>
          </p:nvGraphicFramePr>
          <p:xfrm>
            <a:off x="5029200" y="3752662"/>
            <a:ext cx="533400" cy="362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942" name="Equation" r:id="rId17" imgW="355320" imgH="241200" progId="Equation.3">
                    <p:embed/>
                  </p:oleObj>
                </mc:Choice>
                <mc:Fallback>
                  <p:oleObj name="Equation" r:id="rId17" imgW="35532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29200" y="3752662"/>
                          <a:ext cx="533400" cy="362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6" name="Rectangle 15"/>
            <p:cNvSpPr/>
            <p:nvPr/>
          </p:nvSpPr>
          <p:spPr>
            <a:xfrm>
              <a:off x="4343400" y="3429000"/>
              <a:ext cx="212528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b="1" dirty="0" smtClean="0">
                  <a:solidFill>
                    <a:srgbClr val="002060"/>
                  </a:solidFill>
                </a:rPr>
                <a:t>No bubbles</a:t>
              </a:r>
              <a:endParaRPr lang="en-US" sz="16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981200" y="3352800"/>
            <a:ext cx="2125288" cy="609600"/>
            <a:chOff x="4267201" y="2819400"/>
            <a:chExt cx="2125288" cy="609600"/>
          </a:xfrm>
        </p:grpSpPr>
        <p:sp>
          <p:nvSpPr>
            <p:cNvPr id="20" name="Rectangle 19"/>
            <p:cNvSpPr/>
            <p:nvPr/>
          </p:nvSpPr>
          <p:spPr>
            <a:xfrm>
              <a:off x="4267201" y="2819400"/>
              <a:ext cx="212528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b="1" dirty="0" smtClean="0">
                  <a:solidFill>
                    <a:srgbClr val="002060"/>
                  </a:solidFill>
                </a:rPr>
                <a:t>BC Binding</a:t>
              </a:r>
              <a:endParaRPr lang="en-US" sz="1600" b="1" dirty="0">
                <a:solidFill>
                  <a:srgbClr val="002060"/>
                </a:solidFill>
              </a:endParaRPr>
            </a:p>
          </p:txBody>
        </p:sp>
        <p:graphicFrame>
          <p:nvGraphicFramePr>
            <p:cNvPr id="21" name="Object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28288726"/>
                </p:ext>
              </p:extLst>
            </p:nvPr>
          </p:nvGraphicFramePr>
          <p:xfrm>
            <a:off x="4962526" y="3073400"/>
            <a:ext cx="955675" cy="355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943" name="Equation" r:id="rId19" imgW="647640" imgH="241200" progId="Equation.3">
                    <p:embed/>
                  </p:oleObj>
                </mc:Choice>
                <mc:Fallback>
                  <p:oleObj name="Equation" r:id="rId19" imgW="64764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62526" y="3073400"/>
                          <a:ext cx="955675" cy="3556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35083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57200" y="376535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 b="1" dirty="0" smtClean="0">
                <a:solidFill>
                  <a:schemeClr val="accent2"/>
                </a:solidFill>
              </a:rPr>
              <a:t>Comments</a:t>
            </a: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914400"/>
            <a:ext cx="838200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AutoNum type="arabicPeriod"/>
            </a:pPr>
            <a:r>
              <a:rPr lang="en-US" b="1" dirty="0" smtClean="0"/>
              <a:t>What could make the rise of bubbles more likely? </a:t>
            </a:r>
            <a:br>
              <a:rPr lang="en-US" b="1" dirty="0" smtClean="0"/>
            </a:br>
            <a:r>
              <a:rPr lang="en-US" dirty="0" smtClean="0"/>
              <a:t>Suppose that economic boom is represented by a rise in p, the economy is more likely to enter into the no bubble region. Counter-intuitive?</a:t>
            </a:r>
          </a:p>
          <a:p>
            <a:pPr marL="342900" indent="-342900">
              <a:spcBef>
                <a:spcPct val="50000"/>
              </a:spcBef>
              <a:buAutoNum type="arabicPeriod"/>
            </a:pPr>
            <a:endParaRPr lang="en-US" dirty="0" smtClean="0"/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lang="en-US" b="1" dirty="0" smtClean="0"/>
              <a:t>What could affect the probability of the bubble bursts?</a:t>
            </a:r>
            <a:br>
              <a:rPr lang="en-US" b="1" dirty="0" smtClean="0"/>
            </a:br>
            <a:r>
              <a:rPr lang="en-US" dirty="0" smtClean="0"/>
              <a:t>Do business cycles result in the boom-bust cycles of bubbles or the other way around</a:t>
            </a:r>
            <a:r>
              <a:rPr lang="en-US" dirty="0"/>
              <a:t>? (</a:t>
            </a:r>
            <a:r>
              <a:rPr lang="en-US" dirty="0" smtClean="0"/>
              <a:t>Sentiments, </a:t>
            </a:r>
            <a:r>
              <a:rPr lang="en-US" dirty="0" err="1" smtClean="0"/>
              <a:t>Angeletos</a:t>
            </a:r>
            <a:r>
              <a:rPr lang="en-US" dirty="0" smtClean="0"/>
              <a:t> and </a:t>
            </a:r>
            <a:r>
              <a:rPr lang="en-US" dirty="0" err="1" smtClean="0"/>
              <a:t>La’o</a:t>
            </a:r>
            <a:r>
              <a:rPr lang="en-US" dirty="0" smtClean="0"/>
              <a:t>,  2013)</a:t>
            </a:r>
            <a:br>
              <a:rPr lang="en-US" dirty="0" smtClean="0"/>
            </a:br>
            <a:endParaRPr lang="en-US" dirty="0" smtClean="0"/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lang="en-US" b="1" dirty="0" smtClean="0"/>
              <a:t>Are bubbles a form of financial innovations to mitigate financial market imperfections?</a:t>
            </a:r>
            <a:br>
              <a:rPr lang="en-US" b="1" dirty="0" smtClean="0"/>
            </a:br>
            <a:r>
              <a:rPr lang="en-US" dirty="0" smtClean="0"/>
              <a:t>The social value vs. the private value of bubbles</a:t>
            </a:r>
          </a:p>
          <a:p>
            <a:pPr marL="342900" indent="-342900">
              <a:spcBef>
                <a:spcPct val="50000"/>
              </a:spcBef>
              <a:buAutoNum type="arabicPeriod"/>
            </a:pPr>
            <a:endParaRPr lang="en-US" dirty="0" smtClean="0"/>
          </a:p>
          <a:p>
            <a:pPr marL="342900" indent="-342900">
              <a:spcBef>
                <a:spcPct val="50000"/>
              </a:spcBef>
              <a:buAutoNum type="arabicPeriod"/>
            </a:pPr>
            <a:r>
              <a:rPr lang="en-US" b="1" dirty="0" smtClean="0"/>
              <a:t>Can treasury bonds be used </a:t>
            </a:r>
            <a:r>
              <a:rPr lang="en-US" b="1" dirty="0"/>
              <a:t>to achieve the efficient </a:t>
            </a:r>
            <a:r>
              <a:rPr lang="en-US" b="1" dirty="0" smtClean="0"/>
              <a:t>allocation without generating the boom and bust cycles? </a:t>
            </a:r>
            <a:br>
              <a:rPr lang="en-US" b="1" dirty="0" smtClean="0"/>
            </a:br>
            <a:r>
              <a:rPr lang="en-US" dirty="0" smtClean="0"/>
              <a:t>Public and private </a:t>
            </a:r>
            <a:r>
              <a:rPr lang="en-US" dirty="0"/>
              <a:t>liquidity provision: </a:t>
            </a:r>
            <a:r>
              <a:rPr lang="en-US" dirty="0" smtClean="0"/>
              <a:t>complementarity or substitutability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12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57200" y="376535"/>
            <a:ext cx="815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chemeClr val="accent2"/>
                </a:solidFill>
              </a:rPr>
              <a:t>Wrap-up</a:t>
            </a: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9144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AutoNum type="arabicPeriod"/>
            </a:pPr>
            <a:r>
              <a:rPr lang="en-US" b="1" dirty="0" smtClean="0">
                <a:solidFill>
                  <a:srgbClr val="002060"/>
                </a:solidFill>
              </a:rPr>
              <a:t>An elegant and solid analysis on critical theoretical and policy issues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11868"/>
            <a:ext cx="8382000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AutoNum type="arabicPeriod" startAt="2"/>
            </a:pPr>
            <a:r>
              <a:rPr lang="en-US" b="1" dirty="0" smtClean="0">
                <a:solidFill>
                  <a:srgbClr val="002060"/>
                </a:solidFill>
              </a:rPr>
              <a:t>A useful framework for many other related topics</a:t>
            </a:r>
          </a:p>
          <a:p>
            <a:pPr marL="285750" indent="-285750"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 smtClean="0"/>
              <a:t>Business cycles and boom-bust of bubbles</a:t>
            </a:r>
          </a:p>
          <a:p>
            <a:pPr marL="285750" indent="-285750"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 smtClean="0"/>
              <a:t>International capital flows and bubbles</a:t>
            </a:r>
          </a:p>
          <a:p>
            <a:pPr marL="285750" indent="-285750">
              <a:spcBef>
                <a:spcPct val="50000"/>
              </a:spcBef>
              <a:buFont typeface="Arial" pitchFamily="34" charset="0"/>
              <a:buChar char="•"/>
            </a:pPr>
            <a:r>
              <a:rPr lang="en-US" dirty="0" smtClean="0"/>
              <a:t>International coordination of bailout policies</a:t>
            </a:r>
          </a:p>
        </p:txBody>
      </p:sp>
    </p:spTree>
    <p:extLst>
      <p:ext uri="{BB962C8B-B14F-4D97-AF65-F5344CB8AC3E}">
        <p14:creationId xmlns:p14="http://schemas.microsoft.com/office/powerpoint/2010/main" val="410285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363</Words>
  <Application>Microsoft Office PowerPoint</Application>
  <PresentationFormat>On-screen Show (4:3)</PresentationFormat>
  <Paragraphs>53</Paragraphs>
  <Slides>6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SMU</dc:creator>
  <cp:lastModifiedBy>SMU</cp:lastModifiedBy>
  <cp:revision>723</cp:revision>
  <cp:lastPrinted>2012-05-22T13:14:13Z</cp:lastPrinted>
  <dcterms:created xsi:type="dcterms:W3CDTF">2012-02-08T10:56:33Z</dcterms:created>
  <dcterms:modified xsi:type="dcterms:W3CDTF">2013-09-07T04:30:34Z</dcterms:modified>
</cp:coreProperties>
</file>